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Lst>
  <p:sldSz cy="6858000" cx="9144000"/>
  <p:notesSz cx="6858000" cy="9144000"/>
  <p:embeddedFontLst>
    <p:embeddedFont>
      <p:font typeface="Play"/>
      <p:regular r:id="rId33"/>
      <p:bold r:id="rId34"/>
    </p:embeddedFont>
    <p:embeddedFont>
      <p:font typeface="NTR"/>
      <p:regular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 pos="317"/>
        <p:guide pos="3997" orient="horz"/>
        <p:guide pos="5443"/>
        <p:guide pos="323" orient="horz"/>
        <p:guide pos="476"/>
        <p:guide pos="459" orient="horz"/>
        <p:guide pos="3838" orient="horz"/>
        <p:guide pos="5284"/>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font" Target="fonts/Play-regular.fntdata"/><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font" Target="fonts/NTR-regular.fntdata"/><Relationship Id="rId12" Type="http://schemas.openxmlformats.org/officeDocument/2006/relationships/slide" Target="slides/slide7.xml"/><Relationship Id="rId34" Type="http://schemas.openxmlformats.org/officeDocument/2006/relationships/font" Target="fonts/Play-bold.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 name="Shape 28"/>
        <p:cNvGrpSpPr/>
        <p:nvPr/>
      </p:nvGrpSpPr>
      <p:grpSpPr>
        <a:xfrm>
          <a:off x="0" y="0"/>
          <a:ext cx="0" cy="0"/>
          <a:chOff x="0" y="0"/>
          <a:chExt cx="0" cy="0"/>
        </a:xfrm>
      </p:grpSpPr>
      <p:sp>
        <p:nvSpPr>
          <p:cNvPr id="29" name="Google Shape;29;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 name="Shape 34"/>
        <p:cNvGrpSpPr/>
        <p:nvPr/>
      </p:nvGrpSpPr>
      <p:grpSpPr>
        <a:xfrm>
          <a:off x="0" y="0"/>
          <a:ext cx="0" cy="0"/>
          <a:chOff x="0" y="0"/>
          <a:chExt cx="0" cy="0"/>
        </a:xfrm>
      </p:grpSpPr>
      <p:sp>
        <p:nvSpPr>
          <p:cNvPr id="35" name="Google Shape;3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 name="Shape 44"/>
        <p:cNvGrpSpPr/>
        <p:nvPr/>
      </p:nvGrpSpPr>
      <p:grpSpPr>
        <a:xfrm>
          <a:off x="0" y="0"/>
          <a:ext cx="0" cy="0"/>
          <a:chOff x="0" y="0"/>
          <a:chExt cx="0" cy="0"/>
        </a:xfrm>
      </p:grpSpPr>
      <p:sp>
        <p:nvSpPr>
          <p:cNvPr id="45" name="Google Shape;4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 name="Shape 53"/>
        <p:cNvGrpSpPr/>
        <p:nvPr/>
      </p:nvGrpSpPr>
      <p:grpSpPr>
        <a:xfrm>
          <a:off x="0" y="0"/>
          <a:ext cx="0" cy="0"/>
          <a:chOff x="0" y="0"/>
          <a:chExt cx="0" cy="0"/>
        </a:xfrm>
      </p:grpSpPr>
      <p:sp>
        <p:nvSpPr>
          <p:cNvPr id="54" name="Google Shape;5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p:cSld name="Blank Slide">
    <p:spTree>
      <p:nvGrpSpPr>
        <p:cNvPr id="8" name="Shape 8"/>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Aims Slide">
  <p:cSld name="Aims Slide">
    <p:spTree>
      <p:nvGrpSpPr>
        <p:cNvPr id="9" name="Shape 9"/>
        <p:cNvGrpSpPr/>
        <p:nvPr/>
      </p:nvGrpSpPr>
      <p:grpSpPr>
        <a:xfrm>
          <a:off x="0" y="0"/>
          <a:ext cx="0" cy="0"/>
          <a:chOff x="0" y="0"/>
          <a:chExt cx="0" cy="0"/>
        </a:xfrm>
      </p:grpSpPr>
      <p:sp>
        <p:nvSpPr>
          <p:cNvPr id="10" name="Google Shape;10;p3"/>
          <p:cNvSpPr/>
          <p:nvPr>
            <p:ph type="title"/>
          </p:nvPr>
        </p:nvSpPr>
        <p:spPr>
          <a:xfrm>
            <a:off x="476249" y="549275"/>
            <a:ext cx="8181975" cy="1325563"/>
          </a:xfrm>
          <a:prstGeom prst="roundRect">
            <a:avLst>
              <a:gd fmla="val 9641" name="adj"/>
            </a:avLst>
          </a:prstGeom>
          <a:noFill/>
          <a:ln>
            <a:noFill/>
          </a:ln>
        </p:spPr>
        <p:txBody>
          <a:bodyPr anchorCtr="1" anchor="ctr" bIns="252000" lIns="252000" spcFirstLastPara="1" rIns="252000" wrap="square" tIns="252000">
            <a:noAutofit/>
          </a:bodyPr>
          <a:lstStyle>
            <a:lvl1pPr lvl="0" algn="l">
              <a:lnSpc>
                <a:spcPct val="90000"/>
              </a:lnSpc>
              <a:spcBef>
                <a:spcPts val="0"/>
              </a:spcBef>
              <a:spcAft>
                <a:spcPts val="0"/>
              </a:spcAft>
              <a:buClr>
                <a:srgbClr val="1C1C1C"/>
              </a:buClr>
              <a:buSzPts val="4000"/>
              <a:buFont typeface="Arial"/>
              <a:buNone/>
              <a:defRPr b="1" sz="4000">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 name="Google Shape;11;p3"/>
          <p:cNvSpPr/>
          <p:nvPr>
            <p:ph idx="1" type="body"/>
          </p:nvPr>
        </p:nvSpPr>
        <p:spPr>
          <a:xfrm>
            <a:off x="481012" y="2014537"/>
            <a:ext cx="8181975" cy="4351338"/>
          </a:xfrm>
          <a:prstGeom prst="roundRect">
            <a:avLst>
              <a:gd fmla="val 2585" name="adj"/>
            </a:avLst>
          </a:prstGeom>
          <a:noFill/>
          <a:ln>
            <a:noFill/>
          </a:ln>
        </p:spPr>
        <p:txBody>
          <a:bodyPr anchorCtr="0" anchor="t" bIns="252000" lIns="252000" spcFirstLastPara="1" rIns="252000" wrap="square" tIns="252000">
            <a:noAutofit/>
          </a:bodyPr>
          <a:lstStyle>
            <a:lvl1pPr indent="-342900" lvl="0" marL="457200" algn="l">
              <a:lnSpc>
                <a:spcPct val="90000"/>
              </a:lnSpc>
              <a:spcBef>
                <a:spcPts val="1000"/>
              </a:spcBef>
              <a:spcAft>
                <a:spcPts val="0"/>
              </a:spcAft>
              <a:buClr>
                <a:srgbClr val="1C1C1C"/>
              </a:buClr>
              <a:buSzPts val="1800"/>
              <a:buChar char="•"/>
              <a:defRPr sz="1800">
                <a:latin typeface="NTR"/>
                <a:ea typeface="NTR"/>
                <a:cs typeface="NTR"/>
                <a:sym typeface="NTR"/>
              </a:defRPr>
            </a:lvl1pPr>
            <a:lvl2pPr indent="-330200" lvl="1" marL="914400" algn="l">
              <a:lnSpc>
                <a:spcPct val="90000"/>
              </a:lnSpc>
              <a:spcBef>
                <a:spcPts val="500"/>
              </a:spcBef>
              <a:spcAft>
                <a:spcPts val="0"/>
              </a:spcAft>
              <a:buClr>
                <a:srgbClr val="1C1C1C"/>
              </a:buClr>
              <a:buSzPts val="1600"/>
              <a:buChar char="•"/>
              <a:defRPr sz="1600">
                <a:latin typeface="NTR"/>
                <a:ea typeface="NTR"/>
                <a:cs typeface="NTR"/>
                <a:sym typeface="NTR"/>
              </a:defRPr>
            </a:lvl2pPr>
            <a:lvl3pPr indent="-317500" lvl="2" marL="1371600" algn="l">
              <a:lnSpc>
                <a:spcPct val="90000"/>
              </a:lnSpc>
              <a:spcBef>
                <a:spcPts val="500"/>
              </a:spcBef>
              <a:spcAft>
                <a:spcPts val="0"/>
              </a:spcAft>
              <a:buClr>
                <a:srgbClr val="1C1C1C"/>
              </a:buClr>
              <a:buSzPts val="1400"/>
              <a:buChar char="•"/>
              <a:defRPr sz="1400">
                <a:latin typeface="NTR"/>
                <a:ea typeface="NTR"/>
                <a:cs typeface="NTR"/>
                <a:sym typeface="NTR"/>
              </a:defRPr>
            </a:lvl3pPr>
            <a:lvl4pPr indent="-317500" lvl="3" marL="1828800" algn="l">
              <a:lnSpc>
                <a:spcPct val="90000"/>
              </a:lnSpc>
              <a:spcBef>
                <a:spcPts val="500"/>
              </a:spcBef>
              <a:spcAft>
                <a:spcPts val="0"/>
              </a:spcAft>
              <a:buClr>
                <a:srgbClr val="1C1C1C"/>
              </a:buClr>
              <a:buSzPts val="1400"/>
              <a:buChar char="•"/>
              <a:defRPr sz="1400">
                <a:latin typeface="NTR"/>
                <a:ea typeface="NTR"/>
                <a:cs typeface="NTR"/>
                <a:sym typeface="NTR"/>
              </a:defRPr>
            </a:lvl4pPr>
            <a:lvl5pPr indent="-317500" lvl="4" marL="2286000" algn="l">
              <a:lnSpc>
                <a:spcPct val="90000"/>
              </a:lnSpc>
              <a:spcBef>
                <a:spcPts val="500"/>
              </a:spcBef>
              <a:spcAft>
                <a:spcPts val="0"/>
              </a:spcAft>
              <a:buClr>
                <a:srgbClr val="1C1C1C"/>
              </a:buClr>
              <a:buSzPts val="1400"/>
              <a:buChar char="•"/>
              <a:defRPr sz="1400">
                <a:latin typeface="NTR"/>
                <a:ea typeface="NTR"/>
                <a:cs typeface="NTR"/>
                <a:sym typeface="NT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2" name="Google Shape;12;p3"/>
          <p:cNvPicPr preferRelativeResize="0"/>
          <p:nvPr/>
        </p:nvPicPr>
        <p:blipFill rotWithShape="1">
          <a:blip r:embed="rId2">
            <a:alphaModFix/>
          </a:blip>
          <a:srcRect b="0" l="0" r="0" t="0"/>
          <a:stretch/>
        </p:blipFill>
        <p:spPr>
          <a:xfrm>
            <a:off x="8453437" y="6700730"/>
            <a:ext cx="584807" cy="84455"/>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13" name="Shape 13"/>
        <p:cNvGrpSpPr/>
        <p:nvPr/>
      </p:nvGrpSpPr>
      <p:grpSpPr>
        <a:xfrm>
          <a:off x="0" y="0"/>
          <a:ext cx="0" cy="0"/>
          <a:chOff x="0" y="0"/>
          <a:chExt cx="0" cy="0"/>
        </a:xfrm>
      </p:grpSpPr>
      <p:sp>
        <p:nvSpPr>
          <p:cNvPr id="14" name="Google Shape;14;p4"/>
          <p:cNvSpPr/>
          <p:nvPr/>
        </p:nvSpPr>
        <p:spPr>
          <a:xfrm>
            <a:off x="457199" y="438151"/>
            <a:ext cx="8220075" cy="5957887"/>
          </a:xfrm>
          <a:prstGeom prst="roundRect">
            <a:avLst>
              <a:gd fmla="val 2649"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350">
                <a:solidFill>
                  <a:schemeClr val="lt1"/>
                </a:solidFill>
                <a:latin typeface="NTR"/>
                <a:ea typeface="NTR"/>
                <a:cs typeface="NTR"/>
                <a:sym typeface="NTR"/>
              </a:rPr>
              <a:t> </a:t>
            </a:r>
            <a:endParaRPr/>
          </a:p>
        </p:txBody>
      </p:sp>
      <p:sp>
        <p:nvSpPr>
          <p:cNvPr id="15" name="Google Shape;15;p4"/>
          <p:cNvSpPr/>
          <p:nvPr>
            <p:ph type="title"/>
          </p:nvPr>
        </p:nvSpPr>
        <p:spPr>
          <a:xfrm>
            <a:off x="457198" y="485773"/>
            <a:ext cx="8220075" cy="1595581"/>
          </a:xfrm>
          <a:prstGeom prst="roundRect">
            <a:avLst>
              <a:gd fmla="val 9641" name="adj"/>
            </a:avLst>
          </a:prstGeom>
          <a:noFill/>
          <a:ln>
            <a:noFill/>
          </a:ln>
        </p:spPr>
        <p:txBody>
          <a:bodyPr anchorCtr="1" anchor="ctr" bIns="252000" lIns="252000" spcFirstLastPara="1" rIns="252000" wrap="square" tIns="252000">
            <a:noAutofit/>
          </a:bodyPr>
          <a:lstStyle>
            <a:lvl1pPr lvl="0" algn="l">
              <a:lnSpc>
                <a:spcPct val="90000"/>
              </a:lnSpc>
              <a:spcBef>
                <a:spcPts val="0"/>
              </a:spcBef>
              <a:spcAft>
                <a:spcPts val="0"/>
              </a:spcAft>
              <a:buClr>
                <a:srgbClr val="1C1C1C"/>
              </a:buClr>
              <a:buSzPts val="4000"/>
              <a:buFont typeface="Arial"/>
              <a:buNone/>
              <a:defRPr b="1" sz="4000">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4"/>
          <p:cNvSpPr/>
          <p:nvPr>
            <p:ph idx="1" type="body"/>
          </p:nvPr>
        </p:nvSpPr>
        <p:spPr>
          <a:xfrm>
            <a:off x="457197" y="2153354"/>
            <a:ext cx="8220075" cy="4242683"/>
          </a:xfrm>
          <a:prstGeom prst="roundRect">
            <a:avLst>
              <a:gd fmla="val 2585" name="adj"/>
            </a:avLst>
          </a:prstGeom>
          <a:noFill/>
          <a:ln>
            <a:noFill/>
          </a:ln>
        </p:spPr>
        <p:txBody>
          <a:bodyPr anchorCtr="0" anchor="t" bIns="252000" lIns="252000" spcFirstLastPara="1" rIns="252000" wrap="square" tIns="252000">
            <a:noAutofit/>
          </a:bodyPr>
          <a:lstStyle>
            <a:lvl1pPr indent="-342900" lvl="0" marL="457200" algn="l">
              <a:lnSpc>
                <a:spcPct val="90000"/>
              </a:lnSpc>
              <a:spcBef>
                <a:spcPts val="1000"/>
              </a:spcBef>
              <a:spcAft>
                <a:spcPts val="0"/>
              </a:spcAft>
              <a:buClr>
                <a:srgbClr val="1C1C1C"/>
              </a:buClr>
              <a:buSzPts val="1800"/>
              <a:buChar char="•"/>
              <a:defRPr sz="1800">
                <a:latin typeface="NTR"/>
                <a:ea typeface="NTR"/>
                <a:cs typeface="NTR"/>
                <a:sym typeface="NTR"/>
              </a:defRPr>
            </a:lvl1pPr>
            <a:lvl2pPr indent="-330200" lvl="1" marL="914400" algn="l">
              <a:lnSpc>
                <a:spcPct val="90000"/>
              </a:lnSpc>
              <a:spcBef>
                <a:spcPts val="500"/>
              </a:spcBef>
              <a:spcAft>
                <a:spcPts val="0"/>
              </a:spcAft>
              <a:buClr>
                <a:srgbClr val="1C1C1C"/>
              </a:buClr>
              <a:buSzPts val="1600"/>
              <a:buChar char="•"/>
              <a:defRPr sz="1600">
                <a:latin typeface="NTR"/>
                <a:ea typeface="NTR"/>
                <a:cs typeface="NTR"/>
                <a:sym typeface="NTR"/>
              </a:defRPr>
            </a:lvl2pPr>
            <a:lvl3pPr indent="-317500" lvl="2" marL="1371600" algn="l">
              <a:lnSpc>
                <a:spcPct val="90000"/>
              </a:lnSpc>
              <a:spcBef>
                <a:spcPts val="500"/>
              </a:spcBef>
              <a:spcAft>
                <a:spcPts val="0"/>
              </a:spcAft>
              <a:buClr>
                <a:srgbClr val="1C1C1C"/>
              </a:buClr>
              <a:buSzPts val="1400"/>
              <a:buChar char="•"/>
              <a:defRPr sz="1400">
                <a:latin typeface="NTR"/>
                <a:ea typeface="NTR"/>
                <a:cs typeface="NTR"/>
                <a:sym typeface="NTR"/>
              </a:defRPr>
            </a:lvl3pPr>
            <a:lvl4pPr indent="-317500" lvl="3" marL="1828800" algn="l">
              <a:lnSpc>
                <a:spcPct val="90000"/>
              </a:lnSpc>
              <a:spcBef>
                <a:spcPts val="500"/>
              </a:spcBef>
              <a:spcAft>
                <a:spcPts val="0"/>
              </a:spcAft>
              <a:buClr>
                <a:srgbClr val="1C1C1C"/>
              </a:buClr>
              <a:buSzPts val="1400"/>
              <a:buChar char="•"/>
              <a:defRPr sz="1400">
                <a:latin typeface="NTR"/>
                <a:ea typeface="NTR"/>
                <a:cs typeface="NTR"/>
                <a:sym typeface="NTR"/>
              </a:defRPr>
            </a:lvl4pPr>
            <a:lvl5pPr indent="-317500" lvl="4" marL="2286000" algn="l">
              <a:lnSpc>
                <a:spcPct val="90000"/>
              </a:lnSpc>
              <a:spcBef>
                <a:spcPts val="500"/>
              </a:spcBef>
              <a:spcAft>
                <a:spcPts val="0"/>
              </a:spcAft>
              <a:buClr>
                <a:srgbClr val="1C1C1C"/>
              </a:buClr>
              <a:buSzPts val="1400"/>
              <a:buChar char="•"/>
              <a:defRPr sz="1400">
                <a:latin typeface="NTR"/>
                <a:ea typeface="NTR"/>
                <a:cs typeface="NTR"/>
                <a:sym typeface="NT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7" name="Google Shape;17;p4"/>
          <p:cNvPicPr preferRelativeResize="0"/>
          <p:nvPr/>
        </p:nvPicPr>
        <p:blipFill rotWithShape="1">
          <a:blip r:embed="rId2">
            <a:alphaModFix/>
          </a:blip>
          <a:srcRect b="0" l="0" r="0" t="0"/>
          <a:stretch/>
        </p:blipFill>
        <p:spPr>
          <a:xfrm>
            <a:off x="8487193" y="6701545"/>
            <a:ext cx="584807" cy="84455"/>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8" name="Shape 18"/>
        <p:cNvGrpSpPr/>
        <p:nvPr/>
      </p:nvGrpSpPr>
      <p:grpSpPr>
        <a:xfrm>
          <a:off x="0" y="0"/>
          <a:ext cx="0" cy="0"/>
          <a:chOff x="0" y="0"/>
          <a:chExt cx="0" cy="0"/>
        </a:xfrm>
      </p:grpSpPr>
      <p:sp>
        <p:nvSpPr>
          <p:cNvPr id="19" name="Google Shape;19;p5"/>
          <p:cNvSpPr/>
          <p:nvPr/>
        </p:nvSpPr>
        <p:spPr>
          <a:xfrm>
            <a:off x="457199" y="438151"/>
            <a:ext cx="8220075" cy="5957887"/>
          </a:xfrm>
          <a:prstGeom prst="roundRect">
            <a:avLst>
              <a:gd fmla="val 2649"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350">
                <a:solidFill>
                  <a:schemeClr val="lt1"/>
                </a:solidFill>
                <a:latin typeface="NTR"/>
                <a:ea typeface="NTR"/>
                <a:cs typeface="NTR"/>
                <a:sym typeface="NTR"/>
              </a:rPr>
              <a:t> </a:t>
            </a:r>
            <a:endParaRPr/>
          </a:p>
        </p:txBody>
      </p:sp>
      <p:sp>
        <p:nvSpPr>
          <p:cNvPr id="20" name="Google Shape;20;p5"/>
          <p:cNvSpPr/>
          <p:nvPr>
            <p:ph type="ctrTitle"/>
          </p:nvPr>
        </p:nvSpPr>
        <p:spPr>
          <a:xfrm>
            <a:off x="466725" y="1122363"/>
            <a:ext cx="8201025" cy="2387600"/>
          </a:xfrm>
          <a:prstGeom prst="roundRect">
            <a:avLst>
              <a:gd fmla="val 9641" name="adj"/>
            </a:avLst>
          </a:prstGeom>
          <a:noFill/>
          <a:ln>
            <a:noFill/>
          </a:ln>
        </p:spPr>
        <p:txBody>
          <a:bodyPr anchorCtr="1" anchor="ctr" bIns="252000" lIns="252000" spcFirstLastPara="1" rIns="252000" wrap="square" tIns="252000">
            <a:noAutofit/>
          </a:bodyPr>
          <a:lstStyle>
            <a:lvl1pPr lvl="0" algn="ctr">
              <a:lnSpc>
                <a:spcPct val="90000"/>
              </a:lnSpc>
              <a:spcBef>
                <a:spcPts val="0"/>
              </a:spcBef>
              <a:spcAft>
                <a:spcPts val="0"/>
              </a:spcAft>
              <a:buClr>
                <a:srgbClr val="1C1C1C"/>
              </a:buClr>
              <a:buSzPts val="4000"/>
              <a:buFont typeface="Arial"/>
              <a:buNone/>
              <a:defRPr sz="4000">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5"/>
          <p:cNvSpPr/>
          <p:nvPr>
            <p:ph idx="1" type="subTitle"/>
          </p:nvPr>
        </p:nvSpPr>
        <p:spPr>
          <a:xfrm>
            <a:off x="466725" y="3602038"/>
            <a:ext cx="8201025" cy="1655762"/>
          </a:xfrm>
          <a:prstGeom prst="roundRect">
            <a:avLst>
              <a:gd fmla="val 2585" name="adj"/>
            </a:avLst>
          </a:prstGeom>
          <a:noFill/>
          <a:ln>
            <a:noFill/>
          </a:ln>
        </p:spPr>
        <p:txBody>
          <a:bodyPr anchorCtr="0" anchor="t" bIns="252000" lIns="252000" spcFirstLastPara="1" rIns="252000" wrap="square" tIns="252000">
            <a:noAutofit/>
          </a:bodyPr>
          <a:lstStyle>
            <a:lvl1pPr lvl="0" algn="ctr">
              <a:lnSpc>
                <a:spcPct val="90000"/>
              </a:lnSpc>
              <a:spcBef>
                <a:spcPts val="1000"/>
              </a:spcBef>
              <a:spcAft>
                <a:spcPts val="0"/>
              </a:spcAft>
              <a:buClr>
                <a:srgbClr val="1C1C1C"/>
              </a:buClr>
              <a:buSzPts val="2400"/>
              <a:buNone/>
              <a:defRPr sz="2400">
                <a:latin typeface="NTR"/>
                <a:ea typeface="NTR"/>
                <a:cs typeface="NTR"/>
                <a:sym typeface="NTR"/>
              </a:defRPr>
            </a:lvl1pPr>
            <a:lvl2pPr lvl="1" algn="ctr">
              <a:lnSpc>
                <a:spcPct val="90000"/>
              </a:lnSpc>
              <a:spcBef>
                <a:spcPts val="500"/>
              </a:spcBef>
              <a:spcAft>
                <a:spcPts val="0"/>
              </a:spcAft>
              <a:buClr>
                <a:srgbClr val="1C1C1C"/>
              </a:buClr>
              <a:buSzPts val="2000"/>
              <a:buNone/>
              <a:defRPr sz="2000"/>
            </a:lvl2pPr>
            <a:lvl3pPr lvl="2" algn="ctr">
              <a:lnSpc>
                <a:spcPct val="90000"/>
              </a:lnSpc>
              <a:spcBef>
                <a:spcPts val="500"/>
              </a:spcBef>
              <a:spcAft>
                <a:spcPts val="0"/>
              </a:spcAft>
              <a:buClr>
                <a:srgbClr val="1C1C1C"/>
              </a:buClr>
              <a:buSzPts val="1800"/>
              <a:buNone/>
              <a:defRPr sz="1800"/>
            </a:lvl3pPr>
            <a:lvl4pPr lvl="3" algn="ctr">
              <a:lnSpc>
                <a:spcPct val="90000"/>
              </a:lnSpc>
              <a:spcBef>
                <a:spcPts val="500"/>
              </a:spcBef>
              <a:spcAft>
                <a:spcPts val="0"/>
              </a:spcAft>
              <a:buClr>
                <a:srgbClr val="1C1C1C"/>
              </a:buClr>
              <a:buSzPts val="1600"/>
              <a:buNone/>
              <a:defRPr sz="1600"/>
            </a:lvl4pPr>
            <a:lvl5pPr lvl="4" algn="ctr">
              <a:lnSpc>
                <a:spcPct val="90000"/>
              </a:lnSpc>
              <a:spcBef>
                <a:spcPts val="500"/>
              </a:spcBef>
              <a:spcAft>
                <a:spcPts val="0"/>
              </a:spcAft>
              <a:buClr>
                <a:srgbClr val="1C1C1C"/>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pic>
        <p:nvPicPr>
          <p:cNvPr id="22" name="Google Shape;22;p5"/>
          <p:cNvPicPr preferRelativeResize="0"/>
          <p:nvPr/>
        </p:nvPicPr>
        <p:blipFill rotWithShape="1">
          <a:blip r:embed="rId2">
            <a:alphaModFix/>
          </a:blip>
          <a:srcRect b="0" l="0" r="0" t="0"/>
          <a:stretch/>
        </p:blipFill>
        <p:spPr>
          <a:xfrm>
            <a:off x="8487193" y="6701545"/>
            <a:ext cx="584807" cy="84455"/>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lanit Title Slide">
  <p:cSld name="Planit Title Slide">
    <p:spTree>
      <p:nvGrpSpPr>
        <p:cNvPr id="23" name="Shape 23"/>
        <p:cNvGrpSpPr/>
        <p:nvPr/>
      </p:nvGrpSpPr>
      <p:grpSpPr>
        <a:xfrm>
          <a:off x="0" y="0"/>
          <a:ext cx="0" cy="0"/>
          <a:chOff x="0" y="0"/>
          <a:chExt cx="0" cy="0"/>
        </a:xfrm>
      </p:grpSpPr>
      <p:sp>
        <p:nvSpPr>
          <p:cNvPr id="24" name="Google Shape;24;p6"/>
          <p:cNvSpPr/>
          <p:nvPr>
            <p:ph type="title"/>
          </p:nvPr>
        </p:nvSpPr>
        <p:spPr>
          <a:xfrm>
            <a:off x="539750" y="2359034"/>
            <a:ext cx="8064500" cy="655294"/>
          </a:xfrm>
          <a:prstGeom prst="roundRect">
            <a:avLst>
              <a:gd fmla="val 9641" name="adj"/>
            </a:avLst>
          </a:prstGeom>
          <a:noFill/>
          <a:ln>
            <a:noFill/>
          </a:ln>
        </p:spPr>
        <p:txBody>
          <a:bodyPr anchorCtr="1" anchor="ctr" bIns="252000" lIns="252000" spcFirstLastPara="1" rIns="252000" wrap="square" tIns="252000">
            <a:noAutofit/>
          </a:bodyPr>
          <a:lstStyle>
            <a:lvl1pPr lvl="0" algn="ctr">
              <a:lnSpc>
                <a:spcPct val="90000"/>
              </a:lnSpc>
              <a:spcBef>
                <a:spcPts val="0"/>
              </a:spcBef>
              <a:spcAft>
                <a:spcPts val="0"/>
              </a:spcAft>
              <a:buClr>
                <a:schemeClr val="lt1"/>
              </a:buClr>
              <a:buSzPts val="6600"/>
              <a:buFont typeface="Play"/>
              <a:buNone/>
              <a:defRPr b="1" sz="6600">
                <a:solidFill>
                  <a:schemeClr val="lt1"/>
                </a:solidFill>
                <a:latin typeface="Play"/>
                <a:ea typeface="Play"/>
                <a:cs typeface="Play"/>
                <a:sym typeface="Play"/>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6"/>
          <p:cNvSpPr/>
          <p:nvPr>
            <p:ph idx="1" type="body"/>
          </p:nvPr>
        </p:nvSpPr>
        <p:spPr>
          <a:xfrm>
            <a:off x="1654969" y="3199950"/>
            <a:ext cx="5834062" cy="543989"/>
          </a:xfrm>
          <a:prstGeom prst="roundRect">
            <a:avLst>
              <a:gd fmla="val 2585" name="adj"/>
            </a:avLst>
          </a:prstGeom>
          <a:noFill/>
          <a:ln>
            <a:noFill/>
          </a:ln>
        </p:spPr>
        <p:txBody>
          <a:bodyPr anchorCtr="1" anchor="ctr" bIns="252000" lIns="252000" spcFirstLastPara="1" rIns="252000" wrap="square" tIns="252000">
            <a:noAutofit/>
          </a:bodyPr>
          <a:lstStyle>
            <a:lvl1pPr indent="-228600" lvl="0" marL="457200" algn="ctr">
              <a:lnSpc>
                <a:spcPct val="90000"/>
              </a:lnSpc>
              <a:spcBef>
                <a:spcPts val="1000"/>
              </a:spcBef>
              <a:spcAft>
                <a:spcPts val="0"/>
              </a:spcAft>
              <a:buClr>
                <a:schemeClr val="lt1"/>
              </a:buClr>
              <a:buSzPts val="2800"/>
              <a:buNone/>
              <a:defRPr sz="2800">
                <a:solidFill>
                  <a:schemeClr val="lt1"/>
                </a:solidFill>
                <a:latin typeface="Play"/>
                <a:ea typeface="Play"/>
                <a:cs typeface="Play"/>
                <a:sym typeface="Play"/>
              </a:defRPr>
            </a:lvl1pPr>
            <a:lvl2pPr indent="-342900" lvl="1" marL="914400" algn="l">
              <a:lnSpc>
                <a:spcPct val="90000"/>
              </a:lnSpc>
              <a:spcBef>
                <a:spcPts val="500"/>
              </a:spcBef>
              <a:spcAft>
                <a:spcPts val="0"/>
              </a:spcAft>
              <a:buClr>
                <a:srgbClr val="1C1C1C"/>
              </a:buClr>
              <a:buSzPts val="1800"/>
              <a:buChar char="•"/>
              <a:defRPr/>
            </a:lvl2pPr>
            <a:lvl3pPr indent="-342900" lvl="2" marL="1371600" algn="l">
              <a:lnSpc>
                <a:spcPct val="90000"/>
              </a:lnSpc>
              <a:spcBef>
                <a:spcPts val="500"/>
              </a:spcBef>
              <a:spcAft>
                <a:spcPts val="0"/>
              </a:spcAft>
              <a:buClr>
                <a:srgbClr val="1C1C1C"/>
              </a:buClr>
              <a:buSzPts val="1800"/>
              <a:buChar char="•"/>
              <a:defRPr/>
            </a:lvl3pPr>
            <a:lvl4pPr indent="-342900" lvl="3" marL="1828800" algn="l">
              <a:lnSpc>
                <a:spcPct val="90000"/>
              </a:lnSpc>
              <a:spcBef>
                <a:spcPts val="500"/>
              </a:spcBef>
              <a:spcAft>
                <a:spcPts val="0"/>
              </a:spcAft>
              <a:buClr>
                <a:srgbClr val="1C1C1C"/>
              </a:buClr>
              <a:buSzPts val="1800"/>
              <a:buChar char="•"/>
              <a:defRPr/>
            </a:lvl4pPr>
            <a:lvl5pPr indent="-342900" lvl="4" marL="2286000" algn="l">
              <a:lnSpc>
                <a:spcPct val="90000"/>
              </a:lnSpc>
              <a:spcBef>
                <a:spcPts val="500"/>
              </a:spcBef>
              <a:spcAft>
                <a:spcPts val="0"/>
              </a:spcAft>
              <a:buClr>
                <a:srgbClr val="1C1C1C"/>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 Slide">
  <p:cSld name="End Slide">
    <p:spTree>
      <p:nvGrpSpPr>
        <p:cNvPr id="26" name="Shape 26"/>
        <p:cNvGrpSpPr/>
        <p:nvPr/>
      </p:nvGrpSpPr>
      <p:grpSpPr>
        <a:xfrm>
          <a:off x="0" y="0"/>
          <a:ext cx="0" cy="0"/>
          <a:chOff x="0" y="0"/>
          <a:chExt cx="0" cy="0"/>
        </a:xfrm>
      </p:grpSpPr>
      <p:pic>
        <p:nvPicPr>
          <p:cNvPr id="27" name="Google Shape;27;p7"/>
          <p:cNvPicPr preferRelativeResize="0"/>
          <p:nvPr/>
        </p:nvPicPr>
        <p:blipFill rotWithShape="1">
          <a:blip r:embed="rId2">
            <a:alphaModFix/>
          </a:blip>
          <a:srcRect b="0" l="0" r="0" t="0"/>
          <a:stretch/>
        </p:blipFill>
        <p:spPr>
          <a:xfrm>
            <a:off x="8453437" y="6700730"/>
            <a:ext cx="584807" cy="84455"/>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1"/>
          <p:cNvSpPr/>
          <p:nvPr>
            <p:ph type="title"/>
          </p:nvPr>
        </p:nvSpPr>
        <p:spPr>
          <a:xfrm>
            <a:off x="489745" y="695325"/>
            <a:ext cx="8164510" cy="1150938"/>
          </a:xfrm>
          <a:prstGeom prst="roundRect">
            <a:avLst>
              <a:gd fmla="val 9641" name="adj"/>
            </a:avLst>
          </a:prstGeom>
          <a:noFill/>
          <a:ln>
            <a:noFill/>
          </a:ln>
        </p:spPr>
        <p:txBody>
          <a:bodyPr anchorCtr="1" anchor="ctr" bIns="252000" lIns="252000" spcFirstLastPara="1" rIns="252000" wrap="square" tIns="252000">
            <a:noAutofit/>
          </a:bodyPr>
          <a:lstStyle>
            <a:lvl1pPr lvl="0" marR="0" rtl="0" algn="l">
              <a:lnSpc>
                <a:spcPct val="90000"/>
              </a:lnSpc>
              <a:spcBef>
                <a:spcPts val="0"/>
              </a:spcBef>
              <a:spcAft>
                <a:spcPts val="0"/>
              </a:spcAft>
              <a:buClr>
                <a:srgbClr val="1C1C1C"/>
              </a:buClr>
              <a:buSzPts val="4000"/>
              <a:buFont typeface="Arial"/>
              <a:buNone/>
              <a:defRPr b="0" i="0" sz="4000" u="none" cap="none" strike="noStrike">
                <a:solidFill>
                  <a:srgbClr val="1C1C1C"/>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p:nvPr>
            <p:ph idx="1" type="body"/>
          </p:nvPr>
        </p:nvSpPr>
        <p:spPr>
          <a:xfrm>
            <a:off x="489745" y="1957386"/>
            <a:ext cx="8164510" cy="4387851"/>
          </a:xfrm>
          <a:prstGeom prst="roundRect">
            <a:avLst>
              <a:gd fmla="val 2585" name="adj"/>
            </a:avLst>
          </a:prstGeom>
          <a:noFill/>
          <a:ln>
            <a:noFill/>
          </a:ln>
        </p:spPr>
        <p:txBody>
          <a:bodyPr anchorCtr="0" anchor="t" bIns="252000" lIns="252000" spcFirstLastPara="1" rIns="252000" wrap="square" tIns="252000">
            <a:noAutofit/>
          </a:bodyPr>
          <a:lstStyle>
            <a:lvl1pPr indent="-342900" lvl="0" marL="457200" marR="0" rtl="0" algn="l">
              <a:lnSpc>
                <a:spcPct val="90000"/>
              </a:lnSpc>
              <a:spcBef>
                <a:spcPts val="1000"/>
              </a:spcBef>
              <a:spcAft>
                <a:spcPts val="0"/>
              </a:spcAft>
              <a:buClr>
                <a:srgbClr val="1C1C1C"/>
              </a:buClr>
              <a:buSzPts val="1800"/>
              <a:buFont typeface="Arial"/>
              <a:buChar char="•"/>
              <a:defRPr b="0" i="0" sz="1800" u="none" cap="none" strike="noStrike">
                <a:solidFill>
                  <a:srgbClr val="1C1C1C"/>
                </a:solidFill>
                <a:latin typeface="NTR"/>
                <a:ea typeface="NTR"/>
                <a:cs typeface="NTR"/>
                <a:sym typeface="NTR"/>
              </a:defRPr>
            </a:lvl1pPr>
            <a:lvl2pPr indent="-330200" lvl="1" marL="914400" marR="0" rtl="0" algn="l">
              <a:lnSpc>
                <a:spcPct val="90000"/>
              </a:lnSpc>
              <a:spcBef>
                <a:spcPts val="500"/>
              </a:spcBef>
              <a:spcAft>
                <a:spcPts val="0"/>
              </a:spcAft>
              <a:buClr>
                <a:srgbClr val="1C1C1C"/>
              </a:buClr>
              <a:buSzPts val="1600"/>
              <a:buFont typeface="Arial"/>
              <a:buChar char="•"/>
              <a:defRPr b="0" i="0" sz="1600" u="none" cap="none" strike="noStrike">
                <a:solidFill>
                  <a:srgbClr val="1C1C1C"/>
                </a:solidFill>
                <a:latin typeface="NTR"/>
                <a:ea typeface="NTR"/>
                <a:cs typeface="NTR"/>
                <a:sym typeface="NTR"/>
              </a:defRPr>
            </a:lvl2pPr>
            <a:lvl3pPr indent="-317500" lvl="2" marL="13716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NTR"/>
                <a:ea typeface="NTR"/>
                <a:cs typeface="NTR"/>
                <a:sym typeface="NTR"/>
              </a:defRPr>
            </a:lvl3pPr>
            <a:lvl4pPr indent="-317500" lvl="3" marL="18288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NTR"/>
                <a:ea typeface="NTR"/>
                <a:cs typeface="NTR"/>
                <a:sym typeface="NTR"/>
              </a:defRPr>
            </a:lvl4pPr>
            <a:lvl5pPr indent="-317500" lvl="4" marL="2286000" marR="0" rtl="0" algn="l">
              <a:lnSpc>
                <a:spcPct val="90000"/>
              </a:lnSpc>
              <a:spcBef>
                <a:spcPts val="500"/>
              </a:spcBef>
              <a:spcAft>
                <a:spcPts val="0"/>
              </a:spcAft>
              <a:buClr>
                <a:srgbClr val="1C1C1C"/>
              </a:buClr>
              <a:buSzPts val="1400"/>
              <a:buFont typeface="Arial"/>
              <a:buChar char="•"/>
              <a:defRPr b="0" i="0" sz="1400" u="none" cap="none" strike="noStrike">
                <a:solidFill>
                  <a:srgbClr val="1C1C1C"/>
                </a:solidFill>
                <a:latin typeface="NTR"/>
                <a:ea typeface="NTR"/>
                <a:cs typeface="NTR"/>
                <a:sym typeface="NTR"/>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NTR"/>
                <a:ea typeface="NTR"/>
                <a:cs typeface="NTR"/>
                <a:sym typeface="NTR"/>
              </a:defRPr>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7.jp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7.jpg"/><Relationship Id="rId4" Type="http://schemas.openxmlformats.org/officeDocument/2006/relationships/image" Target="../media/image11.png"/><Relationship Id="rId5"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2.jpg"/><Relationship Id="rId4" Type="http://schemas.openxmlformats.org/officeDocument/2006/relationships/image" Target="../media/image2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image" Target="../media/image14.png"/><Relationship Id="rId5" Type="http://schemas.openxmlformats.org/officeDocument/2006/relationships/image" Target="../media/image1.png"/><Relationship Id="rId6" Type="http://schemas.openxmlformats.org/officeDocument/2006/relationships/image" Target="../media/image4.png"/><Relationship Id="rId7"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2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4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2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5.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5.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9.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6.png"/><Relationship Id="rId4" Type="http://schemas.openxmlformats.org/officeDocument/2006/relationships/image" Target="../media/image30.png"/><Relationship Id="rId5" Type="http://schemas.openxmlformats.org/officeDocument/2006/relationships/image" Target="../media/image28.png"/><Relationship Id="rId6" Type="http://schemas.openxmlformats.org/officeDocument/2006/relationships/image" Target="../media/image22.png"/><Relationship Id="rId7" Type="http://schemas.openxmlformats.org/officeDocument/2006/relationships/hyperlink" Target="https://www.youtube.com/watch?v=IO4V1a-XrYA"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7.jp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7.jp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7.jpg"/><Relationship Id="rId4" Type="http://schemas.openxmlformats.org/officeDocument/2006/relationships/image" Target="../media/image3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7.jp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7.jpg"/><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hyperlink" Target="https://www.bbc.co.uk/bitesize/topics/zxsbcdm/articles/zs3gcdm#zd63bqt" TargetMode="External"/><Relationship Id="rId4" Type="http://schemas.openxmlformats.org/officeDocument/2006/relationships/hyperlink" Target="https://www.youtube.com/watch?v=GDsowXJtMW0" TargetMode="External"/><Relationship Id="rId5" Type="http://schemas.openxmlformats.org/officeDocument/2006/relationships/image" Target="../media/image2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4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2.jpg"/><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12.jpg"/><Relationship Id="rId4" Type="http://schemas.openxmlformats.org/officeDocument/2006/relationships/image" Target="../media/image3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35.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12.jpg"/><Relationship Id="rId4" Type="http://schemas.openxmlformats.org/officeDocument/2006/relationships/image" Target="../media/image44.png"/><Relationship Id="rId5" Type="http://schemas.openxmlformats.org/officeDocument/2006/relationships/image" Target="../media/image3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40.png"/><Relationship Id="rId4" Type="http://schemas.openxmlformats.org/officeDocument/2006/relationships/image" Target="../media/image3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43.png"/><Relationship Id="rId4" Type="http://schemas.openxmlformats.org/officeDocument/2006/relationships/hyperlink" Target="https://www.bbc.co.uk/bitesize/clips/zjrpr82"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4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1" name="Shape 31"/>
        <p:cNvGrpSpPr/>
        <p:nvPr/>
      </p:nvGrpSpPr>
      <p:grpSpPr>
        <a:xfrm>
          <a:off x="0" y="0"/>
          <a:ext cx="0" cy="0"/>
          <a:chOff x="0" y="0"/>
          <a:chExt cx="0" cy="0"/>
        </a:xfrm>
      </p:grpSpPr>
      <p:pic>
        <p:nvPicPr>
          <p:cNvPr id="32" name="Google Shape;32;p8"/>
          <p:cNvPicPr preferRelativeResize="0"/>
          <p:nvPr/>
        </p:nvPicPr>
        <p:blipFill rotWithShape="1">
          <a:blip r:embed="rId4">
            <a:alphaModFix/>
          </a:blip>
          <a:srcRect b="0" l="0" r="0" t="0"/>
          <a:stretch/>
        </p:blipFill>
        <p:spPr>
          <a:xfrm>
            <a:off x="4277519" y="5719763"/>
            <a:ext cx="588962" cy="373062"/>
          </a:xfrm>
          <a:prstGeom prst="rect">
            <a:avLst/>
          </a:prstGeom>
          <a:noFill/>
          <a:ln>
            <a:noFill/>
          </a:ln>
        </p:spPr>
      </p:pic>
      <p:sp>
        <p:nvSpPr>
          <p:cNvPr id="33" name="Google Shape;33;p8"/>
          <p:cNvSpPr txBox="1"/>
          <p:nvPr/>
        </p:nvSpPr>
        <p:spPr>
          <a:xfrm>
            <a:off x="1652530" y="4142342"/>
            <a:ext cx="5089793" cy="1200329"/>
          </a:xfrm>
          <a:prstGeom prst="rect">
            <a:avLst/>
          </a:prstGeom>
          <a:solidFill>
            <a:srgbClr val="FDFDFD"/>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3600" u="none" cap="none" strike="noStrike">
                <a:solidFill>
                  <a:schemeClr val="dk1"/>
                </a:solidFill>
                <a:latin typeface="NTR"/>
                <a:ea typeface="NTR"/>
                <a:cs typeface="NTR"/>
                <a:sym typeface="NTR"/>
              </a:rPr>
              <a:t>What did Anglo Saxons believe?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 name="Shape 37"/>
        <p:cNvGrpSpPr/>
        <p:nvPr/>
      </p:nvGrpSpPr>
      <p:grpSpPr>
        <a:xfrm>
          <a:off x="0" y="0"/>
          <a:ext cx="0" cy="0"/>
          <a:chOff x="0" y="0"/>
          <a:chExt cx="0" cy="0"/>
        </a:xfrm>
      </p:grpSpPr>
      <p:pic>
        <p:nvPicPr>
          <p:cNvPr id="38" name="Google Shape;38;p9"/>
          <p:cNvPicPr preferRelativeResize="0"/>
          <p:nvPr/>
        </p:nvPicPr>
        <p:blipFill rotWithShape="1">
          <a:blip r:embed="rId3">
            <a:alphaModFix/>
          </a:blip>
          <a:srcRect b="0" l="0" r="0" t="4402"/>
          <a:stretch/>
        </p:blipFill>
        <p:spPr>
          <a:xfrm>
            <a:off x="755650" y="3888258"/>
            <a:ext cx="7632700" cy="2204567"/>
          </a:xfrm>
          <a:prstGeom prst="rect">
            <a:avLst/>
          </a:prstGeom>
          <a:noFill/>
          <a:ln>
            <a:noFill/>
          </a:ln>
        </p:spPr>
      </p:pic>
      <p:sp>
        <p:nvSpPr>
          <p:cNvPr id="39" name="Google Shape;39;p9"/>
          <p:cNvSpPr/>
          <p:nvPr>
            <p:ph type="title"/>
          </p:nvPr>
        </p:nvSpPr>
        <p:spPr>
          <a:xfrm>
            <a:off x="457197" y="592866"/>
            <a:ext cx="8220075" cy="807568"/>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4000"/>
              <a:buFont typeface="Arial"/>
              <a:buNone/>
            </a:pPr>
            <a:r>
              <a:rPr lang="en-GB"/>
              <a:t>Quiz Time</a:t>
            </a:r>
            <a:endParaRPr/>
          </a:p>
        </p:txBody>
      </p:sp>
      <p:sp>
        <p:nvSpPr>
          <p:cNvPr id="40" name="Google Shape;40;p9"/>
          <p:cNvSpPr/>
          <p:nvPr>
            <p:ph idx="1" type="body"/>
          </p:nvPr>
        </p:nvSpPr>
        <p:spPr>
          <a:xfrm>
            <a:off x="593856" y="967995"/>
            <a:ext cx="7566733" cy="1800808"/>
          </a:xfrm>
          <a:prstGeom prst="roundRect">
            <a:avLst>
              <a:gd fmla="val 2585" name="adj"/>
            </a:avLst>
          </a:prstGeom>
          <a:noFill/>
          <a:ln>
            <a:noFill/>
          </a:ln>
        </p:spPr>
        <p:txBody>
          <a:bodyPr anchorCtr="0" anchor="t" bIns="252000" lIns="252000" spcFirstLastPara="1" rIns="252000" wrap="square" tIns="252000">
            <a:noAutofit/>
          </a:bodyPr>
          <a:lstStyle/>
          <a:p>
            <a:pPr indent="0" lvl="0" marL="0" rtl="0" algn="l">
              <a:lnSpc>
                <a:spcPct val="90000"/>
              </a:lnSpc>
              <a:spcBef>
                <a:spcPts val="0"/>
              </a:spcBef>
              <a:spcAft>
                <a:spcPts val="0"/>
              </a:spcAft>
              <a:buClr>
                <a:srgbClr val="1C1C1C"/>
              </a:buClr>
              <a:buSzPts val="1600"/>
              <a:buNone/>
            </a:pPr>
            <a:r>
              <a:rPr lang="en-GB" sz="1600"/>
              <a:t>Read these statements about Anglo Saxon religion. Discuss with your partner which you think are true and which you think are false and your reasons for believing so.</a:t>
            </a:r>
            <a:endParaRPr/>
          </a:p>
          <a:p>
            <a:pPr indent="0" lvl="0" marL="0" rtl="0" algn="l">
              <a:lnSpc>
                <a:spcPct val="90000"/>
              </a:lnSpc>
              <a:spcBef>
                <a:spcPts val="1000"/>
              </a:spcBef>
              <a:spcAft>
                <a:spcPts val="0"/>
              </a:spcAft>
              <a:buClr>
                <a:srgbClr val="1C1C1C"/>
              </a:buClr>
              <a:buSzPts val="1600"/>
              <a:buNone/>
            </a:pPr>
            <a:r>
              <a:rPr lang="en-GB" sz="1600"/>
              <a:t>Be ready to feed your ideas back to the rest of the class.</a:t>
            </a:r>
            <a:endParaRPr/>
          </a:p>
        </p:txBody>
      </p:sp>
      <p:sp>
        <p:nvSpPr>
          <p:cNvPr id="41" name="Google Shape;41;p9"/>
          <p:cNvSpPr/>
          <p:nvPr/>
        </p:nvSpPr>
        <p:spPr>
          <a:xfrm>
            <a:off x="629443" y="1851922"/>
            <a:ext cx="8137524" cy="2916194"/>
          </a:xfrm>
          <a:prstGeom prst="roundRect">
            <a:avLst>
              <a:gd fmla="val 2585" name="adj"/>
            </a:avLst>
          </a:prstGeom>
          <a:noFill/>
          <a:ln>
            <a:noFill/>
          </a:ln>
        </p:spPr>
        <p:txBody>
          <a:bodyPr anchorCtr="0" anchor="t" bIns="252000" lIns="252000" spcFirstLastPara="1" rIns="252000" wrap="square" tIns="252000">
            <a:noAutofit/>
          </a:bodyPr>
          <a:lstStyle/>
          <a:p>
            <a:pPr indent="-342900" lvl="0" marL="342900" marR="0" rtl="0" algn="l">
              <a:lnSpc>
                <a:spcPct val="90000"/>
              </a:lnSpc>
              <a:spcBef>
                <a:spcPts val="0"/>
              </a:spcBef>
              <a:spcAft>
                <a:spcPts val="0"/>
              </a:spcAft>
              <a:buClr>
                <a:srgbClr val="1C1C1C"/>
              </a:buClr>
              <a:buSzPts val="1600"/>
              <a:buFont typeface="Arial"/>
              <a:buAutoNum type="arabicPeriod"/>
            </a:pPr>
            <a:r>
              <a:rPr lang="en-GB" sz="1600">
                <a:solidFill>
                  <a:srgbClr val="1C1C1C"/>
                </a:solidFill>
                <a:latin typeface="NTR"/>
                <a:ea typeface="NTR"/>
                <a:cs typeface="NTR"/>
                <a:sym typeface="NTR"/>
              </a:rPr>
              <a:t>The Anglo Saxons were Pagan when they first came to Britain.</a:t>
            </a:r>
            <a:endParaRPr/>
          </a:p>
          <a:p>
            <a:pPr indent="-342900" lvl="0" marL="342900" marR="0" rtl="0" algn="l">
              <a:lnSpc>
                <a:spcPct val="90000"/>
              </a:lnSpc>
              <a:spcBef>
                <a:spcPts val="1000"/>
              </a:spcBef>
              <a:spcAft>
                <a:spcPts val="0"/>
              </a:spcAft>
              <a:buClr>
                <a:srgbClr val="1C1C1C"/>
              </a:buClr>
              <a:buSzPts val="1600"/>
              <a:buFont typeface="Arial"/>
              <a:buAutoNum type="arabicPeriod"/>
            </a:pPr>
            <a:r>
              <a:rPr lang="en-GB" sz="1600">
                <a:solidFill>
                  <a:srgbClr val="1C1C1C"/>
                </a:solidFill>
                <a:latin typeface="NTR"/>
                <a:ea typeface="NTR"/>
                <a:cs typeface="NTR"/>
                <a:sym typeface="NTR"/>
              </a:rPr>
              <a:t>The Anglo Saxons believed in many gods.</a:t>
            </a:r>
            <a:endParaRPr/>
          </a:p>
          <a:p>
            <a:pPr indent="-342900" lvl="0" marL="342900" marR="0" rtl="0" algn="l">
              <a:lnSpc>
                <a:spcPct val="90000"/>
              </a:lnSpc>
              <a:spcBef>
                <a:spcPts val="1000"/>
              </a:spcBef>
              <a:spcAft>
                <a:spcPts val="0"/>
              </a:spcAft>
              <a:buClr>
                <a:srgbClr val="1C1C1C"/>
              </a:buClr>
              <a:buSzPts val="1600"/>
              <a:buFont typeface="Arial"/>
              <a:buAutoNum type="arabicPeriod"/>
            </a:pPr>
            <a:r>
              <a:rPr lang="en-GB" sz="1600">
                <a:solidFill>
                  <a:srgbClr val="1C1C1C"/>
                </a:solidFill>
                <a:latin typeface="NTR"/>
                <a:ea typeface="NTR"/>
                <a:cs typeface="NTR"/>
                <a:sym typeface="NTR"/>
              </a:rPr>
              <a:t>The Anglo Saxons believed that magic spells and lucky charms would protect them.</a:t>
            </a:r>
            <a:endParaRPr/>
          </a:p>
          <a:p>
            <a:pPr indent="-342900" lvl="0" marL="342900" marR="0" rtl="0" algn="l">
              <a:lnSpc>
                <a:spcPct val="90000"/>
              </a:lnSpc>
              <a:spcBef>
                <a:spcPts val="1000"/>
              </a:spcBef>
              <a:spcAft>
                <a:spcPts val="0"/>
              </a:spcAft>
              <a:buClr>
                <a:srgbClr val="1C1C1C"/>
              </a:buClr>
              <a:buSzPts val="1600"/>
              <a:buFont typeface="Arial"/>
              <a:buAutoNum type="arabicPeriod"/>
            </a:pPr>
            <a:r>
              <a:rPr lang="en-GB" sz="1600">
                <a:solidFill>
                  <a:srgbClr val="1C1C1C"/>
                </a:solidFill>
                <a:latin typeface="NTR"/>
                <a:ea typeface="NTR"/>
                <a:cs typeface="NTR"/>
                <a:sym typeface="NTR"/>
              </a:rPr>
              <a:t>The Anglo Saxons thought that burning down crops would keep ghosts away.</a:t>
            </a:r>
            <a:endParaRPr/>
          </a:p>
          <a:p>
            <a:pPr indent="-342900" lvl="0" marL="342900" marR="0" rtl="0" algn="l">
              <a:lnSpc>
                <a:spcPct val="90000"/>
              </a:lnSpc>
              <a:spcBef>
                <a:spcPts val="1000"/>
              </a:spcBef>
              <a:spcAft>
                <a:spcPts val="0"/>
              </a:spcAft>
              <a:buClr>
                <a:srgbClr val="1C1C1C"/>
              </a:buClr>
              <a:buSzPts val="1600"/>
              <a:buFont typeface="Arial"/>
              <a:buAutoNum type="arabicPeriod"/>
            </a:pPr>
            <a:r>
              <a:rPr lang="en-GB" sz="1600">
                <a:solidFill>
                  <a:srgbClr val="1C1C1C"/>
                </a:solidFill>
                <a:latin typeface="NTR"/>
                <a:ea typeface="NTR"/>
                <a:cs typeface="NTR"/>
                <a:sym typeface="NTR"/>
              </a:rPr>
              <a:t>The Anglo Saxons believed in dragons and elves.</a:t>
            </a:r>
            <a:endParaRPr/>
          </a:p>
        </p:txBody>
      </p:sp>
      <p:pic>
        <p:nvPicPr>
          <p:cNvPr id="42" name="Google Shape;42;p9"/>
          <p:cNvPicPr preferRelativeResize="0"/>
          <p:nvPr/>
        </p:nvPicPr>
        <p:blipFill rotWithShape="1">
          <a:blip r:embed="rId4">
            <a:alphaModFix/>
          </a:blip>
          <a:srcRect b="0" l="0" r="0" t="0"/>
          <a:stretch/>
        </p:blipFill>
        <p:spPr>
          <a:xfrm rot="507864">
            <a:off x="2029888" y="3353693"/>
            <a:ext cx="5588154" cy="2991525"/>
          </a:xfrm>
          <a:prstGeom prst="rect">
            <a:avLst/>
          </a:prstGeom>
          <a:noFill/>
          <a:ln>
            <a:noFill/>
          </a:ln>
        </p:spPr>
      </p:pic>
      <p:pic>
        <p:nvPicPr>
          <p:cNvPr id="43" name="Google Shape;43;p9"/>
          <p:cNvPicPr preferRelativeResize="0"/>
          <p:nvPr/>
        </p:nvPicPr>
        <p:blipFill rotWithShape="1">
          <a:blip r:embed="rId5">
            <a:alphaModFix/>
          </a:blip>
          <a:srcRect b="0" l="0" r="0" t="0"/>
          <a:stretch/>
        </p:blipFill>
        <p:spPr>
          <a:xfrm>
            <a:off x="7668000" y="615600"/>
            <a:ext cx="864000" cy="8640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 name="Shape 47"/>
        <p:cNvGrpSpPr/>
        <p:nvPr/>
      </p:nvGrpSpPr>
      <p:grpSpPr>
        <a:xfrm>
          <a:off x="0" y="0"/>
          <a:ext cx="0" cy="0"/>
          <a:chOff x="0" y="0"/>
          <a:chExt cx="0" cy="0"/>
        </a:xfrm>
      </p:grpSpPr>
      <p:sp>
        <p:nvSpPr>
          <p:cNvPr id="48" name="Google Shape;48;p10"/>
          <p:cNvSpPr/>
          <p:nvPr/>
        </p:nvSpPr>
        <p:spPr>
          <a:xfrm>
            <a:off x="503238" y="512763"/>
            <a:ext cx="8137525" cy="969962"/>
          </a:xfrm>
          <a:prstGeom prst="rect">
            <a:avLst/>
          </a:prstGeom>
          <a:solidFill>
            <a:srgbClr val="DFFCE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pic>
        <p:nvPicPr>
          <p:cNvPr id="49" name="Google Shape;49;p10"/>
          <p:cNvPicPr preferRelativeResize="0"/>
          <p:nvPr/>
        </p:nvPicPr>
        <p:blipFill rotWithShape="1">
          <a:blip r:embed="rId3">
            <a:alphaModFix/>
          </a:blip>
          <a:srcRect b="15826" l="0" r="0" t="0"/>
          <a:stretch/>
        </p:blipFill>
        <p:spPr>
          <a:xfrm>
            <a:off x="503238" y="1208088"/>
            <a:ext cx="8137525" cy="5137150"/>
          </a:xfrm>
          <a:prstGeom prst="rect">
            <a:avLst/>
          </a:prstGeom>
          <a:noFill/>
          <a:ln>
            <a:noFill/>
          </a:ln>
        </p:spPr>
      </p:pic>
      <p:sp>
        <p:nvSpPr>
          <p:cNvPr id="50" name="Google Shape;50;p10"/>
          <p:cNvSpPr/>
          <p:nvPr>
            <p:ph type="title"/>
          </p:nvPr>
        </p:nvSpPr>
        <p:spPr>
          <a:xfrm>
            <a:off x="461963" y="592138"/>
            <a:ext cx="8220075" cy="890587"/>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3600"/>
              <a:buFont typeface="Arial"/>
              <a:buNone/>
            </a:pPr>
            <a:r>
              <a:rPr lang="en-GB" sz="3600"/>
              <a:t>Anglo-Saxon Religion</a:t>
            </a:r>
            <a:endParaRPr/>
          </a:p>
        </p:txBody>
      </p:sp>
      <p:sp>
        <p:nvSpPr>
          <p:cNvPr id="51" name="Google Shape;51;p10"/>
          <p:cNvSpPr/>
          <p:nvPr>
            <p:ph idx="1" type="body"/>
          </p:nvPr>
        </p:nvSpPr>
        <p:spPr>
          <a:xfrm>
            <a:off x="503238" y="1143000"/>
            <a:ext cx="7596187" cy="4241800"/>
          </a:xfrm>
          <a:prstGeom prst="roundRect">
            <a:avLst>
              <a:gd fmla="val 2585" name="adj"/>
            </a:avLst>
          </a:prstGeom>
          <a:noFill/>
          <a:ln>
            <a:noFill/>
          </a:ln>
        </p:spPr>
        <p:txBody>
          <a:bodyPr anchorCtr="0" anchor="t" bIns="252000" lIns="252000" spcFirstLastPara="1" rIns="252000" wrap="square" tIns="252000">
            <a:noAutofit/>
          </a:bodyPr>
          <a:lstStyle/>
          <a:p>
            <a:pPr indent="0" lvl="0" marL="0" rtl="0" algn="l">
              <a:lnSpc>
                <a:spcPct val="90000"/>
              </a:lnSpc>
              <a:spcBef>
                <a:spcPts val="0"/>
              </a:spcBef>
              <a:spcAft>
                <a:spcPts val="0"/>
              </a:spcAft>
              <a:buClr>
                <a:srgbClr val="1C1C1C"/>
              </a:buClr>
              <a:buSzPts val="1600"/>
              <a:buFont typeface="Arial"/>
              <a:buNone/>
            </a:pPr>
            <a:r>
              <a:rPr lang="en-GB" sz="1600"/>
              <a:t>The early Anglo-Saxons were Pagans but over the course of approximately one hundred years, they were converted to Christianity.</a:t>
            </a:r>
            <a:endParaRPr/>
          </a:p>
          <a:p>
            <a:pPr indent="0" lvl="0" marL="0" rtl="0" algn="l">
              <a:lnSpc>
                <a:spcPct val="90000"/>
              </a:lnSpc>
              <a:spcBef>
                <a:spcPts val="1000"/>
              </a:spcBef>
              <a:spcAft>
                <a:spcPts val="0"/>
              </a:spcAft>
              <a:buClr>
                <a:srgbClr val="1C1C1C"/>
              </a:buClr>
              <a:buSzPts val="1600"/>
              <a:buFont typeface="Arial"/>
              <a:buNone/>
            </a:pPr>
            <a:r>
              <a:rPr lang="en-GB" sz="1600"/>
              <a:t>With your partner discuss the following questions:</a:t>
            </a:r>
            <a:endParaRPr/>
          </a:p>
          <a:p>
            <a:pPr indent="-342900" lvl="0" marL="342900" rtl="0" algn="l">
              <a:lnSpc>
                <a:spcPct val="90000"/>
              </a:lnSpc>
              <a:spcBef>
                <a:spcPts val="1000"/>
              </a:spcBef>
              <a:spcAft>
                <a:spcPts val="0"/>
              </a:spcAft>
              <a:buClr>
                <a:srgbClr val="1C1C1C"/>
              </a:buClr>
              <a:buSzPts val="1600"/>
              <a:buFont typeface="Arial"/>
              <a:buAutoNum type="arabicPeriod"/>
            </a:pPr>
            <a:r>
              <a:rPr lang="en-GB" sz="1600"/>
              <a:t>What do you know about these two religions?</a:t>
            </a:r>
            <a:endParaRPr/>
          </a:p>
          <a:p>
            <a:pPr indent="-342900" lvl="0" marL="342900" rtl="0" algn="l">
              <a:lnSpc>
                <a:spcPct val="90000"/>
              </a:lnSpc>
              <a:spcBef>
                <a:spcPts val="1000"/>
              </a:spcBef>
              <a:spcAft>
                <a:spcPts val="0"/>
              </a:spcAft>
              <a:buClr>
                <a:srgbClr val="1C1C1C"/>
              </a:buClr>
              <a:buSzPts val="1600"/>
              <a:buFont typeface="Arial"/>
              <a:buAutoNum type="arabicPeriod"/>
            </a:pPr>
            <a:r>
              <a:rPr lang="en-GB" sz="1600"/>
              <a:t>What are the similarities and differences?</a:t>
            </a:r>
            <a:endParaRPr/>
          </a:p>
          <a:p>
            <a:pPr indent="0" lvl="0" marL="0" rtl="0" algn="l">
              <a:lnSpc>
                <a:spcPct val="90000"/>
              </a:lnSpc>
              <a:spcBef>
                <a:spcPts val="1000"/>
              </a:spcBef>
              <a:spcAft>
                <a:spcPts val="0"/>
              </a:spcAft>
              <a:buClr>
                <a:srgbClr val="1C1C1C"/>
              </a:buClr>
              <a:buSzPts val="1600"/>
              <a:buFont typeface="Arial"/>
              <a:buNone/>
            </a:pPr>
            <a:r>
              <a:rPr lang="en-GB" sz="1600"/>
              <a:t>Be ready to feedback your ideas to the rest of the class.</a:t>
            </a:r>
            <a:endParaRPr/>
          </a:p>
        </p:txBody>
      </p:sp>
      <p:pic>
        <p:nvPicPr>
          <p:cNvPr id="52" name="Google Shape;52;p10"/>
          <p:cNvPicPr preferRelativeResize="0"/>
          <p:nvPr/>
        </p:nvPicPr>
        <p:blipFill rotWithShape="1">
          <a:blip r:embed="rId4">
            <a:alphaModFix/>
          </a:blip>
          <a:srcRect b="0" l="0" r="0" t="0"/>
          <a:stretch/>
        </p:blipFill>
        <p:spPr>
          <a:xfrm>
            <a:off x="7667625" y="615950"/>
            <a:ext cx="863600" cy="8636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 name="Shape 56"/>
        <p:cNvGrpSpPr/>
        <p:nvPr/>
      </p:nvGrpSpPr>
      <p:grpSpPr>
        <a:xfrm>
          <a:off x="0" y="0"/>
          <a:ext cx="0" cy="0"/>
          <a:chOff x="0" y="0"/>
          <a:chExt cx="0" cy="0"/>
        </a:xfrm>
      </p:grpSpPr>
      <p:sp>
        <p:nvSpPr>
          <p:cNvPr id="57" name="Google Shape;57;p11"/>
          <p:cNvSpPr/>
          <p:nvPr/>
        </p:nvSpPr>
        <p:spPr>
          <a:xfrm>
            <a:off x="503238" y="512763"/>
            <a:ext cx="8137525" cy="2641600"/>
          </a:xfrm>
          <a:prstGeom prst="rect">
            <a:avLst/>
          </a:prstGeom>
          <a:solidFill>
            <a:srgbClr val="DFFCE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sp>
        <p:nvSpPr>
          <p:cNvPr id="58" name="Google Shape;58;p11"/>
          <p:cNvSpPr/>
          <p:nvPr>
            <p:ph type="title"/>
          </p:nvPr>
        </p:nvSpPr>
        <p:spPr>
          <a:xfrm>
            <a:off x="461963" y="592138"/>
            <a:ext cx="8220075" cy="890587"/>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3600"/>
              <a:buFont typeface="Arial"/>
              <a:buNone/>
            </a:pPr>
            <a:r>
              <a:rPr lang="en-GB" sz="3600"/>
              <a:t>Changing Religions</a:t>
            </a:r>
            <a:endParaRPr/>
          </a:p>
        </p:txBody>
      </p:sp>
      <p:sp>
        <p:nvSpPr>
          <p:cNvPr id="59" name="Google Shape;59;p11"/>
          <p:cNvSpPr/>
          <p:nvPr>
            <p:ph idx="1" type="body"/>
          </p:nvPr>
        </p:nvSpPr>
        <p:spPr>
          <a:xfrm>
            <a:off x="503238" y="1200150"/>
            <a:ext cx="8220075" cy="4243388"/>
          </a:xfrm>
          <a:prstGeom prst="roundRect">
            <a:avLst>
              <a:gd fmla="val 2585" name="adj"/>
            </a:avLst>
          </a:prstGeom>
          <a:noFill/>
          <a:ln>
            <a:noFill/>
          </a:ln>
        </p:spPr>
        <p:txBody>
          <a:bodyPr anchorCtr="0" anchor="t" bIns="252000" lIns="252000" spcFirstLastPara="1" rIns="252000" wrap="square" tIns="252000">
            <a:noAutofit/>
          </a:bodyPr>
          <a:lstStyle/>
          <a:p>
            <a:pPr indent="0" lvl="0" marL="0" rtl="0" algn="ctr">
              <a:lnSpc>
                <a:spcPct val="90000"/>
              </a:lnSpc>
              <a:spcBef>
                <a:spcPts val="0"/>
              </a:spcBef>
              <a:spcAft>
                <a:spcPts val="0"/>
              </a:spcAft>
              <a:buClr>
                <a:srgbClr val="1C1C1C"/>
              </a:buClr>
              <a:buSzPts val="1800"/>
              <a:buFont typeface="Arial"/>
              <a:buNone/>
            </a:pPr>
            <a:r>
              <a:rPr lang="en-GB">
                <a:latin typeface="NTR"/>
                <a:ea typeface="NTR"/>
                <a:cs typeface="NTR"/>
                <a:sym typeface="NTR"/>
              </a:rPr>
              <a:t>When the Romans were in Britain many people had become Christians, but when the Anglo-Saxons invaded and settled, Christians only carried on in places where the Anglo-Saxons did not live.</a:t>
            </a:r>
            <a:endParaRPr/>
          </a:p>
          <a:p>
            <a:pPr indent="0" lvl="0" marL="0" rtl="0" algn="ctr">
              <a:lnSpc>
                <a:spcPct val="90000"/>
              </a:lnSpc>
              <a:spcBef>
                <a:spcPts val="1000"/>
              </a:spcBef>
              <a:spcAft>
                <a:spcPts val="0"/>
              </a:spcAft>
              <a:buClr>
                <a:srgbClr val="1C1C1C"/>
              </a:buClr>
              <a:buSzPts val="1800"/>
              <a:buFont typeface="Arial"/>
              <a:buNone/>
            </a:pPr>
            <a:r>
              <a:rPr lang="en-GB">
                <a:latin typeface="NTR"/>
                <a:ea typeface="NTR"/>
                <a:cs typeface="NTR"/>
                <a:sym typeface="NTR"/>
              </a:rPr>
              <a:t>The Anglo-Saxons brought their pagan religion with them to Britain and Christianity ceased to be the main religion.</a:t>
            </a:r>
            <a:endParaRPr/>
          </a:p>
        </p:txBody>
      </p:sp>
      <p:pic>
        <p:nvPicPr>
          <p:cNvPr id="60" name="Google Shape;60;p11"/>
          <p:cNvPicPr preferRelativeResize="0"/>
          <p:nvPr/>
        </p:nvPicPr>
        <p:blipFill rotWithShape="1">
          <a:blip r:embed="rId3">
            <a:alphaModFix/>
          </a:blip>
          <a:srcRect b="0" l="0" r="0" t="41983"/>
          <a:stretch/>
        </p:blipFill>
        <p:spPr>
          <a:xfrm>
            <a:off x="503238" y="3006725"/>
            <a:ext cx="8137525" cy="333851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2"/>
          <p:cNvSpPr/>
          <p:nvPr>
            <p:ph type="title"/>
          </p:nvPr>
        </p:nvSpPr>
        <p:spPr>
          <a:xfrm>
            <a:off x="457197" y="592866"/>
            <a:ext cx="8220075" cy="807568"/>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4000"/>
              <a:buFont typeface="Arial"/>
              <a:buNone/>
            </a:pPr>
            <a:r>
              <a:rPr lang="en-GB"/>
              <a:t>Paganism</a:t>
            </a:r>
            <a:endParaRPr/>
          </a:p>
        </p:txBody>
      </p:sp>
      <p:sp>
        <p:nvSpPr>
          <p:cNvPr id="66" name="Google Shape;66;p12"/>
          <p:cNvSpPr/>
          <p:nvPr>
            <p:ph idx="1" type="body"/>
          </p:nvPr>
        </p:nvSpPr>
        <p:spPr>
          <a:xfrm>
            <a:off x="503238" y="1058612"/>
            <a:ext cx="8137525" cy="1800808"/>
          </a:xfrm>
          <a:prstGeom prst="roundRect">
            <a:avLst>
              <a:gd fmla="val 2585" name="adj"/>
            </a:avLst>
          </a:prstGeom>
          <a:noFill/>
          <a:ln>
            <a:noFill/>
          </a:ln>
        </p:spPr>
        <p:txBody>
          <a:bodyPr anchorCtr="0" anchor="t" bIns="252000" lIns="252000" spcFirstLastPara="1" rIns="252000" wrap="square" tIns="252000">
            <a:noAutofit/>
          </a:bodyPr>
          <a:lstStyle/>
          <a:p>
            <a:pPr indent="0" lvl="0" marL="0" rtl="0" algn="ctr">
              <a:lnSpc>
                <a:spcPct val="90000"/>
              </a:lnSpc>
              <a:spcBef>
                <a:spcPts val="0"/>
              </a:spcBef>
              <a:spcAft>
                <a:spcPts val="0"/>
              </a:spcAft>
              <a:buClr>
                <a:srgbClr val="1C1C1C"/>
              </a:buClr>
              <a:buSzPts val="1600"/>
              <a:buNone/>
            </a:pPr>
            <a:r>
              <a:rPr lang="en-GB" sz="1600"/>
              <a:t>The religion of the early Anglo Saxon people was Paganism. Paganism is a polytheistic religion, which means many gods are worshipped.</a:t>
            </a:r>
            <a:endParaRPr/>
          </a:p>
        </p:txBody>
      </p:sp>
      <p:pic>
        <p:nvPicPr>
          <p:cNvPr id="67" name="Google Shape;67;p12"/>
          <p:cNvPicPr preferRelativeResize="0"/>
          <p:nvPr/>
        </p:nvPicPr>
        <p:blipFill rotWithShape="1">
          <a:blip r:embed="rId3">
            <a:alphaModFix/>
          </a:blip>
          <a:srcRect b="0" l="0" r="0" t="0"/>
          <a:stretch/>
        </p:blipFill>
        <p:spPr>
          <a:xfrm>
            <a:off x="4110823" y="2254178"/>
            <a:ext cx="2713221" cy="3735201"/>
          </a:xfrm>
          <a:prstGeom prst="rect">
            <a:avLst/>
          </a:prstGeom>
          <a:noFill/>
          <a:ln>
            <a:noFill/>
          </a:ln>
        </p:spPr>
      </p:pic>
      <p:pic>
        <p:nvPicPr>
          <p:cNvPr id="68" name="Google Shape;68;p12"/>
          <p:cNvPicPr preferRelativeResize="0"/>
          <p:nvPr/>
        </p:nvPicPr>
        <p:blipFill rotWithShape="1">
          <a:blip r:embed="rId4">
            <a:alphaModFix/>
          </a:blip>
          <a:srcRect b="0" l="0" r="0" t="0"/>
          <a:stretch/>
        </p:blipFill>
        <p:spPr>
          <a:xfrm>
            <a:off x="5940858" y="2699609"/>
            <a:ext cx="2128624" cy="3248280"/>
          </a:xfrm>
          <a:prstGeom prst="rect">
            <a:avLst/>
          </a:prstGeom>
          <a:noFill/>
          <a:ln>
            <a:noFill/>
          </a:ln>
        </p:spPr>
      </p:pic>
      <p:pic>
        <p:nvPicPr>
          <p:cNvPr id="69" name="Google Shape;69;p12"/>
          <p:cNvPicPr preferRelativeResize="0"/>
          <p:nvPr/>
        </p:nvPicPr>
        <p:blipFill rotWithShape="1">
          <a:blip r:embed="rId5">
            <a:alphaModFix/>
          </a:blip>
          <a:srcRect b="0" l="0" r="0" t="0"/>
          <a:stretch/>
        </p:blipFill>
        <p:spPr>
          <a:xfrm>
            <a:off x="7349817" y="2554674"/>
            <a:ext cx="1199102" cy="3538151"/>
          </a:xfrm>
          <a:prstGeom prst="rect">
            <a:avLst/>
          </a:prstGeom>
          <a:noFill/>
          <a:ln>
            <a:noFill/>
          </a:ln>
        </p:spPr>
      </p:pic>
      <p:pic>
        <p:nvPicPr>
          <p:cNvPr id="70" name="Google Shape;70;p12"/>
          <p:cNvPicPr preferRelativeResize="0"/>
          <p:nvPr/>
        </p:nvPicPr>
        <p:blipFill rotWithShape="1">
          <a:blip r:embed="rId6">
            <a:alphaModFix/>
          </a:blip>
          <a:srcRect b="0" l="0" r="0" t="0"/>
          <a:stretch/>
        </p:blipFill>
        <p:spPr>
          <a:xfrm rot="1525029">
            <a:off x="948972" y="1381628"/>
            <a:ext cx="2682912" cy="3942091"/>
          </a:xfrm>
          <a:prstGeom prst="rect">
            <a:avLst/>
          </a:prstGeom>
          <a:noFill/>
          <a:ln>
            <a:noFill/>
          </a:ln>
        </p:spPr>
      </p:pic>
      <p:pic>
        <p:nvPicPr>
          <p:cNvPr id="71" name="Google Shape;71;p12"/>
          <p:cNvPicPr preferRelativeResize="0"/>
          <p:nvPr/>
        </p:nvPicPr>
        <p:blipFill rotWithShape="1">
          <a:blip r:embed="rId7">
            <a:alphaModFix/>
          </a:blip>
          <a:srcRect b="0" l="0" r="0" t="0"/>
          <a:stretch/>
        </p:blipFill>
        <p:spPr>
          <a:xfrm>
            <a:off x="1271894" y="3006391"/>
            <a:ext cx="4189527" cy="324828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3"/>
          <p:cNvSpPr/>
          <p:nvPr>
            <p:ph type="title"/>
          </p:nvPr>
        </p:nvSpPr>
        <p:spPr>
          <a:xfrm>
            <a:off x="457197" y="699960"/>
            <a:ext cx="8220075" cy="807568"/>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4000"/>
              <a:buFont typeface="Arial"/>
              <a:buNone/>
            </a:pPr>
            <a:r>
              <a:rPr lang="en-GB"/>
              <a:t>Magic and Spells</a:t>
            </a:r>
            <a:endParaRPr/>
          </a:p>
        </p:txBody>
      </p:sp>
      <p:sp>
        <p:nvSpPr>
          <p:cNvPr id="77" name="Google Shape;77;p13"/>
          <p:cNvSpPr/>
          <p:nvPr>
            <p:ph idx="1" type="body"/>
          </p:nvPr>
        </p:nvSpPr>
        <p:spPr>
          <a:xfrm>
            <a:off x="503239" y="1221052"/>
            <a:ext cx="8137524" cy="1800808"/>
          </a:xfrm>
          <a:prstGeom prst="roundRect">
            <a:avLst>
              <a:gd fmla="val 2585" name="adj"/>
            </a:avLst>
          </a:prstGeom>
          <a:noFill/>
          <a:ln>
            <a:noFill/>
          </a:ln>
        </p:spPr>
        <p:txBody>
          <a:bodyPr anchorCtr="0" anchor="t" bIns="252000" lIns="252000" spcFirstLastPara="1" rIns="252000" wrap="square" tIns="252000">
            <a:noAutofit/>
          </a:bodyPr>
          <a:lstStyle/>
          <a:p>
            <a:pPr indent="0" lvl="0" marL="0" rtl="0" algn="ctr">
              <a:lnSpc>
                <a:spcPct val="90000"/>
              </a:lnSpc>
              <a:spcBef>
                <a:spcPts val="0"/>
              </a:spcBef>
              <a:spcAft>
                <a:spcPts val="0"/>
              </a:spcAft>
              <a:buClr>
                <a:srgbClr val="1C1C1C"/>
              </a:buClr>
              <a:buSzPts val="1600"/>
              <a:buNone/>
            </a:pPr>
            <a:r>
              <a:rPr lang="en-GB" sz="1600"/>
              <a:t>The Anglo Saxon people were very superstitious.</a:t>
            </a:r>
            <a:endParaRPr/>
          </a:p>
          <a:p>
            <a:pPr indent="0" lvl="0" marL="0" rtl="0" algn="ctr">
              <a:lnSpc>
                <a:spcPct val="90000"/>
              </a:lnSpc>
              <a:spcBef>
                <a:spcPts val="1000"/>
              </a:spcBef>
              <a:spcAft>
                <a:spcPts val="0"/>
              </a:spcAft>
              <a:buClr>
                <a:srgbClr val="1C1C1C"/>
              </a:buClr>
              <a:buSzPts val="1600"/>
              <a:buNone/>
            </a:pPr>
            <a:r>
              <a:rPr lang="en-GB" sz="1600"/>
              <a:t>They believed in good and bad omens, lucky charms, spells and magic as they thought that these things could influence what happened in different aspects of their lives.</a:t>
            </a:r>
            <a:endParaRPr/>
          </a:p>
          <a:p>
            <a:pPr indent="0" lvl="0" marL="0" rtl="0" algn="ctr">
              <a:lnSpc>
                <a:spcPct val="90000"/>
              </a:lnSpc>
              <a:spcBef>
                <a:spcPts val="1000"/>
              </a:spcBef>
              <a:spcAft>
                <a:spcPts val="0"/>
              </a:spcAft>
              <a:buClr>
                <a:srgbClr val="1C1C1C"/>
              </a:buClr>
              <a:buSzPts val="1600"/>
              <a:buNone/>
            </a:pPr>
            <a:r>
              <a:rPr lang="en-GB" sz="1600"/>
              <a:t>The Anglo Saxons performed many rituals that they believed would protect them in this life and the next. This was especially true about the way they dealt with the dead. It was common to bury a person with their belongings as the Anglo Saxons believed the dead person would need these in the afterlife. Some people were even buried with a slave or pet!</a:t>
            </a:r>
            <a:endParaRPr/>
          </a:p>
        </p:txBody>
      </p:sp>
      <p:pic>
        <p:nvPicPr>
          <p:cNvPr id="78" name="Google Shape;78;p13"/>
          <p:cNvPicPr preferRelativeResize="0"/>
          <p:nvPr/>
        </p:nvPicPr>
        <p:blipFill rotWithShape="1">
          <a:blip r:embed="rId3">
            <a:alphaModFix/>
          </a:blip>
          <a:srcRect b="0" l="0" r="0" t="0"/>
          <a:stretch/>
        </p:blipFill>
        <p:spPr>
          <a:xfrm>
            <a:off x="755650" y="2825825"/>
            <a:ext cx="7685903" cy="376609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4"/>
          <p:cNvSpPr/>
          <p:nvPr/>
        </p:nvSpPr>
        <p:spPr>
          <a:xfrm>
            <a:off x="503238" y="512763"/>
            <a:ext cx="8137525" cy="5832475"/>
          </a:xfrm>
          <a:prstGeom prst="rect">
            <a:avLst/>
          </a:prstGeom>
          <a:solidFill>
            <a:srgbClr val="146C7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pic>
        <p:nvPicPr>
          <p:cNvPr id="84" name="Google Shape;84;p14"/>
          <p:cNvPicPr preferRelativeResize="0"/>
          <p:nvPr/>
        </p:nvPicPr>
        <p:blipFill rotWithShape="1">
          <a:blip r:embed="rId3">
            <a:alphaModFix/>
          </a:blip>
          <a:srcRect b="0" l="31711" r="24775" t="0"/>
          <a:stretch/>
        </p:blipFill>
        <p:spPr>
          <a:xfrm>
            <a:off x="755650" y="1323873"/>
            <a:ext cx="6310185" cy="6369828"/>
          </a:xfrm>
          <a:prstGeom prst="rect">
            <a:avLst/>
          </a:prstGeom>
          <a:noFill/>
          <a:ln>
            <a:noFill/>
          </a:ln>
        </p:spPr>
      </p:pic>
      <p:sp>
        <p:nvSpPr>
          <p:cNvPr id="85" name="Google Shape;85;p14"/>
          <p:cNvSpPr/>
          <p:nvPr>
            <p:ph type="title"/>
          </p:nvPr>
        </p:nvSpPr>
        <p:spPr>
          <a:xfrm>
            <a:off x="457197" y="592866"/>
            <a:ext cx="8220075" cy="807568"/>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chemeClr val="lt1"/>
              </a:buClr>
              <a:buSzPts val="4000"/>
              <a:buFont typeface="Arial"/>
              <a:buNone/>
            </a:pPr>
            <a:r>
              <a:rPr lang="en-GB">
                <a:solidFill>
                  <a:schemeClr val="lt1"/>
                </a:solidFill>
              </a:rPr>
              <a:t>Festivals</a:t>
            </a:r>
            <a:endParaRPr/>
          </a:p>
        </p:txBody>
      </p:sp>
      <p:sp>
        <p:nvSpPr>
          <p:cNvPr id="86" name="Google Shape;86;p14"/>
          <p:cNvSpPr/>
          <p:nvPr>
            <p:ph idx="1" type="body"/>
          </p:nvPr>
        </p:nvSpPr>
        <p:spPr>
          <a:xfrm>
            <a:off x="503238" y="943280"/>
            <a:ext cx="8137525" cy="1800808"/>
          </a:xfrm>
          <a:prstGeom prst="roundRect">
            <a:avLst>
              <a:gd fmla="val 2585" name="adj"/>
            </a:avLst>
          </a:prstGeom>
          <a:noFill/>
          <a:ln>
            <a:noFill/>
          </a:ln>
        </p:spPr>
        <p:txBody>
          <a:bodyPr anchorCtr="0" anchor="t" bIns="252000" lIns="252000" spcFirstLastPara="1" rIns="252000" wrap="square" tIns="252000">
            <a:noAutofit/>
          </a:bodyPr>
          <a:lstStyle/>
          <a:p>
            <a:pPr indent="0" lvl="0" marL="0" rtl="0" algn="ctr">
              <a:lnSpc>
                <a:spcPct val="90000"/>
              </a:lnSpc>
              <a:spcBef>
                <a:spcPts val="0"/>
              </a:spcBef>
              <a:spcAft>
                <a:spcPts val="0"/>
              </a:spcAft>
              <a:buClr>
                <a:schemeClr val="lt1"/>
              </a:buClr>
              <a:buSzPts val="1600"/>
              <a:buNone/>
            </a:pPr>
            <a:r>
              <a:rPr lang="en-GB" sz="1600">
                <a:solidFill>
                  <a:schemeClr val="lt1"/>
                </a:solidFill>
              </a:rPr>
              <a:t>There were many Anglo Saxon festivals throughout the year. During the festivals different gods were worshipped.</a:t>
            </a:r>
            <a:endParaRPr/>
          </a:p>
          <a:p>
            <a:pPr indent="0" lvl="0" marL="0" rtl="0" algn="ctr">
              <a:lnSpc>
                <a:spcPct val="90000"/>
              </a:lnSpc>
              <a:spcBef>
                <a:spcPts val="1000"/>
              </a:spcBef>
              <a:spcAft>
                <a:spcPts val="0"/>
              </a:spcAft>
              <a:buClr>
                <a:schemeClr val="lt1"/>
              </a:buClr>
              <a:buSzPts val="1600"/>
              <a:buNone/>
            </a:pPr>
            <a:r>
              <a:rPr lang="en-GB" sz="1600">
                <a:solidFill>
                  <a:schemeClr val="lt1"/>
                </a:solidFill>
              </a:rPr>
              <a:t>The people would pray to the gods and make sacrifices of objects and animals. It is believed that bonfires were common during the festivals and that people would dance around or over them and throw herbs and other offerings into the flames.</a:t>
            </a:r>
            <a:endParaRPr/>
          </a:p>
          <a:p>
            <a:pPr indent="0" lvl="0" marL="0" rtl="0" algn="ctr">
              <a:lnSpc>
                <a:spcPct val="90000"/>
              </a:lnSpc>
              <a:spcBef>
                <a:spcPts val="1000"/>
              </a:spcBef>
              <a:spcAft>
                <a:spcPts val="0"/>
              </a:spcAft>
              <a:buClr>
                <a:schemeClr val="lt1"/>
              </a:buClr>
              <a:buSzPts val="1600"/>
              <a:buNone/>
            </a:pPr>
            <a:r>
              <a:rPr lang="en-GB" sz="1600">
                <a:solidFill>
                  <a:schemeClr val="lt1"/>
                </a:solidFill>
                <a:latin typeface="Arial"/>
                <a:ea typeface="Arial"/>
                <a:cs typeface="Arial"/>
                <a:sym typeface="Arial"/>
              </a:rPr>
              <a:t>Why do you think the Anglo Saxon people made sacrifices to the gods?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5"/>
          <p:cNvSpPr/>
          <p:nvPr>
            <p:ph type="title"/>
          </p:nvPr>
        </p:nvSpPr>
        <p:spPr>
          <a:xfrm>
            <a:off x="457197" y="699960"/>
            <a:ext cx="8220075" cy="807568"/>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4000"/>
              <a:buFont typeface="Arial"/>
              <a:buNone/>
            </a:pPr>
            <a:r>
              <a:rPr lang="en-GB"/>
              <a:t>De Temporum Ratione</a:t>
            </a:r>
            <a:endParaRPr/>
          </a:p>
        </p:txBody>
      </p:sp>
      <p:sp>
        <p:nvSpPr>
          <p:cNvPr id="92" name="Google Shape;92;p15"/>
          <p:cNvSpPr/>
          <p:nvPr>
            <p:ph idx="1" type="body"/>
          </p:nvPr>
        </p:nvSpPr>
        <p:spPr>
          <a:xfrm>
            <a:off x="717910" y="1790396"/>
            <a:ext cx="4699149" cy="1800808"/>
          </a:xfrm>
          <a:prstGeom prst="roundRect">
            <a:avLst>
              <a:gd fmla="val 2585" name="adj"/>
            </a:avLst>
          </a:prstGeom>
          <a:noFill/>
          <a:ln>
            <a:noFill/>
          </a:ln>
        </p:spPr>
        <p:txBody>
          <a:bodyPr anchorCtr="0" anchor="t" bIns="252000" lIns="252000" spcFirstLastPara="1" rIns="252000" wrap="square" tIns="252000">
            <a:noAutofit/>
          </a:bodyPr>
          <a:lstStyle/>
          <a:p>
            <a:pPr indent="0" lvl="0" marL="0" rtl="0" algn="l">
              <a:lnSpc>
                <a:spcPct val="90000"/>
              </a:lnSpc>
              <a:spcBef>
                <a:spcPts val="0"/>
              </a:spcBef>
              <a:spcAft>
                <a:spcPts val="0"/>
              </a:spcAft>
              <a:buClr>
                <a:srgbClr val="1C1C1C"/>
              </a:buClr>
              <a:buSzPts val="1600"/>
              <a:buNone/>
            </a:pPr>
            <a:r>
              <a:rPr lang="en-GB" sz="1600"/>
              <a:t>Most of what we know about the Anglo Saxon festivals comes from a book called De Temporum Ratione (which mean The Reckoning of Time). It was written by a Christian monk called Bede in 725AD.</a:t>
            </a:r>
            <a:endParaRPr/>
          </a:p>
          <a:p>
            <a:pPr indent="0" lvl="0" marL="0" rtl="0" algn="l">
              <a:lnSpc>
                <a:spcPct val="90000"/>
              </a:lnSpc>
              <a:spcBef>
                <a:spcPts val="1000"/>
              </a:spcBef>
              <a:spcAft>
                <a:spcPts val="0"/>
              </a:spcAft>
              <a:buClr>
                <a:srgbClr val="1C1C1C"/>
              </a:buClr>
              <a:buSzPts val="1600"/>
              <a:buNone/>
            </a:pPr>
            <a:r>
              <a:rPr lang="en-GB" sz="1600"/>
              <a:t>In the book the Venerable Bede describes the Anglo Saxon calendar and details of the different festivals that were held in the months throughout the year.</a:t>
            </a:r>
            <a:endParaRPr/>
          </a:p>
          <a:p>
            <a:pPr indent="0" lvl="0" marL="0" rtl="0" algn="l">
              <a:lnSpc>
                <a:spcPct val="90000"/>
              </a:lnSpc>
              <a:spcBef>
                <a:spcPts val="1000"/>
              </a:spcBef>
              <a:spcAft>
                <a:spcPts val="0"/>
              </a:spcAft>
              <a:buClr>
                <a:srgbClr val="1C1C1C"/>
              </a:buClr>
              <a:buSzPts val="1600"/>
              <a:buNone/>
            </a:pPr>
            <a:r>
              <a:rPr lang="en-GB" sz="1600">
                <a:latin typeface="Arial"/>
                <a:ea typeface="Arial"/>
                <a:cs typeface="Arial"/>
                <a:sym typeface="Arial"/>
              </a:rPr>
              <a:t>What festivals do you celebrate each year?</a:t>
            </a:r>
            <a:r>
              <a:rPr lang="en-GB" sz="1600"/>
              <a:t> </a:t>
            </a:r>
            <a:endParaRPr/>
          </a:p>
        </p:txBody>
      </p:sp>
      <p:pic>
        <p:nvPicPr>
          <p:cNvPr id="93" name="Google Shape;93;p15"/>
          <p:cNvPicPr preferRelativeResize="0"/>
          <p:nvPr/>
        </p:nvPicPr>
        <p:blipFill rotWithShape="1">
          <a:blip r:embed="rId3">
            <a:alphaModFix/>
          </a:blip>
          <a:srcRect b="0" l="0" r="0" t="0"/>
          <a:stretch/>
        </p:blipFill>
        <p:spPr>
          <a:xfrm>
            <a:off x="5677771" y="1507528"/>
            <a:ext cx="2304941" cy="458529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6"/>
          <p:cNvSpPr/>
          <p:nvPr/>
        </p:nvSpPr>
        <p:spPr>
          <a:xfrm>
            <a:off x="503238" y="512763"/>
            <a:ext cx="8137525" cy="2418479"/>
          </a:xfrm>
          <a:prstGeom prst="rect">
            <a:avLst/>
          </a:prstGeom>
          <a:solidFill>
            <a:srgbClr val="FFFFE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pic>
        <p:nvPicPr>
          <p:cNvPr id="99" name="Google Shape;99;p16"/>
          <p:cNvPicPr preferRelativeResize="0"/>
          <p:nvPr/>
        </p:nvPicPr>
        <p:blipFill rotWithShape="1">
          <a:blip r:embed="rId3">
            <a:alphaModFix/>
          </a:blip>
          <a:srcRect b="5541" l="0" r="0" t="34331"/>
          <a:stretch/>
        </p:blipFill>
        <p:spPr>
          <a:xfrm>
            <a:off x="503238" y="2883243"/>
            <a:ext cx="8137525" cy="3459892"/>
          </a:xfrm>
          <a:prstGeom prst="rect">
            <a:avLst/>
          </a:prstGeom>
          <a:noFill/>
          <a:ln>
            <a:noFill/>
          </a:ln>
        </p:spPr>
      </p:pic>
      <p:sp>
        <p:nvSpPr>
          <p:cNvPr id="100" name="Google Shape;100;p16"/>
          <p:cNvSpPr/>
          <p:nvPr>
            <p:ph type="title"/>
          </p:nvPr>
        </p:nvSpPr>
        <p:spPr>
          <a:xfrm>
            <a:off x="457197" y="634056"/>
            <a:ext cx="8220075" cy="807568"/>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4000"/>
              <a:buFont typeface="Arial"/>
              <a:buNone/>
            </a:pPr>
            <a:r>
              <a:rPr lang="en-GB"/>
              <a:t>Modraniht (Mother Night)</a:t>
            </a:r>
            <a:endParaRPr/>
          </a:p>
        </p:txBody>
      </p:sp>
      <p:sp>
        <p:nvSpPr>
          <p:cNvPr id="101" name="Google Shape;101;p16"/>
          <p:cNvSpPr/>
          <p:nvPr>
            <p:ph idx="1" type="body"/>
          </p:nvPr>
        </p:nvSpPr>
        <p:spPr>
          <a:xfrm>
            <a:off x="503239" y="1130434"/>
            <a:ext cx="8137524" cy="1800808"/>
          </a:xfrm>
          <a:prstGeom prst="roundRect">
            <a:avLst>
              <a:gd fmla="val 2585" name="adj"/>
            </a:avLst>
          </a:prstGeom>
          <a:noFill/>
          <a:ln>
            <a:noFill/>
          </a:ln>
        </p:spPr>
        <p:txBody>
          <a:bodyPr anchorCtr="0" anchor="t" bIns="252000" lIns="252000" spcFirstLastPara="1" rIns="252000" wrap="square" tIns="252000">
            <a:noAutofit/>
          </a:bodyPr>
          <a:lstStyle/>
          <a:p>
            <a:pPr indent="0" lvl="0" marL="0" rtl="0" algn="ctr">
              <a:lnSpc>
                <a:spcPct val="90000"/>
              </a:lnSpc>
              <a:spcBef>
                <a:spcPts val="0"/>
              </a:spcBef>
              <a:spcAft>
                <a:spcPts val="0"/>
              </a:spcAft>
              <a:buClr>
                <a:srgbClr val="1C1C1C"/>
              </a:buClr>
              <a:buSzPts val="1600"/>
              <a:buNone/>
            </a:pPr>
            <a:r>
              <a:rPr lang="en-GB" sz="1600"/>
              <a:t>Bede said that this was the main Pagan festival which was celebrated on the winter solstice (around the 25</a:t>
            </a:r>
            <a:r>
              <a:rPr baseline="30000" lang="en-GB" sz="1600"/>
              <a:t>th</a:t>
            </a:r>
            <a:r>
              <a:rPr lang="en-GB" sz="1600"/>
              <a:t> December) each year. It marked the start of the Anglo Saxon year.</a:t>
            </a:r>
            <a:endParaRPr/>
          </a:p>
          <a:p>
            <a:pPr indent="0" lvl="0" marL="0" rtl="0" algn="ctr">
              <a:lnSpc>
                <a:spcPct val="90000"/>
              </a:lnSpc>
              <a:spcBef>
                <a:spcPts val="1000"/>
              </a:spcBef>
              <a:spcAft>
                <a:spcPts val="0"/>
              </a:spcAft>
              <a:buClr>
                <a:srgbClr val="1C1C1C"/>
              </a:buClr>
              <a:buSzPts val="1600"/>
              <a:buNone/>
            </a:pPr>
            <a:r>
              <a:rPr lang="en-GB" sz="1600"/>
              <a:t>During the festival Bede reports that the Anglo Saxons would have a big feast, decorate their villages and houses with evergreen branches and burn a yule log.</a:t>
            </a:r>
            <a:endParaRPr/>
          </a:p>
          <a:p>
            <a:pPr indent="0" lvl="0" marL="0" rtl="0" algn="ctr">
              <a:lnSpc>
                <a:spcPct val="90000"/>
              </a:lnSpc>
              <a:spcBef>
                <a:spcPts val="1000"/>
              </a:spcBef>
              <a:spcAft>
                <a:spcPts val="0"/>
              </a:spcAft>
              <a:buClr>
                <a:srgbClr val="1C1C1C"/>
              </a:buClr>
              <a:buSzPts val="1600"/>
              <a:buNone/>
            </a:pPr>
            <a:r>
              <a:rPr lang="en-GB" sz="1600"/>
              <a:t>What Christian festival does this remind you of?</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7"/>
          <p:cNvSpPr/>
          <p:nvPr/>
        </p:nvSpPr>
        <p:spPr>
          <a:xfrm>
            <a:off x="503238" y="512763"/>
            <a:ext cx="8137525" cy="2238675"/>
          </a:xfrm>
          <a:prstGeom prst="rect">
            <a:avLst/>
          </a:prstGeom>
          <a:solidFill>
            <a:srgbClr val="FFFFE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sp>
        <p:nvSpPr>
          <p:cNvPr id="107" name="Google Shape;107;p17"/>
          <p:cNvSpPr/>
          <p:nvPr>
            <p:ph type="title"/>
          </p:nvPr>
        </p:nvSpPr>
        <p:spPr>
          <a:xfrm>
            <a:off x="457197" y="642294"/>
            <a:ext cx="8220075" cy="807568"/>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4000"/>
              <a:buFont typeface="Arial"/>
              <a:buNone/>
            </a:pPr>
            <a:r>
              <a:rPr lang="en-GB"/>
              <a:t>Eostremonath</a:t>
            </a:r>
            <a:endParaRPr/>
          </a:p>
        </p:txBody>
      </p:sp>
      <p:sp>
        <p:nvSpPr>
          <p:cNvPr id="108" name="Google Shape;108;p17"/>
          <p:cNvSpPr/>
          <p:nvPr>
            <p:ph idx="1" type="body"/>
          </p:nvPr>
        </p:nvSpPr>
        <p:spPr>
          <a:xfrm>
            <a:off x="503239" y="1130434"/>
            <a:ext cx="8137524" cy="1800808"/>
          </a:xfrm>
          <a:prstGeom prst="roundRect">
            <a:avLst>
              <a:gd fmla="val 2585" name="adj"/>
            </a:avLst>
          </a:prstGeom>
          <a:noFill/>
          <a:ln>
            <a:noFill/>
          </a:ln>
        </p:spPr>
        <p:txBody>
          <a:bodyPr anchorCtr="0" anchor="t" bIns="252000" lIns="252000" spcFirstLastPara="1" rIns="252000" wrap="square" tIns="252000">
            <a:noAutofit/>
          </a:bodyPr>
          <a:lstStyle/>
          <a:p>
            <a:pPr indent="0" lvl="0" marL="0" rtl="0" algn="ctr">
              <a:lnSpc>
                <a:spcPct val="90000"/>
              </a:lnSpc>
              <a:spcBef>
                <a:spcPts val="0"/>
              </a:spcBef>
              <a:spcAft>
                <a:spcPts val="0"/>
              </a:spcAft>
              <a:buClr>
                <a:srgbClr val="1C1C1C"/>
              </a:buClr>
              <a:buSzPts val="1600"/>
              <a:buNone/>
            </a:pPr>
            <a:r>
              <a:rPr lang="en-GB" sz="1600"/>
              <a:t>The most important spring festival was held during Eostremonath (April).</a:t>
            </a:r>
            <a:endParaRPr/>
          </a:p>
          <a:p>
            <a:pPr indent="0" lvl="0" marL="0" rtl="0" algn="ctr">
              <a:lnSpc>
                <a:spcPct val="90000"/>
              </a:lnSpc>
              <a:spcBef>
                <a:spcPts val="1000"/>
              </a:spcBef>
              <a:spcAft>
                <a:spcPts val="0"/>
              </a:spcAft>
              <a:buClr>
                <a:srgbClr val="1C1C1C"/>
              </a:buClr>
              <a:buSzPts val="1600"/>
              <a:buNone/>
            </a:pPr>
            <a:r>
              <a:rPr lang="en-GB" sz="1600"/>
              <a:t>During this festival the goddess Eostre was worshipped and people gave eggs as gifts. The festival celebrates rebirth and marks out the start of the warmer months.</a:t>
            </a:r>
            <a:endParaRPr/>
          </a:p>
          <a:p>
            <a:pPr indent="0" lvl="0" marL="0" rtl="0" algn="ctr">
              <a:lnSpc>
                <a:spcPct val="90000"/>
              </a:lnSpc>
              <a:spcBef>
                <a:spcPts val="1000"/>
              </a:spcBef>
              <a:spcAft>
                <a:spcPts val="0"/>
              </a:spcAft>
              <a:buClr>
                <a:srgbClr val="1C1C1C"/>
              </a:buClr>
              <a:buSzPts val="1600"/>
              <a:buNone/>
            </a:pPr>
            <a:r>
              <a:rPr lang="en-GB" sz="1600"/>
              <a:t>What Christian festival does this remind you of?</a:t>
            </a:r>
            <a:endParaRPr/>
          </a:p>
        </p:txBody>
      </p:sp>
      <p:pic>
        <p:nvPicPr>
          <p:cNvPr id="109" name="Google Shape;109;p17"/>
          <p:cNvPicPr preferRelativeResize="0"/>
          <p:nvPr/>
        </p:nvPicPr>
        <p:blipFill rotWithShape="1">
          <a:blip r:embed="rId3">
            <a:alphaModFix/>
          </a:blip>
          <a:srcRect b="0" l="0" r="0" t="36398"/>
          <a:stretch/>
        </p:blipFill>
        <p:spPr>
          <a:xfrm>
            <a:off x="503239" y="2685535"/>
            <a:ext cx="8137524" cy="365970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18"/>
          <p:cNvSpPr/>
          <p:nvPr/>
        </p:nvSpPr>
        <p:spPr>
          <a:xfrm>
            <a:off x="503239" y="512763"/>
            <a:ext cx="8137524" cy="1851496"/>
          </a:xfrm>
          <a:prstGeom prst="rect">
            <a:avLst/>
          </a:prstGeom>
          <a:solidFill>
            <a:srgbClr val="FFFFE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pic>
        <p:nvPicPr>
          <p:cNvPr id="115" name="Google Shape;115;p18"/>
          <p:cNvPicPr preferRelativeResize="0"/>
          <p:nvPr/>
        </p:nvPicPr>
        <p:blipFill rotWithShape="1">
          <a:blip r:embed="rId3">
            <a:alphaModFix/>
          </a:blip>
          <a:srcRect b="5476" l="0" r="0" t="24049"/>
          <a:stretch/>
        </p:blipFill>
        <p:spPr>
          <a:xfrm>
            <a:off x="503239" y="2290118"/>
            <a:ext cx="8137524" cy="4055119"/>
          </a:xfrm>
          <a:prstGeom prst="rect">
            <a:avLst/>
          </a:prstGeom>
          <a:noFill/>
          <a:ln>
            <a:noFill/>
          </a:ln>
        </p:spPr>
      </p:pic>
      <p:sp>
        <p:nvSpPr>
          <p:cNvPr id="116" name="Google Shape;116;p18"/>
          <p:cNvSpPr/>
          <p:nvPr>
            <p:ph type="title"/>
          </p:nvPr>
        </p:nvSpPr>
        <p:spPr>
          <a:xfrm>
            <a:off x="457197" y="609342"/>
            <a:ext cx="8220075" cy="807568"/>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4000"/>
              <a:buFont typeface="Arial"/>
              <a:buNone/>
            </a:pPr>
            <a:r>
              <a:rPr lang="en-GB"/>
              <a:t>Blodmonath</a:t>
            </a:r>
            <a:endParaRPr/>
          </a:p>
        </p:txBody>
      </p:sp>
      <p:sp>
        <p:nvSpPr>
          <p:cNvPr id="117" name="Google Shape;117;p18"/>
          <p:cNvSpPr/>
          <p:nvPr>
            <p:ph idx="1" type="body"/>
          </p:nvPr>
        </p:nvSpPr>
        <p:spPr>
          <a:xfrm>
            <a:off x="503239" y="973912"/>
            <a:ext cx="8137524" cy="1800808"/>
          </a:xfrm>
          <a:prstGeom prst="roundRect">
            <a:avLst>
              <a:gd fmla="val 2585" name="adj"/>
            </a:avLst>
          </a:prstGeom>
          <a:noFill/>
          <a:ln>
            <a:noFill/>
          </a:ln>
        </p:spPr>
        <p:txBody>
          <a:bodyPr anchorCtr="0" anchor="t" bIns="252000" lIns="252000" spcFirstLastPara="1" rIns="252000" wrap="square" tIns="252000">
            <a:noAutofit/>
          </a:bodyPr>
          <a:lstStyle/>
          <a:p>
            <a:pPr indent="0" lvl="0" marL="0" rtl="0" algn="ctr">
              <a:lnSpc>
                <a:spcPct val="90000"/>
              </a:lnSpc>
              <a:spcBef>
                <a:spcPts val="0"/>
              </a:spcBef>
              <a:spcAft>
                <a:spcPts val="0"/>
              </a:spcAft>
              <a:buClr>
                <a:srgbClr val="1C1C1C"/>
              </a:buClr>
              <a:buSzPts val="1600"/>
              <a:buNone/>
            </a:pPr>
            <a:r>
              <a:rPr lang="en-GB" sz="1600"/>
              <a:t>Blodmonath was the Anglo Saxon month of November. It means ‘blood month’ or ‘month of sacrifice’. During the festival of Blodmonath, people made offerings to the gods by sacrificing their animals.</a:t>
            </a:r>
            <a:endParaRPr/>
          </a:p>
          <a:p>
            <a:pPr indent="0" lvl="0" marL="0" rtl="0" algn="ctr">
              <a:lnSpc>
                <a:spcPct val="90000"/>
              </a:lnSpc>
              <a:spcBef>
                <a:spcPts val="1000"/>
              </a:spcBef>
              <a:spcAft>
                <a:spcPts val="0"/>
              </a:spcAft>
              <a:buClr>
                <a:srgbClr val="1C1C1C"/>
              </a:buClr>
              <a:buSzPts val="1600"/>
              <a:buNone/>
            </a:pPr>
            <a:r>
              <a:rPr lang="en-GB" sz="1600"/>
              <a:t>Why do you think the Anglo Saxons sacrificed their animals during the Blodmonath festival?</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19"/>
          <p:cNvSpPr/>
          <p:nvPr>
            <p:ph type="title"/>
          </p:nvPr>
        </p:nvSpPr>
        <p:spPr>
          <a:xfrm>
            <a:off x="457197" y="699960"/>
            <a:ext cx="8220075" cy="807568"/>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4000"/>
              <a:buFont typeface="Arial"/>
              <a:buNone/>
            </a:pPr>
            <a:r>
              <a:rPr lang="en-GB"/>
              <a:t>Anglo Saxon Gods</a:t>
            </a:r>
            <a:endParaRPr/>
          </a:p>
        </p:txBody>
      </p:sp>
      <p:sp>
        <p:nvSpPr>
          <p:cNvPr id="123" name="Google Shape;123;p19"/>
          <p:cNvSpPr/>
          <p:nvPr>
            <p:ph idx="1" type="body"/>
          </p:nvPr>
        </p:nvSpPr>
        <p:spPr>
          <a:xfrm>
            <a:off x="503239" y="1221052"/>
            <a:ext cx="8137524" cy="1800808"/>
          </a:xfrm>
          <a:prstGeom prst="roundRect">
            <a:avLst>
              <a:gd fmla="val 2585" name="adj"/>
            </a:avLst>
          </a:prstGeom>
          <a:noFill/>
          <a:ln>
            <a:noFill/>
          </a:ln>
        </p:spPr>
        <p:txBody>
          <a:bodyPr anchorCtr="0" anchor="t" bIns="252000" lIns="252000" spcFirstLastPara="1" rIns="252000" wrap="square" tIns="252000">
            <a:noAutofit/>
          </a:bodyPr>
          <a:lstStyle/>
          <a:p>
            <a:pPr indent="0" lvl="0" marL="0" rtl="0" algn="ctr">
              <a:lnSpc>
                <a:spcPct val="90000"/>
              </a:lnSpc>
              <a:spcBef>
                <a:spcPts val="0"/>
              </a:spcBef>
              <a:spcAft>
                <a:spcPts val="0"/>
              </a:spcAft>
              <a:buClr>
                <a:srgbClr val="1C1C1C"/>
              </a:buClr>
              <a:buSzPts val="1600"/>
              <a:buNone/>
            </a:pPr>
            <a:r>
              <a:rPr lang="en-GB" sz="1600"/>
              <a:t>The Anglo Saxons believed in lots of different gods who they believed represented and were responsible for different things.</a:t>
            </a:r>
            <a:endParaRPr/>
          </a:p>
          <a:p>
            <a:pPr indent="0" lvl="0" marL="0" rtl="0" algn="ctr">
              <a:lnSpc>
                <a:spcPct val="90000"/>
              </a:lnSpc>
              <a:spcBef>
                <a:spcPts val="1000"/>
              </a:spcBef>
              <a:spcAft>
                <a:spcPts val="0"/>
              </a:spcAft>
              <a:buClr>
                <a:srgbClr val="1C1C1C"/>
              </a:buClr>
              <a:buSzPts val="1600"/>
              <a:buNone/>
            </a:pPr>
            <a:r>
              <a:rPr lang="en-GB" sz="1600"/>
              <a:t>The people prayed to the gods in hope that they would offer protection or provide them with the things they needed.</a:t>
            </a:r>
            <a:endParaRPr/>
          </a:p>
          <a:p>
            <a:pPr indent="0" lvl="0" marL="0" rtl="0" algn="ctr">
              <a:lnSpc>
                <a:spcPct val="90000"/>
              </a:lnSpc>
              <a:spcBef>
                <a:spcPts val="1000"/>
              </a:spcBef>
              <a:spcAft>
                <a:spcPts val="0"/>
              </a:spcAft>
              <a:buClr>
                <a:srgbClr val="1C1C1C"/>
              </a:buClr>
              <a:buSzPts val="1600"/>
              <a:buNone/>
            </a:pPr>
            <a:r>
              <a:rPr lang="en-GB" sz="1600"/>
              <a:t>Today we are going to learn about some of the main Anglo Saxon gods.</a:t>
            </a:r>
            <a:endParaRPr/>
          </a:p>
        </p:txBody>
      </p:sp>
      <p:pic>
        <p:nvPicPr>
          <p:cNvPr id="124" name="Google Shape;124;p19"/>
          <p:cNvPicPr preferRelativeResize="0"/>
          <p:nvPr/>
        </p:nvPicPr>
        <p:blipFill rotWithShape="1">
          <a:blip r:embed="rId3">
            <a:alphaModFix/>
          </a:blip>
          <a:srcRect b="0" l="0" r="0" t="0"/>
          <a:stretch/>
        </p:blipFill>
        <p:spPr>
          <a:xfrm>
            <a:off x="755650" y="3272957"/>
            <a:ext cx="1927432" cy="2832040"/>
          </a:xfrm>
          <a:prstGeom prst="rect">
            <a:avLst/>
          </a:prstGeom>
          <a:noFill/>
          <a:ln>
            <a:noFill/>
          </a:ln>
        </p:spPr>
      </p:pic>
      <p:pic>
        <p:nvPicPr>
          <p:cNvPr id="125" name="Google Shape;125;p19"/>
          <p:cNvPicPr preferRelativeResize="0"/>
          <p:nvPr/>
        </p:nvPicPr>
        <p:blipFill rotWithShape="1">
          <a:blip r:embed="rId4">
            <a:alphaModFix/>
          </a:blip>
          <a:srcRect b="0" l="0" r="0" t="0"/>
          <a:stretch/>
        </p:blipFill>
        <p:spPr>
          <a:xfrm>
            <a:off x="2743673" y="3472653"/>
            <a:ext cx="1678928" cy="2562045"/>
          </a:xfrm>
          <a:prstGeom prst="rect">
            <a:avLst/>
          </a:prstGeom>
          <a:noFill/>
          <a:ln>
            <a:noFill/>
          </a:ln>
        </p:spPr>
      </p:pic>
      <p:pic>
        <p:nvPicPr>
          <p:cNvPr id="126" name="Google Shape;126;p19"/>
          <p:cNvPicPr preferRelativeResize="0"/>
          <p:nvPr/>
        </p:nvPicPr>
        <p:blipFill rotWithShape="1">
          <a:blip r:embed="rId5">
            <a:alphaModFix/>
          </a:blip>
          <a:srcRect b="0" l="0" r="0" t="0"/>
          <a:stretch/>
        </p:blipFill>
        <p:spPr>
          <a:xfrm>
            <a:off x="4409535" y="3343256"/>
            <a:ext cx="1955043" cy="2691442"/>
          </a:xfrm>
          <a:prstGeom prst="rect">
            <a:avLst/>
          </a:prstGeom>
          <a:noFill/>
          <a:ln>
            <a:noFill/>
          </a:ln>
        </p:spPr>
      </p:pic>
      <p:pic>
        <p:nvPicPr>
          <p:cNvPr id="127" name="Google Shape;127;p19"/>
          <p:cNvPicPr preferRelativeResize="0"/>
          <p:nvPr/>
        </p:nvPicPr>
        <p:blipFill rotWithShape="1">
          <a:blip r:embed="rId6">
            <a:alphaModFix/>
          </a:blip>
          <a:srcRect b="0" l="0" r="0" t="0"/>
          <a:stretch/>
        </p:blipFill>
        <p:spPr>
          <a:xfrm>
            <a:off x="7030586" y="3154763"/>
            <a:ext cx="999854" cy="2950234"/>
          </a:xfrm>
          <a:prstGeom prst="rect">
            <a:avLst/>
          </a:prstGeom>
          <a:noFill/>
          <a:ln>
            <a:noFill/>
          </a:ln>
        </p:spPr>
      </p:pic>
      <p:sp>
        <p:nvSpPr>
          <p:cNvPr id="128" name="Google Shape;128;p19"/>
          <p:cNvSpPr txBox="1"/>
          <p:nvPr/>
        </p:nvSpPr>
        <p:spPr>
          <a:xfrm>
            <a:off x="4021242" y="5936539"/>
            <a:ext cx="3661130"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u="sng">
                <a:solidFill>
                  <a:schemeClr val="hlink"/>
                </a:solidFill>
                <a:latin typeface="NTR"/>
                <a:ea typeface="NTR"/>
                <a:cs typeface="NTR"/>
                <a:sym typeface="NTR"/>
                <a:hlinkClick r:id="rId7"/>
              </a:rPr>
              <a:t>https://www.youtube.com/watch?v=IO4V1a-XrYA</a:t>
            </a:r>
            <a:endParaRPr sz="1800">
              <a:solidFill>
                <a:schemeClr val="dk1"/>
              </a:solidFill>
              <a:latin typeface="NTR"/>
              <a:ea typeface="NTR"/>
              <a:cs typeface="NTR"/>
              <a:sym typeface="NTR"/>
            </a:endParaRPr>
          </a:p>
          <a:p>
            <a:pPr indent="0" lvl="0" marL="0" marR="0" rtl="0" algn="l">
              <a:spcBef>
                <a:spcPts val="0"/>
              </a:spcBef>
              <a:spcAft>
                <a:spcPts val="0"/>
              </a:spcAft>
              <a:buNone/>
            </a:pPr>
            <a:r>
              <a:t/>
            </a:r>
            <a:endParaRPr sz="1800">
              <a:solidFill>
                <a:schemeClr val="dk1"/>
              </a:solidFill>
              <a:latin typeface="NTR"/>
              <a:ea typeface="NTR"/>
              <a:cs typeface="NTR"/>
              <a:sym typeface="NT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20"/>
          <p:cNvSpPr/>
          <p:nvPr/>
        </p:nvSpPr>
        <p:spPr>
          <a:xfrm>
            <a:off x="503238" y="519574"/>
            <a:ext cx="4076999" cy="5825664"/>
          </a:xfrm>
          <a:prstGeom prst="rect">
            <a:avLst/>
          </a:prstGeom>
          <a:solidFill>
            <a:srgbClr val="FFFFE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sp>
        <p:nvSpPr>
          <p:cNvPr id="134" name="Google Shape;134;p20"/>
          <p:cNvSpPr/>
          <p:nvPr>
            <p:ph type="title"/>
          </p:nvPr>
        </p:nvSpPr>
        <p:spPr>
          <a:xfrm>
            <a:off x="593856" y="876944"/>
            <a:ext cx="2748477" cy="807568"/>
          </a:xfrm>
          <a:prstGeom prst="roundRect">
            <a:avLst>
              <a:gd fmla="val 9641" name="adj"/>
            </a:avLst>
          </a:prstGeom>
          <a:noFill/>
          <a:ln>
            <a:noFill/>
          </a:ln>
        </p:spPr>
        <p:txBody>
          <a:bodyPr anchorCtr="1" anchor="ctr" bIns="252000" lIns="0" spcFirstLastPara="1" rIns="252000" wrap="square" tIns="252000">
            <a:noAutofit/>
          </a:bodyPr>
          <a:lstStyle/>
          <a:p>
            <a:pPr indent="0" lvl="0" marL="0" rtl="0" algn="l">
              <a:lnSpc>
                <a:spcPct val="90000"/>
              </a:lnSpc>
              <a:spcBef>
                <a:spcPts val="0"/>
              </a:spcBef>
              <a:spcAft>
                <a:spcPts val="0"/>
              </a:spcAft>
              <a:buClr>
                <a:srgbClr val="1C1C1C"/>
              </a:buClr>
              <a:buSzPts val="4000"/>
              <a:buFont typeface="Arial"/>
              <a:buNone/>
            </a:pPr>
            <a:r>
              <a:rPr lang="en-GB"/>
              <a:t>Woden</a:t>
            </a:r>
            <a:endParaRPr/>
          </a:p>
        </p:txBody>
      </p:sp>
      <p:sp>
        <p:nvSpPr>
          <p:cNvPr id="135" name="Google Shape;135;p20"/>
          <p:cNvSpPr/>
          <p:nvPr>
            <p:ph idx="1" type="body"/>
          </p:nvPr>
        </p:nvSpPr>
        <p:spPr>
          <a:xfrm>
            <a:off x="593856" y="1448013"/>
            <a:ext cx="4068762" cy="3968786"/>
          </a:xfrm>
          <a:prstGeom prst="roundRect">
            <a:avLst>
              <a:gd fmla="val 2585" name="adj"/>
            </a:avLst>
          </a:prstGeom>
          <a:noFill/>
          <a:ln>
            <a:noFill/>
          </a:ln>
        </p:spPr>
        <p:txBody>
          <a:bodyPr anchorCtr="0" anchor="t" bIns="252000" lIns="252000" spcFirstLastPara="1" rIns="252000" wrap="square" tIns="252000">
            <a:noAutofit/>
          </a:bodyPr>
          <a:lstStyle/>
          <a:p>
            <a:pPr indent="-228600" lvl="0" marL="228600" rtl="0" algn="l">
              <a:lnSpc>
                <a:spcPct val="90000"/>
              </a:lnSpc>
              <a:spcBef>
                <a:spcPts val="0"/>
              </a:spcBef>
              <a:spcAft>
                <a:spcPts val="0"/>
              </a:spcAft>
              <a:buClr>
                <a:srgbClr val="1C1C1C"/>
              </a:buClr>
              <a:buSzPts val="1600"/>
              <a:buChar char="•"/>
            </a:pPr>
            <a:r>
              <a:rPr lang="en-GB" sz="1600"/>
              <a:t>Woden was the chief of the Anglo Saxon gods.</a:t>
            </a:r>
            <a:endParaRPr/>
          </a:p>
          <a:p>
            <a:pPr indent="-228600" lvl="0" marL="228600" rtl="0" algn="l">
              <a:lnSpc>
                <a:spcPct val="90000"/>
              </a:lnSpc>
              <a:spcBef>
                <a:spcPts val="1000"/>
              </a:spcBef>
              <a:spcAft>
                <a:spcPts val="0"/>
              </a:spcAft>
              <a:buClr>
                <a:srgbClr val="1C1C1C"/>
              </a:buClr>
              <a:buSzPts val="1600"/>
              <a:buChar char="•"/>
            </a:pPr>
            <a:r>
              <a:rPr lang="en-GB" sz="1600"/>
              <a:t>He was the god of battle and war.</a:t>
            </a:r>
            <a:endParaRPr/>
          </a:p>
          <a:p>
            <a:pPr indent="-228600" lvl="0" marL="228600" rtl="0" algn="l">
              <a:lnSpc>
                <a:spcPct val="90000"/>
              </a:lnSpc>
              <a:spcBef>
                <a:spcPts val="1000"/>
              </a:spcBef>
              <a:spcAft>
                <a:spcPts val="0"/>
              </a:spcAft>
              <a:buClr>
                <a:srgbClr val="1C1C1C"/>
              </a:buClr>
              <a:buSzPts val="1600"/>
              <a:buChar char="•"/>
            </a:pPr>
            <a:r>
              <a:rPr lang="en-GB" sz="1600"/>
              <a:t>Woden was also believed to be the observer of humans and the Anglo Saxons thought he may visit them in disguise.</a:t>
            </a:r>
            <a:endParaRPr/>
          </a:p>
          <a:p>
            <a:pPr indent="-228600" lvl="0" marL="228600" rtl="0" algn="l">
              <a:lnSpc>
                <a:spcPct val="90000"/>
              </a:lnSpc>
              <a:spcBef>
                <a:spcPts val="1000"/>
              </a:spcBef>
              <a:spcAft>
                <a:spcPts val="0"/>
              </a:spcAft>
              <a:buClr>
                <a:srgbClr val="1C1C1C"/>
              </a:buClr>
              <a:buSzPts val="1600"/>
              <a:buChar char="•"/>
            </a:pPr>
            <a:r>
              <a:rPr lang="en-GB" sz="1600"/>
              <a:t>His special animal was the wolf and he had two wolves as pets.</a:t>
            </a:r>
            <a:endParaRPr/>
          </a:p>
          <a:p>
            <a:pPr indent="-228600" lvl="0" marL="228600" rtl="0" algn="l">
              <a:lnSpc>
                <a:spcPct val="90000"/>
              </a:lnSpc>
              <a:spcBef>
                <a:spcPts val="1000"/>
              </a:spcBef>
              <a:spcAft>
                <a:spcPts val="0"/>
              </a:spcAft>
              <a:buClr>
                <a:srgbClr val="1C1C1C"/>
              </a:buClr>
              <a:buSzPts val="1600"/>
              <a:buChar char="•"/>
            </a:pPr>
            <a:r>
              <a:rPr lang="en-GB" sz="1600"/>
              <a:t>His special object was a spear.</a:t>
            </a:r>
            <a:endParaRPr/>
          </a:p>
          <a:p>
            <a:pPr indent="-228600" lvl="0" marL="228600" rtl="0" algn="l">
              <a:lnSpc>
                <a:spcPct val="90000"/>
              </a:lnSpc>
              <a:spcBef>
                <a:spcPts val="1000"/>
              </a:spcBef>
              <a:spcAft>
                <a:spcPts val="0"/>
              </a:spcAft>
              <a:buClr>
                <a:srgbClr val="1C1C1C"/>
              </a:buClr>
              <a:buSzPts val="1600"/>
              <a:buChar char="•"/>
            </a:pPr>
            <a:r>
              <a:rPr lang="en-GB" sz="1600"/>
              <a:t>The day of the week Wednesday was named after him.</a:t>
            </a:r>
            <a:endParaRPr/>
          </a:p>
        </p:txBody>
      </p:sp>
      <p:pic>
        <p:nvPicPr>
          <p:cNvPr id="136" name="Google Shape;136;p20"/>
          <p:cNvPicPr preferRelativeResize="0"/>
          <p:nvPr/>
        </p:nvPicPr>
        <p:blipFill rotWithShape="1">
          <a:blip r:embed="rId3">
            <a:alphaModFix/>
          </a:blip>
          <a:srcRect b="0" l="47724" r="0" t="0"/>
          <a:stretch/>
        </p:blipFill>
        <p:spPr>
          <a:xfrm>
            <a:off x="4580237" y="519574"/>
            <a:ext cx="4060525" cy="5825664"/>
          </a:xfrm>
          <a:prstGeom prst="rect">
            <a:avLst/>
          </a:prstGeom>
          <a:noFill/>
          <a:ln>
            <a:noFill/>
          </a:ln>
        </p:spPr>
      </p:pic>
      <p:pic>
        <p:nvPicPr>
          <p:cNvPr id="137" name="Google Shape;137;p20"/>
          <p:cNvPicPr preferRelativeResize="0"/>
          <p:nvPr/>
        </p:nvPicPr>
        <p:blipFill rotWithShape="1">
          <a:blip r:embed="rId4">
            <a:alphaModFix/>
          </a:blip>
          <a:srcRect b="0" l="0" r="0" t="0"/>
          <a:stretch/>
        </p:blipFill>
        <p:spPr>
          <a:xfrm>
            <a:off x="4346606" y="569419"/>
            <a:ext cx="4154355" cy="571916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21"/>
          <p:cNvSpPr/>
          <p:nvPr/>
        </p:nvSpPr>
        <p:spPr>
          <a:xfrm>
            <a:off x="503238" y="519574"/>
            <a:ext cx="4076999" cy="5825664"/>
          </a:xfrm>
          <a:prstGeom prst="rect">
            <a:avLst/>
          </a:prstGeom>
          <a:solidFill>
            <a:srgbClr val="FFFFE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sp>
        <p:nvSpPr>
          <p:cNvPr id="143" name="Google Shape;143;p21"/>
          <p:cNvSpPr/>
          <p:nvPr>
            <p:ph type="title"/>
          </p:nvPr>
        </p:nvSpPr>
        <p:spPr>
          <a:xfrm>
            <a:off x="412213" y="901658"/>
            <a:ext cx="2748477" cy="807568"/>
          </a:xfrm>
          <a:prstGeom prst="roundRect">
            <a:avLst>
              <a:gd fmla="val 9641" name="adj"/>
            </a:avLst>
          </a:prstGeom>
          <a:noFill/>
          <a:ln>
            <a:noFill/>
          </a:ln>
        </p:spPr>
        <p:txBody>
          <a:bodyPr anchorCtr="1" anchor="ctr" bIns="252000" lIns="0" spcFirstLastPara="1" rIns="252000" wrap="square" tIns="252000">
            <a:noAutofit/>
          </a:bodyPr>
          <a:lstStyle/>
          <a:p>
            <a:pPr indent="0" lvl="0" marL="0" rtl="0" algn="l">
              <a:lnSpc>
                <a:spcPct val="90000"/>
              </a:lnSpc>
              <a:spcBef>
                <a:spcPts val="0"/>
              </a:spcBef>
              <a:spcAft>
                <a:spcPts val="0"/>
              </a:spcAft>
              <a:buClr>
                <a:srgbClr val="1C1C1C"/>
              </a:buClr>
              <a:buSzPts val="4000"/>
              <a:buFont typeface="Arial"/>
              <a:buNone/>
            </a:pPr>
            <a:r>
              <a:rPr lang="en-GB"/>
              <a:t>Frige</a:t>
            </a:r>
            <a:endParaRPr/>
          </a:p>
        </p:txBody>
      </p:sp>
      <p:sp>
        <p:nvSpPr>
          <p:cNvPr id="144" name="Google Shape;144;p21"/>
          <p:cNvSpPr/>
          <p:nvPr>
            <p:ph idx="1" type="body"/>
          </p:nvPr>
        </p:nvSpPr>
        <p:spPr>
          <a:xfrm>
            <a:off x="593856" y="1448013"/>
            <a:ext cx="4068762" cy="3968786"/>
          </a:xfrm>
          <a:prstGeom prst="roundRect">
            <a:avLst>
              <a:gd fmla="val 2585" name="adj"/>
            </a:avLst>
          </a:prstGeom>
          <a:noFill/>
          <a:ln>
            <a:noFill/>
          </a:ln>
        </p:spPr>
        <p:txBody>
          <a:bodyPr anchorCtr="0" anchor="t" bIns="252000" lIns="252000" spcFirstLastPara="1" rIns="252000" wrap="square" tIns="252000">
            <a:noAutofit/>
          </a:bodyPr>
          <a:lstStyle/>
          <a:p>
            <a:pPr indent="-228600" lvl="0" marL="228600" rtl="0" algn="l">
              <a:lnSpc>
                <a:spcPct val="90000"/>
              </a:lnSpc>
              <a:spcBef>
                <a:spcPts val="0"/>
              </a:spcBef>
              <a:spcAft>
                <a:spcPts val="0"/>
              </a:spcAft>
              <a:buClr>
                <a:srgbClr val="1C1C1C"/>
              </a:buClr>
              <a:buSzPts val="1600"/>
              <a:buChar char="•"/>
            </a:pPr>
            <a:r>
              <a:rPr lang="en-GB" sz="1600"/>
              <a:t>Frige was the wife of Woden.</a:t>
            </a:r>
            <a:endParaRPr/>
          </a:p>
          <a:p>
            <a:pPr indent="-228600" lvl="0" marL="228600" rtl="0" algn="l">
              <a:lnSpc>
                <a:spcPct val="90000"/>
              </a:lnSpc>
              <a:spcBef>
                <a:spcPts val="1000"/>
              </a:spcBef>
              <a:spcAft>
                <a:spcPts val="0"/>
              </a:spcAft>
              <a:buClr>
                <a:srgbClr val="1C1C1C"/>
              </a:buClr>
              <a:buSzPts val="1600"/>
              <a:buChar char="•"/>
            </a:pPr>
            <a:r>
              <a:rPr lang="en-GB" sz="1600"/>
              <a:t>She was the goddess of the household and childbirth and people would pray to her to ask for a good birth.</a:t>
            </a:r>
            <a:endParaRPr/>
          </a:p>
          <a:p>
            <a:pPr indent="-228600" lvl="0" marL="228600" rtl="0" algn="l">
              <a:lnSpc>
                <a:spcPct val="90000"/>
              </a:lnSpc>
              <a:spcBef>
                <a:spcPts val="1000"/>
              </a:spcBef>
              <a:spcAft>
                <a:spcPts val="0"/>
              </a:spcAft>
              <a:buClr>
                <a:srgbClr val="1C1C1C"/>
              </a:buClr>
              <a:buSzPts val="1600"/>
              <a:buChar char="•"/>
            </a:pPr>
            <a:r>
              <a:rPr lang="en-GB" sz="1600"/>
              <a:t>Her name means ‘beloved’.</a:t>
            </a:r>
            <a:endParaRPr/>
          </a:p>
          <a:p>
            <a:pPr indent="-228600" lvl="0" marL="228600" rtl="0" algn="l">
              <a:lnSpc>
                <a:spcPct val="90000"/>
              </a:lnSpc>
              <a:spcBef>
                <a:spcPts val="1000"/>
              </a:spcBef>
              <a:spcAft>
                <a:spcPts val="0"/>
              </a:spcAft>
              <a:buClr>
                <a:srgbClr val="1C1C1C"/>
              </a:buClr>
              <a:buSzPts val="1600"/>
              <a:buChar char="•"/>
            </a:pPr>
            <a:r>
              <a:rPr lang="en-GB" sz="1600"/>
              <a:t>Her symbols are the stork and the spinning wheel.</a:t>
            </a:r>
            <a:endParaRPr/>
          </a:p>
          <a:p>
            <a:pPr indent="-228600" lvl="0" marL="228600" rtl="0" algn="l">
              <a:lnSpc>
                <a:spcPct val="90000"/>
              </a:lnSpc>
              <a:spcBef>
                <a:spcPts val="1000"/>
              </a:spcBef>
              <a:spcAft>
                <a:spcPts val="0"/>
              </a:spcAft>
              <a:buClr>
                <a:srgbClr val="1C1C1C"/>
              </a:buClr>
              <a:buSzPts val="1600"/>
              <a:buChar char="•"/>
            </a:pPr>
            <a:r>
              <a:rPr lang="en-GB" sz="1600"/>
              <a:t>The day of the week Friday is named after her.</a:t>
            </a:r>
            <a:endParaRPr/>
          </a:p>
        </p:txBody>
      </p:sp>
      <p:pic>
        <p:nvPicPr>
          <p:cNvPr id="145" name="Google Shape;145;p21"/>
          <p:cNvPicPr preferRelativeResize="0"/>
          <p:nvPr/>
        </p:nvPicPr>
        <p:blipFill rotWithShape="1">
          <a:blip r:embed="rId3">
            <a:alphaModFix/>
          </a:blip>
          <a:srcRect b="0" l="47724" r="0" t="0"/>
          <a:stretch/>
        </p:blipFill>
        <p:spPr>
          <a:xfrm>
            <a:off x="4580237" y="519574"/>
            <a:ext cx="4060525" cy="5825664"/>
          </a:xfrm>
          <a:prstGeom prst="rect">
            <a:avLst/>
          </a:prstGeom>
          <a:noFill/>
          <a:ln>
            <a:noFill/>
          </a:ln>
        </p:spPr>
      </p:pic>
      <p:pic>
        <p:nvPicPr>
          <p:cNvPr id="146" name="Google Shape;146;p21"/>
          <p:cNvPicPr preferRelativeResize="0"/>
          <p:nvPr/>
        </p:nvPicPr>
        <p:blipFill rotWithShape="1">
          <a:blip r:embed="rId4">
            <a:alphaModFix/>
          </a:blip>
          <a:srcRect b="0" l="0" r="0" t="0"/>
          <a:stretch/>
        </p:blipFill>
        <p:spPr>
          <a:xfrm>
            <a:off x="4862228" y="595957"/>
            <a:ext cx="3717495" cy="567289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2"/>
          <p:cNvSpPr/>
          <p:nvPr/>
        </p:nvSpPr>
        <p:spPr>
          <a:xfrm>
            <a:off x="503238" y="519574"/>
            <a:ext cx="4076999" cy="5825664"/>
          </a:xfrm>
          <a:prstGeom prst="rect">
            <a:avLst/>
          </a:prstGeom>
          <a:solidFill>
            <a:srgbClr val="FFFFE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sp>
        <p:nvSpPr>
          <p:cNvPr id="152" name="Google Shape;152;p22"/>
          <p:cNvSpPr/>
          <p:nvPr>
            <p:ph type="title"/>
          </p:nvPr>
        </p:nvSpPr>
        <p:spPr>
          <a:xfrm>
            <a:off x="503238" y="728663"/>
            <a:ext cx="2748477" cy="807568"/>
          </a:xfrm>
          <a:prstGeom prst="roundRect">
            <a:avLst>
              <a:gd fmla="val 9641" name="adj"/>
            </a:avLst>
          </a:prstGeom>
          <a:noFill/>
          <a:ln>
            <a:noFill/>
          </a:ln>
        </p:spPr>
        <p:txBody>
          <a:bodyPr anchorCtr="1" anchor="ctr" bIns="252000" lIns="0" spcFirstLastPara="1" rIns="252000" wrap="square" tIns="252000">
            <a:noAutofit/>
          </a:bodyPr>
          <a:lstStyle/>
          <a:p>
            <a:pPr indent="0" lvl="0" marL="0" rtl="0" algn="l">
              <a:lnSpc>
                <a:spcPct val="90000"/>
              </a:lnSpc>
              <a:spcBef>
                <a:spcPts val="0"/>
              </a:spcBef>
              <a:spcAft>
                <a:spcPts val="0"/>
              </a:spcAft>
              <a:buClr>
                <a:srgbClr val="1C1C1C"/>
              </a:buClr>
              <a:buSzPts val="4000"/>
              <a:buFont typeface="Arial"/>
              <a:buNone/>
            </a:pPr>
            <a:r>
              <a:rPr lang="en-GB"/>
              <a:t>Thunor</a:t>
            </a:r>
            <a:endParaRPr/>
          </a:p>
        </p:txBody>
      </p:sp>
      <p:sp>
        <p:nvSpPr>
          <p:cNvPr id="153" name="Google Shape;153;p22"/>
          <p:cNvSpPr/>
          <p:nvPr>
            <p:ph idx="1" type="body"/>
          </p:nvPr>
        </p:nvSpPr>
        <p:spPr>
          <a:xfrm>
            <a:off x="593856" y="1132447"/>
            <a:ext cx="4068762" cy="3968786"/>
          </a:xfrm>
          <a:prstGeom prst="roundRect">
            <a:avLst>
              <a:gd fmla="val 2585" name="adj"/>
            </a:avLst>
          </a:prstGeom>
          <a:noFill/>
          <a:ln>
            <a:noFill/>
          </a:ln>
        </p:spPr>
        <p:txBody>
          <a:bodyPr anchorCtr="0" anchor="t" bIns="252000" lIns="252000" spcFirstLastPara="1" rIns="252000" wrap="square" tIns="252000">
            <a:noAutofit/>
          </a:bodyPr>
          <a:lstStyle/>
          <a:p>
            <a:pPr indent="-228600" lvl="0" marL="228600" rtl="0" algn="l">
              <a:lnSpc>
                <a:spcPct val="90000"/>
              </a:lnSpc>
              <a:spcBef>
                <a:spcPts val="0"/>
              </a:spcBef>
              <a:spcAft>
                <a:spcPts val="0"/>
              </a:spcAft>
              <a:buClr>
                <a:srgbClr val="1C1C1C"/>
              </a:buClr>
              <a:buSzPts val="1600"/>
              <a:buChar char="•"/>
            </a:pPr>
            <a:r>
              <a:rPr lang="en-GB" sz="1600"/>
              <a:t>Thunor was the god of thunder. He is also known as Thor.</a:t>
            </a:r>
            <a:endParaRPr/>
          </a:p>
          <a:p>
            <a:pPr indent="-228600" lvl="0" marL="228600" rtl="0" algn="l">
              <a:lnSpc>
                <a:spcPct val="90000"/>
              </a:lnSpc>
              <a:spcBef>
                <a:spcPts val="1000"/>
              </a:spcBef>
              <a:spcAft>
                <a:spcPts val="0"/>
              </a:spcAft>
              <a:buClr>
                <a:srgbClr val="1C1C1C"/>
              </a:buClr>
              <a:buSzPts val="1600"/>
              <a:buChar char="•"/>
            </a:pPr>
            <a:r>
              <a:rPr lang="en-GB" sz="1600"/>
              <a:t>Thunor was known as the protector of humans against threats.</a:t>
            </a:r>
            <a:endParaRPr/>
          </a:p>
          <a:p>
            <a:pPr indent="-228600" lvl="0" marL="228600" rtl="0" algn="l">
              <a:lnSpc>
                <a:spcPct val="90000"/>
              </a:lnSpc>
              <a:spcBef>
                <a:spcPts val="1000"/>
              </a:spcBef>
              <a:spcAft>
                <a:spcPts val="0"/>
              </a:spcAft>
              <a:buClr>
                <a:srgbClr val="1C1C1C"/>
              </a:buClr>
              <a:buSzPts val="1600"/>
              <a:buChar char="•"/>
            </a:pPr>
            <a:r>
              <a:rPr lang="en-GB" sz="1600"/>
              <a:t>He has a hammer as his symbol.</a:t>
            </a:r>
            <a:endParaRPr/>
          </a:p>
          <a:p>
            <a:pPr indent="-228600" lvl="0" marL="228600" rtl="0" algn="l">
              <a:lnSpc>
                <a:spcPct val="90000"/>
              </a:lnSpc>
              <a:spcBef>
                <a:spcPts val="1000"/>
              </a:spcBef>
              <a:spcAft>
                <a:spcPts val="0"/>
              </a:spcAft>
              <a:buClr>
                <a:srgbClr val="1C1C1C"/>
              </a:buClr>
              <a:buSzPts val="1600"/>
              <a:buChar char="•"/>
            </a:pPr>
            <a:r>
              <a:rPr lang="en-GB" sz="1600"/>
              <a:t>Goats are his special animal as they were believed to pull his chariot.</a:t>
            </a:r>
            <a:endParaRPr/>
          </a:p>
          <a:p>
            <a:pPr indent="-228600" lvl="0" marL="228600" rtl="0" algn="l">
              <a:lnSpc>
                <a:spcPct val="90000"/>
              </a:lnSpc>
              <a:spcBef>
                <a:spcPts val="1000"/>
              </a:spcBef>
              <a:spcAft>
                <a:spcPts val="0"/>
              </a:spcAft>
              <a:buClr>
                <a:srgbClr val="1C1C1C"/>
              </a:buClr>
              <a:buSzPts val="1600"/>
              <a:buChar char="•"/>
            </a:pPr>
            <a:r>
              <a:rPr lang="en-GB" sz="1600"/>
              <a:t>Thunor was the son of Woden and Frigg.</a:t>
            </a:r>
            <a:endParaRPr/>
          </a:p>
          <a:p>
            <a:pPr indent="-228600" lvl="0" marL="228600" rtl="0" algn="l">
              <a:lnSpc>
                <a:spcPct val="90000"/>
              </a:lnSpc>
              <a:spcBef>
                <a:spcPts val="1000"/>
              </a:spcBef>
              <a:spcAft>
                <a:spcPts val="0"/>
              </a:spcAft>
              <a:buClr>
                <a:srgbClr val="1C1C1C"/>
              </a:buClr>
              <a:buSzPts val="1600"/>
              <a:buChar char="•"/>
            </a:pPr>
            <a:r>
              <a:rPr lang="en-GB" sz="1600"/>
              <a:t>The day of the week Thursday is named after him.</a:t>
            </a:r>
            <a:endParaRPr/>
          </a:p>
        </p:txBody>
      </p:sp>
      <p:pic>
        <p:nvPicPr>
          <p:cNvPr id="154" name="Google Shape;154;p22"/>
          <p:cNvPicPr preferRelativeResize="0"/>
          <p:nvPr/>
        </p:nvPicPr>
        <p:blipFill rotWithShape="1">
          <a:blip r:embed="rId3">
            <a:alphaModFix/>
          </a:blip>
          <a:srcRect b="0" l="47724" r="0" t="0"/>
          <a:stretch/>
        </p:blipFill>
        <p:spPr>
          <a:xfrm>
            <a:off x="4580237" y="519574"/>
            <a:ext cx="4060525" cy="5825664"/>
          </a:xfrm>
          <a:prstGeom prst="rect">
            <a:avLst/>
          </a:prstGeom>
          <a:noFill/>
          <a:ln>
            <a:noFill/>
          </a:ln>
        </p:spPr>
      </p:pic>
      <p:pic>
        <p:nvPicPr>
          <p:cNvPr id="155" name="Google Shape;155;p22"/>
          <p:cNvPicPr preferRelativeResize="0"/>
          <p:nvPr/>
        </p:nvPicPr>
        <p:blipFill rotWithShape="1">
          <a:blip r:embed="rId4">
            <a:alphaModFix/>
          </a:blip>
          <a:srcRect b="0" l="0" r="0" t="0"/>
          <a:stretch/>
        </p:blipFill>
        <p:spPr>
          <a:xfrm rot="-958262">
            <a:off x="3237469" y="1990956"/>
            <a:ext cx="5082013" cy="394025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3"/>
          <p:cNvSpPr/>
          <p:nvPr/>
        </p:nvSpPr>
        <p:spPr>
          <a:xfrm>
            <a:off x="503238" y="519574"/>
            <a:ext cx="4076999" cy="5825664"/>
          </a:xfrm>
          <a:prstGeom prst="rect">
            <a:avLst/>
          </a:prstGeom>
          <a:solidFill>
            <a:srgbClr val="FFFFE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sp>
        <p:nvSpPr>
          <p:cNvPr id="161" name="Google Shape;161;p23"/>
          <p:cNvSpPr/>
          <p:nvPr>
            <p:ph type="title"/>
          </p:nvPr>
        </p:nvSpPr>
        <p:spPr>
          <a:xfrm>
            <a:off x="140364" y="934610"/>
            <a:ext cx="2748477" cy="807568"/>
          </a:xfrm>
          <a:prstGeom prst="roundRect">
            <a:avLst>
              <a:gd fmla="val 9641" name="adj"/>
            </a:avLst>
          </a:prstGeom>
          <a:noFill/>
          <a:ln>
            <a:noFill/>
          </a:ln>
        </p:spPr>
        <p:txBody>
          <a:bodyPr anchorCtr="1" anchor="ctr" bIns="252000" lIns="0" spcFirstLastPara="1" rIns="252000" wrap="square" tIns="252000">
            <a:noAutofit/>
          </a:bodyPr>
          <a:lstStyle/>
          <a:p>
            <a:pPr indent="0" lvl="0" marL="0" rtl="0" algn="l">
              <a:lnSpc>
                <a:spcPct val="90000"/>
              </a:lnSpc>
              <a:spcBef>
                <a:spcPts val="0"/>
              </a:spcBef>
              <a:spcAft>
                <a:spcPts val="0"/>
              </a:spcAft>
              <a:buClr>
                <a:srgbClr val="1C1C1C"/>
              </a:buClr>
              <a:buSzPts val="4000"/>
              <a:buFont typeface="Arial"/>
              <a:buNone/>
            </a:pPr>
            <a:r>
              <a:rPr lang="en-GB"/>
              <a:t>Tiw</a:t>
            </a:r>
            <a:endParaRPr/>
          </a:p>
        </p:txBody>
      </p:sp>
      <p:sp>
        <p:nvSpPr>
          <p:cNvPr id="162" name="Google Shape;162;p23"/>
          <p:cNvSpPr/>
          <p:nvPr>
            <p:ph idx="1" type="body"/>
          </p:nvPr>
        </p:nvSpPr>
        <p:spPr>
          <a:xfrm>
            <a:off x="593856" y="1448013"/>
            <a:ext cx="4068762" cy="3968786"/>
          </a:xfrm>
          <a:prstGeom prst="roundRect">
            <a:avLst>
              <a:gd fmla="val 2585" name="adj"/>
            </a:avLst>
          </a:prstGeom>
          <a:noFill/>
          <a:ln>
            <a:noFill/>
          </a:ln>
        </p:spPr>
        <p:txBody>
          <a:bodyPr anchorCtr="0" anchor="t" bIns="252000" lIns="252000" spcFirstLastPara="1" rIns="252000" wrap="square" tIns="252000">
            <a:noAutofit/>
          </a:bodyPr>
          <a:lstStyle/>
          <a:p>
            <a:pPr indent="-228600" lvl="0" marL="228600" rtl="0" algn="l">
              <a:lnSpc>
                <a:spcPct val="90000"/>
              </a:lnSpc>
              <a:spcBef>
                <a:spcPts val="0"/>
              </a:spcBef>
              <a:spcAft>
                <a:spcPts val="0"/>
              </a:spcAft>
              <a:buClr>
                <a:srgbClr val="1C1C1C"/>
              </a:buClr>
              <a:buSzPts val="1600"/>
              <a:buChar char="•"/>
            </a:pPr>
            <a:r>
              <a:rPr lang="en-GB" sz="1600"/>
              <a:t>Tiw is another god of war.</a:t>
            </a:r>
            <a:endParaRPr/>
          </a:p>
          <a:p>
            <a:pPr indent="-228600" lvl="0" marL="228600" rtl="0" algn="l">
              <a:lnSpc>
                <a:spcPct val="90000"/>
              </a:lnSpc>
              <a:spcBef>
                <a:spcPts val="1000"/>
              </a:spcBef>
              <a:spcAft>
                <a:spcPts val="0"/>
              </a:spcAft>
              <a:buClr>
                <a:srgbClr val="1C1C1C"/>
              </a:buClr>
              <a:buSzPts val="1600"/>
              <a:buChar char="•"/>
            </a:pPr>
            <a:r>
              <a:rPr lang="en-GB" sz="1600"/>
              <a:t>He is associated with being courageous and making sacrifices in battle.</a:t>
            </a:r>
            <a:endParaRPr/>
          </a:p>
          <a:p>
            <a:pPr indent="-228600" lvl="0" marL="228600" rtl="0" algn="l">
              <a:lnSpc>
                <a:spcPct val="90000"/>
              </a:lnSpc>
              <a:spcBef>
                <a:spcPts val="1000"/>
              </a:spcBef>
              <a:spcAft>
                <a:spcPts val="0"/>
              </a:spcAft>
              <a:buClr>
                <a:srgbClr val="1C1C1C"/>
              </a:buClr>
              <a:buSzPts val="1600"/>
              <a:buChar char="•"/>
            </a:pPr>
            <a:r>
              <a:rPr lang="en-GB" sz="1600"/>
              <a:t>His special animal is the wolf.</a:t>
            </a:r>
            <a:endParaRPr/>
          </a:p>
          <a:p>
            <a:pPr indent="-228600" lvl="0" marL="228600" rtl="0" algn="l">
              <a:lnSpc>
                <a:spcPct val="90000"/>
              </a:lnSpc>
              <a:spcBef>
                <a:spcPts val="1000"/>
              </a:spcBef>
              <a:spcAft>
                <a:spcPts val="0"/>
              </a:spcAft>
              <a:buClr>
                <a:srgbClr val="1C1C1C"/>
              </a:buClr>
              <a:buSzPts val="1600"/>
              <a:buChar char="•"/>
            </a:pPr>
            <a:r>
              <a:rPr lang="en-GB" sz="1600"/>
              <a:t>He is often shown with only one hand, as legend says a wolf bit off the other one.</a:t>
            </a:r>
            <a:endParaRPr/>
          </a:p>
          <a:p>
            <a:pPr indent="-228600" lvl="0" marL="228600" rtl="0" algn="l">
              <a:lnSpc>
                <a:spcPct val="90000"/>
              </a:lnSpc>
              <a:spcBef>
                <a:spcPts val="1000"/>
              </a:spcBef>
              <a:spcAft>
                <a:spcPts val="0"/>
              </a:spcAft>
              <a:buClr>
                <a:srgbClr val="1C1C1C"/>
              </a:buClr>
              <a:buSzPts val="1600"/>
              <a:buChar char="•"/>
            </a:pPr>
            <a:r>
              <a:rPr lang="en-GB" sz="1600"/>
              <a:t>The day of the week Tuesday is named after him.</a:t>
            </a:r>
            <a:endParaRPr/>
          </a:p>
        </p:txBody>
      </p:sp>
      <p:pic>
        <p:nvPicPr>
          <p:cNvPr id="163" name="Google Shape;163;p23"/>
          <p:cNvPicPr preferRelativeResize="0"/>
          <p:nvPr/>
        </p:nvPicPr>
        <p:blipFill rotWithShape="1">
          <a:blip r:embed="rId3">
            <a:alphaModFix/>
          </a:blip>
          <a:srcRect b="0" l="47724" r="0" t="0"/>
          <a:stretch/>
        </p:blipFill>
        <p:spPr>
          <a:xfrm>
            <a:off x="4580237" y="519574"/>
            <a:ext cx="4060525" cy="5825664"/>
          </a:xfrm>
          <a:prstGeom prst="rect">
            <a:avLst/>
          </a:prstGeom>
          <a:noFill/>
          <a:ln>
            <a:noFill/>
          </a:ln>
        </p:spPr>
      </p:pic>
      <p:pic>
        <p:nvPicPr>
          <p:cNvPr id="164" name="Google Shape;164;p23"/>
          <p:cNvPicPr preferRelativeResize="0"/>
          <p:nvPr/>
        </p:nvPicPr>
        <p:blipFill rotWithShape="1">
          <a:blip r:embed="rId4">
            <a:alphaModFix/>
          </a:blip>
          <a:srcRect b="0" l="0" r="0" t="0"/>
          <a:stretch/>
        </p:blipFill>
        <p:spPr>
          <a:xfrm>
            <a:off x="5716815" y="593123"/>
            <a:ext cx="1922193" cy="567175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24"/>
          <p:cNvSpPr/>
          <p:nvPr/>
        </p:nvSpPr>
        <p:spPr>
          <a:xfrm>
            <a:off x="503238" y="519574"/>
            <a:ext cx="4076999" cy="5825664"/>
          </a:xfrm>
          <a:prstGeom prst="rect">
            <a:avLst/>
          </a:prstGeom>
          <a:solidFill>
            <a:srgbClr val="FFFFE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sp>
        <p:nvSpPr>
          <p:cNvPr id="170" name="Google Shape;170;p24"/>
          <p:cNvSpPr/>
          <p:nvPr>
            <p:ph type="title"/>
          </p:nvPr>
        </p:nvSpPr>
        <p:spPr>
          <a:xfrm>
            <a:off x="420857" y="934610"/>
            <a:ext cx="2748477" cy="807568"/>
          </a:xfrm>
          <a:prstGeom prst="roundRect">
            <a:avLst>
              <a:gd fmla="val 9641" name="adj"/>
            </a:avLst>
          </a:prstGeom>
          <a:noFill/>
          <a:ln>
            <a:noFill/>
          </a:ln>
        </p:spPr>
        <p:txBody>
          <a:bodyPr anchorCtr="1" anchor="ctr" bIns="252000" lIns="0" spcFirstLastPara="1" rIns="252000" wrap="square" tIns="252000">
            <a:noAutofit/>
          </a:bodyPr>
          <a:lstStyle/>
          <a:p>
            <a:pPr indent="0" lvl="0" marL="0" rtl="0" algn="l">
              <a:lnSpc>
                <a:spcPct val="90000"/>
              </a:lnSpc>
              <a:spcBef>
                <a:spcPts val="0"/>
              </a:spcBef>
              <a:spcAft>
                <a:spcPts val="0"/>
              </a:spcAft>
              <a:buClr>
                <a:srgbClr val="1C1C1C"/>
              </a:buClr>
              <a:buSzPts val="4000"/>
              <a:buFont typeface="Arial"/>
              <a:buNone/>
            </a:pPr>
            <a:r>
              <a:rPr lang="en-GB"/>
              <a:t>Eostre</a:t>
            </a:r>
            <a:endParaRPr/>
          </a:p>
        </p:txBody>
      </p:sp>
      <p:sp>
        <p:nvSpPr>
          <p:cNvPr id="171" name="Google Shape;171;p24"/>
          <p:cNvSpPr/>
          <p:nvPr>
            <p:ph idx="1" type="body"/>
          </p:nvPr>
        </p:nvSpPr>
        <p:spPr>
          <a:xfrm>
            <a:off x="593856" y="1448013"/>
            <a:ext cx="4068762" cy="3968786"/>
          </a:xfrm>
          <a:prstGeom prst="roundRect">
            <a:avLst>
              <a:gd fmla="val 2585" name="adj"/>
            </a:avLst>
          </a:prstGeom>
          <a:noFill/>
          <a:ln>
            <a:noFill/>
          </a:ln>
        </p:spPr>
        <p:txBody>
          <a:bodyPr anchorCtr="0" anchor="t" bIns="252000" lIns="252000" spcFirstLastPara="1" rIns="252000" wrap="square" tIns="252000">
            <a:noAutofit/>
          </a:bodyPr>
          <a:lstStyle/>
          <a:p>
            <a:pPr indent="-228600" lvl="0" marL="228600" rtl="0" algn="l">
              <a:lnSpc>
                <a:spcPct val="90000"/>
              </a:lnSpc>
              <a:spcBef>
                <a:spcPts val="0"/>
              </a:spcBef>
              <a:spcAft>
                <a:spcPts val="0"/>
              </a:spcAft>
              <a:buClr>
                <a:srgbClr val="1C1C1C"/>
              </a:buClr>
              <a:buSzPts val="1600"/>
              <a:buChar char="•"/>
            </a:pPr>
            <a:r>
              <a:rPr lang="en-GB" sz="1600"/>
              <a:t>Eostre was the goddess who was worshipped during Eostremonath (April).</a:t>
            </a:r>
            <a:endParaRPr/>
          </a:p>
          <a:p>
            <a:pPr indent="-228600" lvl="0" marL="228600" rtl="0" algn="l">
              <a:lnSpc>
                <a:spcPct val="90000"/>
              </a:lnSpc>
              <a:spcBef>
                <a:spcPts val="1000"/>
              </a:spcBef>
              <a:spcAft>
                <a:spcPts val="0"/>
              </a:spcAft>
              <a:buClr>
                <a:srgbClr val="1C1C1C"/>
              </a:buClr>
              <a:buSzPts val="1600"/>
              <a:buChar char="•"/>
            </a:pPr>
            <a:r>
              <a:rPr lang="en-GB" sz="1600"/>
              <a:t>Eostremonath is associated with rebirth and the giving of eggs.</a:t>
            </a:r>
            <a:endParaRPr/>
          </a:p>
          <a:p>
            <a:pPr indent="-228600" lvl="0" marL="228600" rtl="0" algn="l">
              <a:lnSpc>
                <a:spcPct val="90000"/>
              </a:lnSpc>
              <a:spcBef>
                <a:spcPts val="1000"/>
              </a:spcBef>
              <a:spcAft>
                <a:spcPts val="0"/>
              </a:spcAft>
              <a:buClr>
                <a:srgbClr val="1C1C1C"/>
              </a:buClr>
              <a:buSzPts val="1600"/>
              <a:buChar char="•"/>
            </a:pPr>
            <a:r>
              <a:rPr lang="en-GB" sz="1600"/>
              <a:t>Her symbol is the hare.</a:t>
            </a:r>
            <a:endParaRPr/>
          </a:p>
          <a:p>
            <a:pPr indent="-228600" lvl="0" marL="228600" rtl="0" algn="l">
              <a:lnSpc>
                <a:spcPct val="90000"/>
              </a:lnSpc>
              <a:spcBef>
                <a:spcPts val="1000"/>
              </a:spcBef>
              <a:spcAft>
                <a:spcPts val="0"/>
              </a:spcAft>
              <a:buClr>
                <a:srgbClr val="1C1C1C"/>
              </a:buClr>
              <a:buSzPts val="1600"/>
              <a:buChar char="•"/>
            </a:pPr>
            <a:r>
              <a:rPr lang="en-GB" sz="1600"/>
              <a:t>People would pray to Eostre to ask for good fortune in the coming summer months.</a:t>
            </a:r>
            <a:endParaRPr/>
          </a:p>
          <a:p>
            <a:pPr indent="-228600" lvl="0" marL="228600" rtl="0" algn="l">
              <a:lnSpc>
                <a:spcPct val="90000"/>
              </a:lnSpc>
              <a:spcBef>
                <a:spcPts val="1000"/>
              </a:spcBef>
              <a:spcAft>
                <a:spcPts val="0"/>
              </a:spcAft>
              <a:buClr>
                <a:srgbClr val="1C1C1C"/>
              </a:buClr>
              <a:buSzPts val="1600"/>
              <a:buChar char="•"/>
            </a:pPr>
            <a:r>
              <a:rPr lang="en-GB" sz="1600"/>
              <a:t>It is thought that Pagans offered hot cross buns to Eostre during Eostremonath and the four quarters represented the quarters of the moon.</a:t>
            </a:r>
            <a:endParaRPr/>
          </a:p>
        </p:txBody>
      </p:sp>
      <p:pic>
        <p:nvPicPr>
          <p:cNvPr id="172" name="Google Shape;172;p24"/>
          <p:cNvPicPr preferRelativeResize="0"/>
          <p:nvPr/>
        </p:nvPicPr>
        <p:blipFill rotWithShape="1">
          <a:blip r:embed="rId3">
            <a:alphaModFix/>
          </a:blip>
          <a:srcRect b="0" l="47724" r="0" t="0"/>
          <a:stretch/>
        </p:blipFill>
        <p:spPr>
          <a:xfrm>
            <a:off x="4580237" y="519574"/>
            <a:ext cx="4060525" cy="5825664"/>
          </a:xfrm>
          <a:prstGeom prst="rect">
            <a:avLst/>
          </a:prstGeom>
          <a:noFill/>
          <a:ln>
            <a:noFill/>
          </a:ln>
        </p:spPr>
      </p:pic>
      <p:pic>
        <p:nvPicPr>
          <p:cNvPr id="173" name="Google Shape;173;p24"/>
          <p:cNvPicPr preferRelativeResize="0"/>
          <p:nvPr/>
        </p:nvPicPr>
        <p:blipFill rotWithShape="1">
          <a:blip r:embed="rId4">
            <a:alphaModFix/>
          </a:blip>
          <a:srcRect b="0" l="0" r="0" t="0"/>
          <a:stretch/>
        </p:blipFill>
        <p:spPr>
          <a:xfrm>
            <a:off x="4661519" y="584886"/>
            <a:ext cx="3897959" cy="57274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5"/>
          <p:cNvSpPr/>
          <p:nvPr>
            <p:ph type="title"/>
          </p:nvPr>
        </p:nvSpPr>
        <p:spPr>
          <a:xfrm>
            <a:off x="461960" y="392523"/>
            <a:ext cx="8220000" cy="863100"/>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2520"/>
              <a:buFont typeface="Arial"/>
              <a:buNone/>
            </a:pPr>
            <a:r>
              <a:rPr lang="en-GB" sz="2520" u="sng">
                <a:latin typeface="Arial"/>
                <a:ea typeface="Arial"/>
                <a:cs typeface="Arial"/>
                <a:sym typeface="Arial"/>
              </a:rPr>
              <a:t>How did the Anglo-Saxons become Christians?</a:t>
            </a:r>
            <a:endParaRPr sz="3240" u="sng">
              <a:latin typeface="Arial"/>
              <a:ea typeface="Arial"/>
              <a:cs typeface="Arial"/>
              <a:sym typeface="Arial"/>
            </a:endParaRPr>
          </a:p>
        </p:txBody>
      </p:sp>
      <p:sp>
        <p:nvSpPr>
          <p:cNvPr id="179" name="Google Shape;179;p25"/>
          <p:cNvSpPr txBox="1"/>
          <p:nvPr/>
        </p:nvSpPr>
        <p:spPr>
          <a:xfrm>
            <a:off x="1222925" y="5747350"/>
            <a:ext cx="6867900" cy="923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u="sng">
                <a:solidFill>
                  <a:schemeClr val="hlink"/>
                </a:solidFill>
                <a:latin typeface="NTR"/>
                <a:ea typeface="NTR"/>
                <a:cs typeface="NTR"/>
                <a:sym typeface="NTR"/>
                <a:hlinkClick r:id="rId3"/>
              </a:rPr>
              <a:t>https://www.bbc.co.uk/bitesize/topics/zxsbcdm/articles/zs3gcdm#zd63bqt</a:t>
            </a:r>
            <a:r>
              <a:rPr lang="en-GB" sz="1800">
                <a:solidFill>
                  <a:schemeClr val="dk1"/>
                </a:solidFill>
                <a:latin typeface="NTR"/>
                <a:ea typeface="NTR"/>
                <a:cs typeface="NTR"/>
                <a:sym typeface="NTR"/>
              </a:rPr>
              <a:t> </a:t>
            </a:r>
            <a:endParaRPr sz="1800">
              <a:solidFill>
                <a:schemeClr val="dk1"/>
              </a:solidFill>
              <a:latin typeface="NTR"/>
              <a:ea typeface="NTR"/>
              <a:cs typeface="NTR"/>
              <a:sym typeface="NTR"/>
            </a:endParaRPr>
          </a:p>
          <a:p>
            <a:pPr indent="0" lvl="0" marL="0" marR="0" rtl="0" algn="l">
              <a:spcBef>
                <a:spcPts val="0"/>
              </a:spcBef>
              <a:spcAft>
                <a:spcPts val="0"/>
              </a:spcAft>
              <a:buNone/>
            </a:pPr>
            <a:r>
              <a:t/>
            </a:r>
            <a:endParaRPr sz="1800">
              <a:solidFill>
                <a:schemeClr val="dk1"/>
              </a:solidFill>
              <a:latin typeface="NTR"/>
              <a:ea typeface="NTR"/>
              <a:cs typeface="NTR"/>
              <a:sym typeface="NTR"/>
            </a:endParaRPr>
          </a:p>
          <a:p>
            <a:pPr indent="0" lvl="0" marL="0" marR="0" rtl="0" algn="l">
              <a:spcBef>
                <a:spcPts val="0"/>
              </a:spcBef>
              <a:spcAft>
                <a:spcPts val="0"/>
              </a:spcAft>
              <a:buNone/>
            </a:pPr>
            <a:r>
              <a:t/>
            </a:r>
            <a:endParaRPr sz="1800">
              <a:solidFill>
                <a:schemeClr val="dk1"/>
              </a:solidFill>
              <a:latin typeface="NTR"/>
              <a:ea typeface="NTR"/>
              <a:cs typeface="NTR"/>
              <a:sym typeface="NTR"/>
            </a:endParaRPr>
          </a:p>
        </p:txBody>
      </p:sp>
      <p:sp>
        <p:nvSpPr>
          <p:cNvPr id="180" name="Google Shape;180;p25"/>
          <p:cNvSpPr txBox="1"/>
          <p:nvPr/>
        </p:nvSpPr>
        <p:spPr>
          <a:xfrm>
            <a:off x="1222925" y="5186225"/>
            <a:ext cx="5044500" cy="415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500" u="sng">
                <a:solidFill>
                  <a:schemeClr val="hlink"/>
                </a:solidFill>
                <a:hlinkClick r:id="rId4"/>
              </a:rPr>
              <a:t>https://www.youtube.com/watch?v=GDsowXJtMW0</a:t>
            </a:r>
            <a:r>
              <a:rPr lang="en-GB" sz="1300"/>
              <a:t> </a:t>
            </a:r>
            <a:endParaRPr sz="1300"/>
          </a:p>
        </p:txBody>
      </p:sp>
      <p:pic>
        <p:nvPicPr>
          <p:cNvPr id="181" name="Google Shape;181;p25"/>
          <p:cNvPicPr preferRelativeResize="0"/>
          <p:nvPr/>
        </p:nvPicPr>
        <p:blipFill>
          <a:blip r:embed="rId5">
            <a:alphaModFix/>
          </a:blip>
          <a:stretch>
            <a:fillRect/>
          </a:stretch>
        </p:blipFill>
        <p:spPr>
          <a:xfrm>
            <a:off x="1182950" y="1510663"/>
            <a:ext cx="6778100" cy="34205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26"/>
          <p:cNvSpPr/>
          <p:nvPr/>
        </p:nvSpPr>
        <p:spPr>
          <a:xfrm>
            <a:off x="755650" y="728663"/>
            <a:ext cx="7632700" cy="5364162"/>
          </a:xfrm>
          <a:prstGeom prst="rect">
            <a:avLst/>
          </a:prstGeom>
          <a:solidFill>
            <a:srgbClr val="DFFCE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sp>
        <p:nvSpPr>
          <p:cNvPr id="187" name="Google Shape;187;p26"/>
          <p:cNvSpPr/>
          <p:nvPr>
            <p:ph type="title"/>
          </p:nvPr>
        </p:nvSpPr>
        <p:spPr>
          <a:xfrm>
            <a:off x="683912" y="601663"/>
            <a:ext cx="8220000" cy="888900"/>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3240"/>
              <a:buFont typeface="Arial"/>
              <a:buNone/>
            </a:pPr>
            <a:r>
              <a:rPr lang="en-GB" sz="3240"/>
              <a:t>Christian Mission</a:t>
            </a:r>
            <a:endParaRPr/>
          </a:p>
        </p:txBody>
      </p:sp>
      <p:sp>
        <p:nvSpPr>
          <p:cNvPr id="188" name="Google Shape;188;p26"/>
          <p:cNvSpPr/>
          <p:nvPr>
            <p:ph idx="1" type="body"/>
          </p:nvPr>
        </p:nvSpPr>
        <p:spPr>
          <a:xfrm>
            <a:off x="600988" y="1350963"/>
            <a:ext cx="4216500" cy="4243500"/>
          </a:xfrm>
          <a:prstGeom prst="roundRect">
            <a:avLst>
              <a:gd fmla="val 2585" name="adj"/>
            </a:avLst>
          </a:prstGeom>
          <a:noFill/>
          <a:ln>
            <a:noFill/>
          </a:ln>
        </p:spPr>
        <p:txBody>
          <a:bodyPr anchorCtr="0" anchor="t" bIns="252000" lIns="252000" spcFirstLastPara="1" rIns="252000" wrap="square" tIns="252000">
            <a:noAutofit/>
          </a:bodyPr>
          <a:lstStyle/>
          <a:p>
            <a:pPr indent="0" lvl="0" marL="0" rtl="0" algn="l">
              <a:lnSpc>
                <a:spcPct val="70000"/>
              </a:lnSpc>
              <a:spcBef>
                <a:spcPts val="0"/>
              </a:spcBef>
              <a:spcAft>
                <a:spcPts val="0"/>
              </a:spcAft>
              <a:buClr>
                <a:srgbClr val="1C1C1C"/>
              </a:buClr>
              <a:buSzPts val="1480"/>
              <a:buFont typeface="Arial"/>
              <a:buNone/>
            </a:pPr>
            <a:r>
              <a:rPr lang="en-GB" sz="1480">
                <a:latin typeface="NTR"/>
                <a:ea typeface="NTR"/>
                <a:cs typeface="NTR"/>
                <a:sym typeface="NTR"/>
              </a:rPr>
              <a:t>In 597AD, Pope Gregory the Great from Rome sent a Roman monk called Augustine (early 6</a:t>
            </a:r>
            <a:r>
              <a:rPr baseline="30000" lang="en-GB" sz="1480">
                <a:latin typeface="NTR"/>
                <a:ea typeface="NTR"/>
                <a:cs typeface="NTR"/>
                <a:sym typeface="NTR"/>
              </a:rPr>
              <a:t>th</a:t>
            </a:r>
            <a:r>
              <a:rPr lang="en-GB" sz="1480">
                <a:latin typeface="NTR"/>
                <a:ea typeface="NTR"/>
                <a:cs typeface="NTR"/>
                <a:sym typeface="NTR"/>
              </a:rPr>
              <a:t> century – 604AD) to Britain to tell the Anglo-Saxons all about Christianity, and persuade them to become Christians.</a:t>
            </a:r>
            <a:endParaRPr/>
          </a:p>
          <a:p>
            <a:pPr indent="0" lvl="0" marL="0" rtl="0" algn="l">
              <a:lnSpc>
                <a:spcPct val="70000"/>
              </a:lnSpc>
              <a:spcBef>
                <a:spcPts val="1000"/>
              </a:spcBef>
              <a:spcAft>
                <a:spcPts val="0"/>
              </a:spcAft>
              <a:buClr>
                <a:srgbClr val="1C1C1C"/>
              </a:buClr>
              <a:buSzPts val="1480"/>
              <a:buFont typeface="Arial"/>
              <a:buNone/>
            </a:pPr>
            <a:r>
              <a:rPr lang="en-GB" sz="1480">
                <a:latin typeface="NTR"/>
                <a:ea typeface="NTR"/>
                <a:cs typeface="NTR"/>
                <a:sym typeface="NTR"/>
              </a:rPr>
              <a:t>Augustine arrived in Kent and set about his work. King Ethelbert, who was the king of Kent at the time, allowed him to preach to the people to teach them all about Christianity.</a:t>
            </a:r>
            <a:endParaRPr/>
          </a:p>
          <a:p>
            <a:pPr indent="0" lvl="0" marL="0" rtl="0" algn="l">
              <a:lnSpc>
                <a:spcPct val="70000"/>
              </a:lnSpc>
              <a:spcBef>
                <a:spcPts val="1000"/>
              </a:spcBef>
              <a:spcAft>
                <a:spcPts val="0"/>
              </a:spcAft>
              <a:buClr>
                <a:srgbClr val="1C1C1C"/>
              </a:buClr>
              <a:buSzPts val="1480"/>
              <a:buFont typeface="Arial"/>
              <a:buNone/>
            </a:pPr>
            <a:r>
              <a:rPr lang="en-GB" sz="1480">
                <a:latin typeface="NTR"/>
                <a:ea typeface="NTR"/>
                <a:cs typeface="NTR"/>
                <a:sym typeface="NTR"/>
              </a:rPr>
              <a:t>Augustine converted King Ethelbert of Kent to Christianity soon after his arrival. Ethelbert was baptised and became the first Anglo-Saxon Christian king.</a:t>
            </a:r>
            <a:endParaRPr/>
          </a:p>
          <a:p>
            <a:pPr indent="0" lvl="0" marL="0" rtl="0" algn="l">
              <a:lnSpc>
                <a:spcPct val="70000"/>
              </a:lnSpc>
              <a:spcBef>
                <a:spcPts val="1000"/>
              </a:spcBef>
              <a:spcAft>
                <a:spcPts val="0"/>
              </a:spcAft>
              <a:buClr>
                <a:srgbClr val="1C1C1C"/>
              </a:buClr>
              <a:buSzPts val="1480"/>
              <a:buFont typeface="Arial"/>
              <a:buNone/>
            </a:pPr>
            <a:r>
              <a:rPr lang="en-GB" sz="1480">
                <a:latin typeface="NTR"/>
                <a:ea typeface="NTR"/>
                <a:cs typeface="NTR"/>
                <a:sym typeface="NTR"/>
              </a:rPr>
              <a:t>On Christmas day 597AD, Augustine baptised 10,000 of the kings’ subjects. The mission was proving to be a great success!</a:t>
            </a:r>
            <a:endParaRPr/>
          </a:p>
          <a:p>
            <a:pPr indent="0" lvl="0" marL="0" rtl="0" algn="l">
              <a:lnSpc>
                <a:spcPct val="70000"/>
              </a:lnSpc>
              <a:spcBef>
                <a:spcPts val="1000"/>
              </a:spcBef>
              <a:spcAft>
                <a:spcPts val="0"/>
              </a:spcAft>
              <a:buClr>
                <a:srgbClr val="1C1C1C"/>
              </a:buClr>
              <a:buSzPts val="1480"/>
              <a:buFont typeface="Arial"/>
              <a:buNone/>
            </a:pPr>
            <a:r>
              <a:rPr lang="en-GB" sz="1480">
                <a:latin typeface="NTR"/>
                <a:ea typeface="NTR"/>
                <a:cs typeface="NTR"/>
                <a:sym typeface="NTR"/>
              </a:rPr>
              <a:t>Augustine was made a saint after his death in recognition of his work.</a:t>
            </a:r>
            <a:endParaRPr/>
          </a:p>
        </p:txBody>
      </p:sp>
      <p:pic>
        <p:nvPicPr>
          <p:cNvPr id="189" name="Google Shape;189;p26"/>
          <p:cNvPicPr preferRelativeResize="0"/>
          <p:nvPr/>
        </p:nvPicPr>
        <p:blipFill rotWithShape="1">
          <a:blip r:embed="rId3">
            <a:alphaModFix/>
          </a:blip>
          <a:srcRect b="52652" l="0" r="0" t="0"/>
          <a:stretch/>
        </p:blipFill>
        <p:spPr>
          <a:xfrm>
            <a:off x="4376738" y="601663"/>
            <a:ext cx="4598987" cy="574198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pic>
        <p:nvPicPr>
          <p:cNvPr id="194" name="Google Shape;194;p27"/>
          <p:cNvPicPr preferRelativeResize="0"/>
          <p:nvPr/>
        </p:nvPicPr>
        <p:blipFill rotWithShape="1">
          <a:blip r:embed="rId3">
            <a:alphaModFix/>
          </a:blip>
          <a:srcRect b="0" l="0" r="0" t="94162"/>
          <a:stretch/>
        </p:blipFill>
        <p:spPr>
          <a:xfrm>
            <a:off x="503238" y="5726113"/>
            <a:ext cx="8137525" cy="619125"/>
          </a:xfrm>
          <a:prstGeom prst="rect">
            <a:avLst/>
          </a:prstGeom>
          <a:noFill/>
          <a:ln>
            <a:noFill/>
          </a:ln>
        </p:spPr>
      </p:pic>
      <p:pic>
        <p:nvPicPr>
          <p:cNvPr id="195" name="Google Shape;195;p27"/>
          <p:cNvPicPr preferRelativeResize="0"/>
          <p:nvPr/>
        </p:nvPicPr>
        <p:blipFill rotWithShape="1">
          <a:blip r:embed="rId3">
            <a:alphaModFix/>
          </a:blip>
          <a:srcRect b="86824" l="0" r="0" t="0"/>
          <a:stretch/>
        </p:blipFill>
        <p:spPr>
          <a:xfrm>
            <a:off x="503238" y="495300"/>
            <a:ext cx="8137525" cy="5230813"/>
          </a:xfrm>
          <a:prstGeom prst="rect">
            <a:avLst/>
          </a:prstGeom>
          <a:noFill/>
          <a:ln>
            <a:noFill/>
          </a:ln>
        </p:spPr>
      </p:pic>
      <p:pic>
        <p:nvPicPr>
          <p:cNvPr id="196" name="Google Shape;196;p27"/>
          <p:cNvPicPr preferRelativeResize="0"/>
          <p:nvPr/>
        </p:nvPicPr>
        <p:blipFill rotWithShape="1">
          <a:blip r:embed="rId4">
            <a:alphaModFix/>
          </a:blip>
          <a:srcRect b="0" l="0" r="0" t="0"/>
          <a:stretch/>
        </p:blipFill>
        <p:spPr>
          <a:xfrm>
            <a:off x="755650" y="1350963"/>
            <a:ext cx="5619750" cy="4892675"/>
          </a:xfrm>
          <a:prstGeom prst="rect">
            <a:avLst/>
          </a:prstGeom>
          <a:noFill/>
          <a:ln>
            <a:noFill/>
          </a:ln>
        </p:spPr>
      </p:pic>
      <p:sp>
        <p:nvSpPr>
          <p:cNvPr id="197" name="Google Shape;197;p27"/>
          <p:cNvSpPr/>
          <p:nvPr>
            <p:ph type="title"/>
          </p:nvPr>
        </p:nvSpPr>
        <p:spPr>
          <a:xfrm>
            <a:off x="461963" y="592138"/>
            <a:ext cx="8220075" cy="890587"/>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3600"/>
              <a:buFont typeface="Arial"/>
              <a:buNone/>
            </a:pPr>
            <a:r>
              <a:rPr lang="en-GB" sz="3600"/>
              <a:t>Canterbury Cathedral</a:t>
            </a:r>
            <a:endParaRPr/>
          </a:p>
        </p:txBody>
      </p:sp>
      <p:sp>
        <p:nvSpPr>
          <p:cNvPr id="198" name="Google Shape;198;p27"/>
          <p:cNvSpPr/>
          <p:nvPr/>
        </p:nvSpPr>
        <p:spPr>
          <a:xfrm>
            <a:off x="5280025" y="1249363"/>
            <a:ext cx="3108325" cy="3462337"/>
          </a:xfrm>
          <a:prstGeom prst="rect">
            <a:avLst/>
          </a:prstGeom>
          <a:solidFill>
            <a:srgbClr val="DFFCE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sp>
        <p:nvSpPr>
          <p:cNvPr id="199" name="Google Shape;199;p27"/>
          <p:cNvSpPr/>
          <p:nvPr>
            <p:ph idx="1" type="body"/>
          </p:nvPr>
        </p:nvSpPr>
        <p:spPr>
          <a:xfrm>
            <a:off x="5092700" y="1169988"/>
            <a:ext cx="3375025" cy="3048000"/>
          </a:xfrm>
          <a:prstGeom prst="roundRect">
            <a:avLst>
              <a:gd fmla="val 2585" name="adj"/>
            </a:avLst>
          </a:prstGeom>
          <a:noFill/>
          <a:ln>
            <a:noFill/>
          </a:ln>
        </p:spPr>
        <p:txBody>
          <a:bodyPr anchorCtr="0" anchor="t" bIns="252000" lIns="252000" spcFirstLastPara="1" rIns="252000" wrap="square" tIns="252000">
            <a:noAutofit/>
          </a:bodyPr>
          <a:lstStyle/>
          <a:p>
            <a:pPr indent="0" lvl="0" marL="0" rtl="0" algn="l">
              <a:lnSpc>
                <a:spcPct val="70000"/>
              </a:lnSpc>
              <a:spcBef>
                <a:spcPts val="0"/>
              </a:spcBef>
              <a:spcAft>
                <a:spcPts val="0"/>
              </a:spcAft>
              <a:buClr>
                <a:srgbClr val="1C1C1C"/>
              </a:buClr>
              <a:buSzPts val="1480"/>
              <a:buFont typeface="Arial"/>
              <a:buNone/>
            </a:pPr>
            <a:r>
              <a:rPr lang="en-GB" sz="1480">
                <a:latin typeface="NTR"/>
                <a:ea typeface="NTR"/>
                <a:cs typeface="NTR"/>
                <a:sym typeface="NTR"/>
              </a:rPr>
              <a:t>Augustine founded Canterbury Cathedral and became the first Archbishop of Canterbury. The cathedral had to be rebuilt in 1070AD following a major fire. It is thought that Augustine’s original building is located under the nave of the cathedral.</a:t>
            </a:r>
            <a:endParaRPr/>
          </a:p>
          <a:p>
            <a:pPr indent="0" lvl="0" marL="0" rtl="0" algn="l">
              <a:lnSpc>
                <a:spcPct val="70000"/>
              </a:lnSpc>
              <a:spcBef>
                <a:spcPts val="1000"/>
              </a:spcBef>
              <a:spcAft>
                <a:spcPts val="0"/>
              </a:spcAft>
              <a:buClr>
                <a:srgbClr val="1C1C1C"/>
              </a:buClr>
              <a:buSzPts val="1480"/>
              <a:buFont typeface="Arial"/>
              <a:buNone/>
            </a:pPr>
            <a:r>
              <a:rPr lang="en-GB" sz="1480">
                <a:latin typeface="NTR"/>
                <a:ea typeface="NTR"/>
                <a:cs typeface="NTR"/>
                <a:sym typeface="NTR"/>
              </a:rPr>
              <a:t>Today the Archbishop of Canterbury is also the head of the Church of England and Canterbury Cathedral is one of the most important and famous Christian buildings in the world.</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pic>
        <p:nvPicPr>
          <p:cNvPr id="204" name="Google Shape;204;p28"/>
          <p:cNvPicPr preferRelativeResize="0"/>
          <p:nvPr/>
        </p:nvPicPr>
        <p:blipFill rotWithShape="1">
          <a:blip r:embed="rId3">
            <a:alphaModFix/>
          </a:blip>
          <a:srcRect b="86824" l="0" r="0" t="0"/>
          <a:stretch/>
        </p:blipFill>
        <p:spPr>
          <a:xfrm>
            <a:off x="503238" y="495300"/>
            <a:ext cx="8137525" cy="5048250"/>
          </a:xfrm>
          <a:prstGeom prst="rect">
            <a:avLst/>
          </a:prstGeom>
          <a:noFill/>
          <a:ln>
            <a:noFill/>
          </a:ln>
        </p:spPr>
      </p:pic>
      <p:pic>
        <p:nvPicPr>
          <p:cNvPr id="205" name="Google Shape;205;p28"/>
          <p:cNvPicPr preferRelativeResize="0"/>
          <p:nvPr/>
        </p:nvPicPr>
        <p:blipFill rotWithShape="1">
          <a:blip r:embed="rId3">
            <a:alphaModFix/>
          </a:blip>
          <a:srcRect b="0" l="0" r="0" t="94162"/>
          <a:stretch/>
        </p:blipFill>
        <p:spPr>
          <a:xfrm>
            <a:off x="503238" y="5437188"/>
            <a:ext cx="8137525" cy="908050"/>
          </a:xfrm>
          <a:prstGeom prst="rect">
            <a:avLst/>
          </a:prstGeom>
          <a:noFill/>
          <a:ln>
            <a:noFill/>
          </a:ln>
        </p:spPr>
      </p:pic>
      <p:sp>
        <p:nvSpPr>
          <p:cNvPr id="206" name="Google Shape;206;p28"/>
          <p:cNvSpPr/>
          <p:nvPr>
            <p:ph type="title"/>
          </p:nvPr>
        </p:nvSpPr>
        <p:spPr>
          <a:xfrm>
            <a:off x="461963" y="592138"/>
            <a:ext cx="8220075" cy="890587"/>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3600"/>
              <a:buFont typeface="Arial"/>
              <a:buNone/>
            </a:pPr>
            <a:r>
              <a:rPr lang="en-GB" sz="3600"/>
              <a:t>Spreading the Word</a:t>
            </a:r>
            <a:endParaRPr/>
          </a:p>
        </p:txBody>
      </p:sp>
      <p:sp>
        <p:nvSpPr>
          <p:cNvPr id="207" name="Google Shape;207;p28"/>
          <p:cNvSpPr/>
          <p:nvPr>
            <p:ph idx="1" type="body"/>
          </p:nvPr>
        </p:nvSpPr>
        <p:spPr>
          <a:xfrm>
            <a:off x="587375" y="1398588"/>
            <a:ext cx="4183063" cy="4243387"/>
          </a:xfrm>
          <a:prstGeom prst="roundRect">
            <a:avLst>
              <a:gd fmla="val 2585" name="adj"/>
            </a:avLst>
          </a:prstGeom>
          <a:noFill/>
          <a:ln>
            <a:noFill/>
          </a:ln>
        </p:spPr>
        <p:txBody>
          <a:bodyPr anchorCtr="0" anchor="t" bIns="252000" lIns="252000" spcFirstLastPara="1" rIns="252000" wrap="square" tIns="252000">
            <a:noAutofit/>
          </a:bodyPr>
          <a:lstStyle/>
          <a:p>
            <a:pPr indent="0" lvl="0" marL="0" rtl="0" algn="l">
              <a:lnSpc>
                <a:spcPct val="90000"/>
              </a:lnSpc>
              <a:spcBef>
                <a:spcPts val="0"/>
              </a:spcBef>
              <a:spcAft>
                <a:spcPts val="0"/>
              </a:spcAft>
              <a:buClr>
                <a:srgbClr val="1C1C1C"/>
              </a:buClr>
              <a:buSzPts val="1800"/>
              <a:buFont typeface="Arial"/>
              <a:buNone/>
            </a:pPr>
            <a:r>
              <a:rPr lang="en-GB">
                <a:latin typeface="NTR"/>
                <a:ea typeface="NTR"/>
                <a:cs typeface="NTR"/>
                <a:sym typeface="NTR"/>
              </a:rPr>
              <a:t>The kingdom of Kent was the first Anglo-Saxon kingdom to convert to Christianity, but over the next hundred years the rest of Britain gradually converted to Christianity too. Other missionaries spread the word about Christianity around the country and more and more people were converted to the religion.</a:t>
            </a:r>
            <a:endParaRPr/>
          </a:p>
        </p:txBody>
      </p:sp>
      <p:pic>
        <p:nvPicPr>
          <p:cNvPr id="208" name="Google Shape;208;p28"/>
          <p:cNvPicPr preferRelativeResize="0"/>
          <p:nvPr/>
        </p:nvPicPr>
        <p:blipFill rotWithShape="1">
          <a:blip r:embed="rId4">
            <a:alphaModFix/>
          </a:blip>
          <a:srcRect b="0" l="0" r="0" t="0"/>
          <a:stretch/>
        </p:blipFill>
        <p:spPr>
          <a:xfrm>
            <a:off x="3424238" y="1860550"/>
            <a:ext cx="5035550" cy="4383088"/>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29"/>
          <p:cNvSpPr/>
          <p:nvPr/>
        </p:nvSpPr>
        <p:spPr>
          <a:xfrm>
            <a:off x="755650" y="728663"/>
            <a:ext cx="3816350" cy="5364162"/>
          </a:xfrm>
          <a:prstGeom prst="rect">
            <a:avLst/>
          </a:prstGeom>
          <a:solidFill>
            <a:srgbClr val="DFFCE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sp>
        <p:nvSpPr>
          <p:cNvPr id="214" name="Google Shape;214;p29"/>
          <p:cNvSpPr/>
          <p:nvPr>
            <p:ph type="title"/>
          </p:nvPr>
        </p:nvSpPr>
        <p:spPr>
          <a:xfrm>
            <a:off x="420775" y="603588"/>
            <a:ext cx="8220000" cy="890700"/>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3240"/>
              <a:buFont typeface="Arial"/>
              <a:buNone/>
            </a:pPr>
            <a:r>
              <a:rPr lang="en-GB" sz="3240"/>
              <a:t>Celtic Christianity</a:t>
            </a:r>
            <a:endParaRPr/>
          </a:p>
        </p:txBody>
      </p:sp>
      <p:sp>
        <p:nvSpPr>
          <p:cNvPr id="215" name="Google Shape;215;p29"/>
          <p:cNvSpPr/>
          <p:nvPr>
            <p:ph idx="1" type="body"/>
          </p:nvPr>
        </p:nvSpPr>
        <p:spPr>
          <a:xfrm>
            <a:off x="600075" y="1223963"/>
            <a:ext cx="4127500" cy="3924300"/>
          </a:xfrm>
          <a:prstGeom prst="roundRect">
            <a:avLst>
              <a:gd fmla="val 2585" name="adj"/>
            </a:avLst>
          </a:prstGeom>
          <a:noFill/>
          <a:ln>
            <a:noFill/>
          </a:ln>
        </p:spPr>
        <p:txBody>
          <a:bodyPr anchorCtr="0" anchor="t" bIns="252000" lIns="252000" spcFirstLastPara="1" rIns="252000" wrap="square" tIns="252000">
            <a:noAutofit/>
          </a:bodyPr>
          <a:lstStyle/>
          <a:p>
            <a:pPr indent="-228600" lvl="0" marL="228600" rtl="0" algn="l">
              <a:lnSpc>
                <a:spcPct val="80000"/>
              </a:lnSpc>
              <a:spcBef>
                <a:spcPts val="0"/>
              </a:spcBef>
              <a:spcAft>
                <a:spcPts val="0"/>
              </a:spcAft>
              <a:buClr>
                <a:srgbClr val="1C1C1C"/>
              </a:buClr>
              <a:buSzPts val="1800"/>
              <a:buChar char="•"/>
            </a:pPr>
            <a:r>
              <a:rPr lang="en-GB">
                <a:latin typeface="NTR"/>
                <a:ea typeface="NTR"/>
                <a:cs typeface="NTR"/>
                <a:sym typeface="NTR"/>
              </a:rPr>
              <a:t>Before St. Augustine even arrived in Britain there were places where Christianity was growing and thriving.</a:t>
            </a:r>
            <a:endParaRPr/>
          </a:p>
          <a:p>
            <a:pPr indent="-228600" lvl="0" marL="228600" rtl="0" algn="l">
              <a:lnSpc>
                <a:spcPct val="80000"/>
              </a:lnSpc>
              <a:spcBef>
                <a:spcPts val="1000"/>
              </a:spcBef>
              <a:spcAft>
                <a:spcPts val="0"/>
              </a:spcAft>
              <a:buClr>
                <a:srgbClr val="1C1C1C"/>
              </a:buClr>
              <a:buSzPts val="1800"/>
              <a:buChar char="•"/>
            </a:pPr>
            <a:r>
              <a:rPr lang="en-GB">
                <a:latin typeface="NTR"/>
                <a:ea typeface="NTR"/>
                <a:cs typeface="NTR"/>
                <a:sym typeface="NTR"/>
              </a:rPr>
              <a:t>By the early 6</a:t>
            </a:r>
            <a:r>
              <a:rPr baseline="30000" lang="en-GB">
                <a:latin typeface="NTR"/>
                <a:ea typeface="NTR"/>
                <a:cs typeface="NTR"/>
                <a:sym typeface="NTR"/>
              </a:rPr>
              <a:t>th</a:t>
            </a:r>
            <a:r>
              <a:rPr lang="en-GB">
                <a:latin typeface="NTR"/>
                <a:ea typeface="NTR"/>
                <a:cs typeface="NTR"/>
                <a:sym typeface="NTR"/>
              </a:rPr>
              <a:t> century, many Irish people were already practising the Celtic form of Christianity and there were lots of monasteries in Ireland teaching the religion.</a:t>
            </a:r>
            <a:endParaRPr/>
          </a:p>
          <a:p>
            <a:pPr indent="-228600" lvl="0" marL="228600" rtl="0" algn="l">
              <a:lnSpc>
                <a:spcPct val="80000"/>
              </a:lnSpc>
              <a:spcBef>
                <a:spcPts val="1000"/>
              </a:spcBef>
              <a:spcAft>
                <a:spcPts val="0"/>
              </a:spcAft>
              <a:buClr>
                <a:srgbClr val="1C1C1C"/>
              </a:buClr>
              <a:buSzPts val="1800"/>
              <a:buChar char="•"/>
            </a:pPr>
            <a:r>
              <a:rPr lang="en-GB">
                <a:latin typeface="NTR"/>
                <a:ea typeface="NTR"/>
                <a:cs typeface="NTR"/>
                <a:sym typeface="NTR"/>
              </a:rPr>
              <a:t>Missionaries from Ireland were sent to Scotland and England to preach Christianity and encourage people to follow the religion.</a:t>
            </a:r>
            <a:endParaRPr/>
          </a:p>
        </p:txBody>
      </p:sp>
      <p:pic>
        <p:nvPicPr>
          <p:cNvPr id="216" name="Google Shape;216;p29"/>
          <p:cNvPicPr preferRelativeResize="0"/>
          <p:nvPr/>
        </p:nvPicPr>
        <p:blipFill rotWithShape="1">
          <a:blip r:embed="rId3">
            <a:alphaModFix/>
          </a:blip>
          <a:srcRect b="0" l="0" r="0" t="0"/>
          <a:stretch/>
        </p:blipFill>
        <p:spPr>
          <a:xfrm>
            <a:off x="4737100" y="717550"/>
            <a:ext cx="3584575" cy="537527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pic>
        <p:nvPicPr>
          <p:cNvPr id="221" name="Google Shape;221;p30"/>
          <p:cNvPicPr preferRelativeResize="0"/>
          <p:nvPr/>
        </p:nvPicPr>
        <p:blipFill rotWithShape="1">
          <a:blip r:embed="rId3">
            <a:alphaModFix/>
          </a:blip>
          <a:srcRect b="86824" l="0" r="0" t="0"/>
          <a:stretch/>
        </p:blipFill>
        <p:spPr>
          <a:xfrm>
            <a:off x="503238" y="495300"/>
            <a:ext cx="8137525" cy="5048250"/>
          </a:xfrm>
          <a:prstGeom prst="rect">
            <a:avLst/>
          </a:prstGeom>
          <a:noFill/>
          <a:ln>
            <a:noFill/>
          </a:ln>
        </p:spPr>
      </p:pic>
      <p:pic>
        <p:nvPicPr>
          <p:cNvPr id="222" name="Google Shape;222;p30"/>
          <p:cNvPicPr preferRelativeResize="0"/>
          <p:nvPr/>
        </p:nvPicPr>
        <p:blipFill rotWithShape="1">
          <a:blip r:embed="rId3">
            <a:alphaModFix/>
          </a:blip>
          <a:srcRect b="0" l="0" r="0" t="94162"/>
          <a:stretch/>
        </p:blipFill>
        <p:spPr>
          <a:xfrm>
            <a:off x="503238" y="5437188"/>
            <a:ext cx="8137525" cy="908050"/>
          </a:xfrm>
          <a:prstGeom prst="rect">
            <a:avLst/>
          </a:prstGeom>
          <a:noFill/>
          <a:ln>
            <a:noFill/>
          </a:ln>
        </p:spPr>
      </p:pic>
      <p:pic>
        <p:nvPicPr>
          <p:cNvPr id="223" name="Google Shape;223;p30"/>
          <p:cNvPicPr preferRelativeResize="0"/>
          <p:nvPr/>
        </p:nvPicPr>
        <p:blipFill rotWithShape="1">
          <a:blip r:embed="rId4">
            <a:alphaModFix/>
          </a:blip>
          <a:srcRect b="0" l="0" r="0" t="0"/>
          <a:stretch/>
        </p:blipFill>
        <p:spPr>
          <a:xfrm>
            <a:off x="714375" y="3871913"/>
            <a:ext cx="5119688" cy="2208212"/>
          </a:xfrm>
          <a:prstGeom prst="rect">
            <a:avLst/>
          </a:prstGeom>
          <a:noFill/>
          <a:ln>
            <a:noFill/>
          </a:ln>
        </p:spPr>
      </p:pic>
      <p:sp>
        <p:nvSpPr>
          <p:cNvPr id="224" name="Google Shape;224;p30"/>
          <p:cNvSpPr/>
          <p:nvPr>
            <p:ph type="title"/>
          </p:nvPr>
        </p:nvSpPr>
        <p:spPr>
          <a:xfrm>
            <a:off x="755650" y="495300"/>
            <a:ext cx="8220000" cy="888900"/>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3600"/>
              <a:buFont typeface="Arial"/>
              <a:buNone/>
            </a:pPr>
            <a:r>
              <a:rPr lang="en-GB" sz="3600"/>
              <a:t>St. Columba and Iona</a:t>
            </a:r>
            <a:endParaRPr/>
          </a:p>
        </p:txBody>
      </p:sp>
      <p:sp>
        <p:nvSpPr>
          <p:cNvPr id="225" name="Google Shape;225;p30"/>
          <p:cNvSpPr/>
          <p:nvPr>
            <p:ph idx="1" type="body"/>
          </p:nvPr>
        </p:nvSpPr>
        <p:spPr>
          <a:xfrm>
            <a:off x="615950" y="1177925"/>
            <a:ext cx="5942013" cy="2058988"/>
          </a:xfrm>
          <a:prstGeom prst="roundRect">
            <a:avLst>
              <a:gd fmla="val 2585" name="adj"/>
            </a:avLst>
          </a:prstGeom>
          <a:noFill/>
          <a:ln>
            <a:noFill/>
          </a:ln>
        </p:spPr>
        <p:txBody>
          <a:bodyPr anchorCtr="0" anchor="t" bIns="252000" lIns="252000" spcFirstLastPara="1" rIns="252000" wrap="square" tIns="252000">
            <a:noAutofit/>
          </a:bodyPr>
          <a:lstStyle/>
          <a:p>
            <a:pPr indent="0" lvl="0" marL="0" rtl="0" algn="l">
              <a:lnSpc>
                <a:spcPct val="80000"/>
              </a:lnSpc>
              <a:spcBef>
                <a:spcPts val="0"/>
              </a:spcBef>
              <a:spcAft>
                <a:spcPts val="0"/>
              </a:spcAft>
              <a:buClr>
                <a:srgbClr val="1C1C1C"/>
              </a:buClr>
              <a:buSzPts val="1600"/>
              <a:buFont typeface="Arial"/>
              <a:buNone/>
            </a:pPr>
            <a:r>
              <a:rPr lang="en-GB" sz="1600">
                <a:latin typeface="NTR"/>
                <a:ea typeface="NTR"/>
                <a:cs typeface="NTR"/>
                <a:sym typeface="NTR"/>
              </a:rPr>
              <a:t>A famous Irish abbot (head monk from a monastery) called Columba (521AD – 597AD) was particularly successful in introducing Christianity to Scotland.</a:t>
            </a:r>
            <a:endParaRPr/>
          </a:p>
          <a:p>
            <a:pPr indent="0" lvl="0" marL="0" rtl="0" algn="l">
              <a:lnSpc>
                <a:spcPct val="80000"/>
              </a:lnSpc>
              <a:spcBef>
                <a:spcPts val="1000"/>
              </a:spcBef>
              <a:spcAft>
                <a:spcPts val="0"/>
              </a:spcAft>
              <a:buClr>
                <a:srgbClr val="1C1C1C"/>
              </a:buClr>
              <a:buSzPts val="1600"/>
              <a:buFont typeface="Arial"/>
              <a:buNone/>
            </a:pPr>
            <a:r>
              <a:rPr lang="en-GB" sz="1600">
                <a:latin typeface="NTR"/>
                <a:ea typeface="NTR"/>
                <a:cs typeface="NTR"/>
                <a:sym typeface="NTR"/>
              </a:rPr>
              <a:t>In 563AD, Columba left Ireland and founded a very important and influential abbey on the Island of Iona, just off the west coast of Scotland. Then, around 565AD, he converted the Northern Pictish King, King Bridei to Christianity.</a:t>
            </a:r>
            <a:endParaRPr/>
          </a:p>
        </p:txBody>
      </p:sp>
      <p:pic>
        <p:nvPicPr>
          <p:cNvPr id="226" name="Google Shape;226;p30"/>
          <p:cNvPicPr preferRelativeResize="0"/>
          <p:nvPr/>
        </p:nvPicPr>
        <p:blipFill rotWithShape="1">
          <a:blip r:embed="rId5">
            <a:alphaModFix/>
          </a:blip>
          <a:srcRect b="51395" l="0" r="0" t="0"/>
          <a:stretch/>
        </p:blipFill>
        <p:spPr>
          <a:xfrm>
            <a:off x="5156200" y="1298575"/>
            <a:ext cx="3484563" cy="5045075"/>
          </a:xfrm>
          <a:prstGeom prst="rect">
            <a:avLst/>
          </a:prstGeom>
          <a:noFill/>
          <a:ln>
            <a:noFill/>
          </a:ln>
        </p:spPr>
      </p:pic>
      <p:sp>
        <p:nvSpPr>
          <p:cNvPr id="227" name="Google Shape;227;p30"/>
          <p:cNvSpPr/>
          <p:nvPr/>
        </p:nvSpPr>
        <p:spPr>
          <a:xfrm>
            <a:off x="615950" y="2903538"/>
            <a:ext cx="5078413" cy="2058987"/>
          </a:xfrm>
          <a:prstGeom prst="roundRect">
            <a:avLst>
              <a:gd fmla="val 2583" name="adj"/>
            </a:avLst>
          </a:prstGeom>
          <a:noFill/>
          <a:ln>
            <a:noFill/>
          </a:ln>
        </p:spPr>
        <p:txBody>
          <a:bodyPr anchorCtr="0" anchor="t" bIns="252000" lIns="252000" spcFirstLastPara="1" rIns="252000" wrap="square" tIns="252000">
            <a:noAutofit/>
          </a:bodyPr>
          <a:lstStyle/>
          <a:p>
            <a:pPr indent="0" lvl="0" marL="0" marR="0" rtl="0" algn="l">
              <a:lnSpc>
                <a:spcPct val="90000"/>
              </a:lnSpc>
              <a:spcBef>
                <a:spcPts val="0"/>
              </a:spcBef>
              <a:spcAft>
                <a:spcPts val="0"/>
              </a:spcAft>
              <a:buClr>
                <a:srgbClr val="1C1C1C"/>
              </a:buClr>
              <a:buSzPts val="1600"/>
              <a:buFont typeface="Arial"/>
              <a:buNone/>
            </a:pPr>
            <a:r>
              <a:rPr lang="en-GB" sz="1600">
                <a:solidFill>
                  <a:srgbClr val="1C1C1C"/>
                </a:solidFill>
                <a:latin typeface="NTR"/>
                <a:ea typeface="NTR"/>
                <a:cs typeface="NTR"/>
                <a:sym typeface="NTR"/>
              </a:rPr>
              <a:t>The remains of Columba’s abbey are still visible on Iona today and Columba’s missionary work earned him the title of saint after his death in 597AD.</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31"/>
          <p:cNvSpPr/>
          <p:nvPr/>
        </p:nvSpPr>
        <p:spPr>
          <a:xfrm>
            <a:off x="2865438" y="1438275"/>
            <a:ext cx="3643312" cy="4684713"/>
          </a:xfrm>
          <a:prstGeom prst="rect">
            <a:avLst/>
          </a:prstGeom>
          <a:solidFill>
            <a:srgbClr val="DFFDE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sp>
        <p:nvSpPr>
          <p:cNvPr id="233" name="Google Shape;233;p31"/>
          <p:cNvSpPr/>
          <p:nvPr>
            <p:ph type="title"/>
          </p:nvPr>
        </p:nvSpPr>
        <p:spPr>
          <a:xfrm>
            <a:off x="461963" y="592138"/>
            <a:ext cx="8220075" cy="890587"/>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3600"/>
              <a:buFont typeface="Arial"/>
              <a:buNone/>
            </a:pPr>
            <a:r>
              <a:rPr lang="en-GB" sz="3600"/>
              <a:t>Oswald and Aidan</a:t>
            </a:r>
            <a:endParaRPr/>
          </a:p>
        </p:txBody>
      </p:sp>
      <p:sp>
        <p:nvSpPr>
          <p:cNvPr id="234" name="Google Shape;234;p31"/>
          <p:cNvSpPr/>
          <p:nvPr>
            <p:ph idx="1" type="body"/>
          </p:nvPr>
        </p:nvSpPr>
        <p:spPr>
          <a:xfrm>
            <a:off x="2670175" y="1281113"/>
            <a:ext cx="3970338" cy="4241800"/>
          </a:xfrm>
          <a:prstGeom prst="roundRect">
            <a:avLst>
              <a:gd fmla="val 2585" name="adj"/>
            </a:avLst>
          </a:prstGeom>
          <a:noFill/>
          <a:ln>
            <a:noFill/>
          </a:ln>
        </p:spPr>
        <p:txBody>
          <a:bodyPr anchorCtr="0" anchor="t" bIns="252000" lIns="252000" spcFirstLastPara="1" rIns="252000" wrap="square" tIns="252000">
            <a:noAutofit/>
          </a:bodyPr>
          <a:lstStyle/>
          <a:p>
            <a:pPr indent="-228600" lvl="0" marL="228600" rtl="0" algn="l">
              <a:lnSpc>
                <a:spcPct val="80000"/>
              </a:lnSpc>
              <a:spcBef>
                <a:spcPts val="0"/>
              </a:spcBef>
              <a:spcAft>
                <a:spcPts val="0"/>
              </a:spcAft>
              <a:buClr>
                <a:srgbClr val="1C1C1C"/>
              </a:buClr>
              <a:buSzPts val="1480"/>
              <a:buChar char="•"/>
            </a:pPr>
            <a:r>
              <a:rPr lang="en-GB" sz="1480">
                <a:latin typeface="NTR"/>
                <a:ea typeface="NTR"/>
                <a:cs typeface="NTR"/>
                <a:sym typeface="NTR"/>
              </a:rPr>
              <a:t>Oswald (born 604AD) was the King of Northumbria from 634AD until he was killed in battle in 642AD. Oswald did a lot to promote the spread of Christianity and he is regarded as a saintly king in the writings of the historian Bede.</a:t>
            </a:r>
            <a:endParaRPr/>
          </a:p>
          <a:p>
            <a:pPr indent="-228600" lvl="0" marL="228600" rtl="0" algn="l">
              <a:lnSpc>
                <a:spcPct val="80000"/>
              </a:lnSpc>
              <a:spcBef>
                <a:spcPts val="1000"/>
              </a:spcBef>
              <a:spcAft>
                <a:spcPts val="0"/>
              </a:spcAft>
              <a:buClr>
                <a:srgbClr val="1C1C1C"/>
              </a:buClr>
              <a:buSzPts val="1480"/>
              <a:buChar char="•"/>
            </a:pPr>
            <a:r>
              <a:rPr lang="en-GB" sz="1480">
                <a:latin typeface="NTR"/>
                <a:ea typeface="NTR"/>
                <a:cs typeface="NTR"/>
                <a:sym typeface="NTR"/>
              </a:rPr>
              <a:t>In 635AD Oswald asked the monks at Iona to help him teach the people of Northumbria about Christianity.</a:t>
            </a:r>
            <a:endParaRPr/>
          </a:p>
          <a:p>
            <a:pPr indent="-228600" lvl="0" marL="228600" rtl="0" algn="l">
              <a:lnSpc>
                <a:spcPct val="80000"/>
              </a:lnSpc>
              <a:spcBef>
                <a:spcPts val="1000"/>
              </a:spcBef>
              <a:spcAft>
                <a:spcPts val="0"/>
              </a:spcAft>
              <a:buClr>
                <a:srgbClr val="1C1C1C"/>
              </a:buClr>
              <a:buSzPts val="1480"/>
              <a:buChar char="•"/>
            </a:pPr>
            <a:r>
              <a:rPr lang="en-GB" sz="1480">
                <a:latin typeface="NTR"/>
                <a:ea typeface="NTR"/>
                <a:cs typeface="NTR"/>
                <a:sym typeface="NTR"/>
              </a:rPr>
              <a:t>A monk called Aidan (590AD – 651AD) was sent from Iona to Northumbria to help with the mission. Oswald made Aidan a bishop and gave him the island of Lindisfarne where he founded a monastery.</a:t>
            </a:r>
            <a:endParaRPr/>
          </a:p>
          <a:p>
            <a:pPr indent="-228600" lvl="0" marL="228600" rtl="0" algn="l">
              <a:lnSpc>
                <a:spcPct val="80000"/>
              </a:lnSpc>
              <a:spcBef>
                <a:spcPts val="1000"/>
              </a:spcBef>
              <a:spcAft>
                <a:spcPts val="0"/>
              </a:spcAft>
              <a:buClr>
                <a:srgbClr val="1C1C1C"/>
              </a:buClr>
              <a:buSzPts val="1480"/>
              <a:buChar char="•"/>
            </a:pPr>
            <a:r>
              <a:rPr lang="en-GB" sz="1480">
                <a:latin typeface="NTR"/>
                <a:ea typeface="NTR"/>
                <a:cs typeface="NTR"/>
                <a:sym typeface="NTR"/>
              </a:rPr>
              <a:t>Oswald and Aidan are both revered as saints.</a:t>
            </a:r>
            <a:endParaRPr/>
          </a:p>
        </p:txBody>
      </p:sp>
      <p:pic>
        <p:nvPicPr>
          <p:cNvPr id="235" name="Google Shape;235;p31"/>
          <p:cNvPicPr preferRelativeResize="0"/>
          <p:nvPr/>
        </p:nvPicPr>
        <p:blipFill rotWithShape="1">
          <a:blip r:embed="rId3">
            <a:alphaModFix/>
          </a:blip>
          <a:srcRect b="0" l="0" r="0" t="0"/>
          <a:stretch/>
        </p:blipFill>
        <p:spPr>
          <a:xfrm>
            <a:off x="6508750" y="1155700"/>
            <a:ext cx="1949450" cy="4937125"/>
          </a:xfrm>
          <a:prstGeom prst="rect">
            <a:avLst/>
          </a:prstGeom>
          <a:noFill/>
          <a:ln>
            <a:noFill/>
          </a:ln>
        </p:spPr>
      </p:pic>
      <p:pic>
        <p:nvPicPr>
          <p:cNvPr id="236" name="Google Shape;236;p31"/>
          <p:cNvPicPr preferRelativeResize="0"/>
          <p:nvPr/>
        </p:nvPicPr>
        <p:blipFill rotWithShape="1">
          <a:blip r:embed="rId4">
            <a:alphaModFix/>
          </a:blip>
          <a:srcRect b="0" l="0" r="0" t="0"/>
          <a:stretch/>
        </p:blipFill>
        <p:spPr>
          <a:xfrm>
            <a:off x="585788" y="1241425"/>
            <a:ext cx="2366962" cy="4881563"/>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pic>
        <p:nvPicPr>
          <p:cNvPr id="241" name="Google Shape;241;p32"/>
          <p:cNvPicPr preferRelativeResize="0"/>
          <p:nvPr/>
        </p:nvPicPr>
        <p:blipFill rotWithShape="1">
          <a:blip r:embed="rId3">
            <a:alphaModFix/>
          </a:blip>
          <a:srcRect b="0" l="0" r="1590" t="0"/>
          <a:stretch/>
        </p:blipFill>
        <p:spPr>
          <a:xfrm>
            <a:off x="508000" y="512763"/>
            <a:ext cx="8124825" cy="5840412"/>
          </a:xfrm>
          <a:prstGeom prst="rect">
            <a:avLst/>
          </a:prstGeom>
          <a:noFill/>
          <a:ln>
            <a:noFill/>
          </a:ln>
        </p:spPr>
      </p:pic>
      <p:sp>
        <p:nvSpPr>
          <p:cNvPr id="242" name="Google Shape;242;p32"/>
          <p:cNvSpPr/>
          <p:nvPr>
            <p:ph type="title"/>
          </p:nvPr>
        </p:nvSpPr>
        <p:spPr>
          <a:xfrm>
            <a:off x="461963" y="546100"/>
            <a:ext cx="8220075" cy="889000"/>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3600"/>
              <a:buFont typeface="Arial"/>
              <a:buNone/>
            </a:pPr>
            <a:r>
              <a:rPr lang="en-GB" sz="3600"/>
              <a:t>Lindisfarne Priory</a:t>
            </a:r>
            <a:endParaRPr/>
          </a:p>
        </p:txBody>
      </p:sp>
      <p:sp>
        <p:nvSpPr>
          <p:cNvPr id="243" name="Google Shape;243;p32"/>
          <p:cNvSpPr/>
          <p:nvPr/>
        </p:nvSpPr>
        <p:spPr>
          <a:xfrm>
            <a:off x="755650" y="1435100"/>
            <a:ext cx="2992438" cy="4340225"/>
          </a:xfrm>
          <a:prstGeom prst="rect">
            <a:avLst/>
          </a:prstGeom>
          <a:solidFill>
            <a:srgbClr val="DFFCE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NTR"/>
              <a:ea typeface="NTR"/>
              <a:cs typeface="NTR"/>
              <a:sym typeface="NTR"/>
            </a:endParaRPr>
          </a:p>
        </p:txBody>
      </p:sp>
      <p:sp>
        <p:nvSpPr>
          <p:cNvPr id="244" name="Google Shape;244;p32"/>
          <p:cNvSpPr/>
          <p:nvPr>
            <p:ph idx="1" type="body"/>
          </p:nvPr>
        </p:nvSpPr>
        <p:spPr>
          <a:xfrm>
            <a:off x="508000" y="1228725"/>
            <a:ext cx="3240088" cy="4241800"/>
          </a:xfrm>
          <a:prstGeom prst="roundRect">
            <a:avLst>
              <a:gd fmla="val 2585" name="adj"/>
            </a:avLst>
          </a:prstGeom>
          <a:noFill/>
          <a:ln>
            <a:noFill/>
          </a:ln>
        </p:spPr>
        <p:txBody>
          <a:bodyPr anchorCtr="0" anchor="t" bIns="252000" lIns="252000" spcFirstLastPara="1" rIns="252000" wrap="square" tIns="252000">
            <a:noAutofit/>
          </a:bodyPr>
          <a:lstStyle/>
          <a:p>
            <a:pPr indent="-228600" lvl="0" marL="228600" rtl="0" algn="l">
              <a:lnSpc>
                <a:spcPct val="80000"/>
              </a:lnSpc>
              <a:spcBef>
                <a:spcPts val="0"/>
              </a:spcBef>
              <a:spcAft>
                <a:spcPts val="0"/>
              </a:spcAft>
              <a:buClr>
                <a:srgbClr val="1C1C1C"/>
              </a:buClr>
              <a:buSzPts val="1480"/>
              <a:buChar char="•"/>
            </a:pPr>
            <a:r>
              <a:rPr lang="en-GB" sz="1480">
                <a:latin typeface="NTR"/>
                <a:ea typeface="NTR"/>
                <a:cs typeface="NTR"/>
                <a:sym typeface="NTR"/>
              </a:rPr>
              <a:t>Aidan established his priory on the island of Lindisfarne, which is also known as The Holy Island of Lindisfarne or just Holy Island. </a:t>
            </a:r>
            <a:endParaRPr/>
          </a:p>
          <a:p>
            <a:pPr indent="-228600" lvl="0" marL="228600" rtl="0" algn="l">
              <a:lnSpc>
                <a:spcPct val="80000"/>
              </a:lnSpc>
              <a:spcBef>
                <a:spcPts val="1000"/>
              </a:spcBef>
              <a:spcAft>
                <a:spcPts val="0"/>
              </a:spcAft>
              <a:buClr>
                <a:srgbClr val="1C1C1C"/>
              </a:buClr>
              <a:buSzPts val="1480"/>
              <a:buChar char="•"/>
            </a:pPr>
            <a:r>
              <a:rPr lang="en-GB" sz="1480">
                <a:latin typeface="NTR"/>
                <a:ea typeface="NTR"/>
                <a:cs typeface="NTR"/>
                <a:sym typeface="NTR"/>
              </a:rPr>
              <a:t>Lindisfarne Priory became a very influential place. Using the priory as a base, the monks from Lindisfarne were successfully able to promote the spread of Christianity across the North of England.</a:t>
            </a:r>
            <a:endParaRPr/>
          </a:p>
          <a:p>
            <a:pPr indent="-228600" lvl="0" marL="228600" rtl="0" algn="l">
              <a:lnSpc>
                <a:spcPct val="80000"/>
              </a:lnSpc>
              <a:spcBef>
                <a:spcPts val="1000"/>
              </a:spcBef>
              <a:spcAft>
                <a:spcPts val="0"/>
              </a:spcAft>
              <a:buClr>
                <a:srgbClr val="1C1C1C"/>
              </a:buClr>
              <a:buSzPts val="1480"/>
              <a:buChar char="•"/>
            </a:pPr>
            <a:r>
              <a:rPr lang="en-GB" sz="1480">
                <a:latin typeface="NTR"/>
                <a:ea typeface="NTR"/>
                <a:cs typeface="NTR"/>
                <a:sym typeface="NTR"/>
              </a:rPr>
              <a:t>Aidan worked hard to teach the people of Northumbria all about Christianity and he was known for his gentle, understanding approach with all the people he talked to.</a:t>
            </a:r>
            <a:endParaRPr/>
          </a:p>
        </p:txBody>
      </p:sp>
      <p:sp>
        <p:nvSpPr>
          <p:cNvPr id="245" name="Google Shape;245;p32"/>
          <p:cNvSpPr txBox="1"/>
          <p:nvPr/>
        </p:nvSpPr>
        <p:spPr>
          <a:xfrm>
            <a:off x="4112725" y="5614875"/>
            <a:ext cx="37482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u="sng">
                <a:solidFill>
                  <a:schemeClr val="hlink"/>
                </a:solidFill>
                <a:hlinkClick r:id="rId4"/>
              </a:rPr>
              <a:t>https://www.bbc.co.uk/bitesize/clips/zjrpr82</a:t>
            </a:r>
            <a:r>
              <a:rPr lang="en-GB"/>
              <a:t>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33"/>
          <p:cNvSpPr/>
          <p:nvPr>
            <p:ph type="title"/>
          </p:nvPr>
        </p:nvSpPr>
        <p:spPr>
          <a:xfrm>
            <a:off x="457198" y="485773"/>
            <a:ext cx="8220075" cy="1057180"/>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1C1C1C"/>
              </a:buClr>
              <a:buSzPts val="3600"/>
              <a:buFont typeface="Arial"/>
              <a:buNone/>
            </a:pPr>
            <a:r>
              <a:rPr lang="en-GB" sz="3600">
                <a:latin typeface="Arial"/>
                <a:ea typeface="Arial"/>
                <a:cs typeface="Arial"/>
                <a:sym typeface="Arial"/>
              </a:rPr>
              <a:t>Why were monasteries important?</a:t>
            </a:r>
            <a:endParaRPr sz="3600"/>
          </a:p>
        </p:txBody>
      </p:sp>
      <p:sp>
        <p:nvSpPr>
          <p:cNvPr id="251" name="Google Shape;251;p33"/>
          <p:cNvSpPr/>
          <p:nvPr>
            <p:ph idx="1" type="body"/>
          </p:nvPr>
        </p:nvSpPr>
        <p:spPr>
          <a:xfrm>
            <a:off x="457197" y="1597300"/>
            <a:ext cx="8220075" cy="4798737"/>
          </a:xfrm>
          <a:prstGeom prst="roundRect">
            <a:avLst>
              <a:gd fmla="val 2585" name="adj"/>
            </a:avLst>
          </a:prstGeom>
          <a:noFill/>
          <a:ln>
            <a:noFill/>
          </a:ln>
        </p:spPr>
        <p:txBody>
          <a:bodyPr anchorCtr="0" anchor="t" bIns="252000" lIns="252000" spcFirstLastPara="1" rIns="252000" wrap="square" tIns="252000">
            <a:noAutofit/>
          </a:bodyPr>
          <a:lstStyle/>
          <a:p>
            <a:pPr indent="-228600" lvl="0" marL="228600" rtl="0" algn="l">
              <a:lnSpc>
                <a:spcPct val="90000"/>
              </a:lnSpc>
              <a:spcBef>
                <a:spcPts val="0"/>
              </a:spcBef>
              <a:spcAft>
                <a:spcPts val="0"/>
              </a:spcAft>
              <a:buClr>
                <a:srgbClr val="231F20"/>
              </a:buClr>
              <a:buSzPts val="1400"/>
              <a:buChar char="•"/>
            </a:pPr>
            <a:r>
              <a:rPr lang="en-GB" sz="1400">
                <a:solidFill>
                  <a:srgbClr val="231F20"/>
                </a:solidFill>
                <a:latin typeface="NTR"/>
                <a:ea typeface="NTR"/>
                <a:cs typeface="NTR"/>
                <a:sym typeface="NTR"/>
              </a:rPr>
              <a:t>Monasteries were centres of </a:t>
            </a:r>
            <a:r>
              <a:rPr b="1" lang="en-GB" sz="1400">
                <a:solidFill>
                  <a:srgbClr val="231F20"/>
                </a:solidFill>
                <a:latin typeface="NTR"/>
                <a:ea typeface="NTR"/>
                <a:cs typeface="NTR"/>
                <a:sym typeface="NTR"/>
              </a:rPr>
              <a:t>learning</a:t>
            </a:r>
            <a:r>
              <a:rPr lang="en-GB" sz="1400">
                <a:solidFill>
                  <a:srgbClr val="231F20"/>
                </a:solidFill>
                <a:latin typeface="NTR"/>
                <a:ea typeface="NTR"/>
                <a:cs typeface="NTR"/>
                <a:sym typeface="NTR"/>
              </a:rPr>
              <a:t>. Monks and nuns spent their time there in prayer and study. They also copied out books by hand and decorated the pages in beautiful colours.</a:t>
            </a:r>
            <a:endParaRPr>
              <a:latin typeface="NTR"/>
              <a:ea typeface="NTR"/>
              <a:cs typeface="NTR"/>
              <a:sym typeface="NTR"/>
            </a:endParaRPr>
          </a:p>
          <a:p>
            <a:pPr indent="-228600" lvl="0" marL="228600" rtl="0" algn="l">
              <a:lnSpc>
                <a:spcPct val="90000"/>
              </a:lnSpc>
              <a:spcBef>
                <a:spcPts val="1000"/>
              </a:spcBef>
              <a:spcAft>
                <a:spcPts val="0"/>
              </a:spcAft>
              <a:buClr>
                <a:srgbClr val="1C1C1C"/>
              </a:buClr>
              <a:buSzPts val="1400"/>
              <a:buNone/>
            </a:pPr>
            <a:r>
              <a:t/>
            </a:r>
            <a:endParaRPr sz="1400">
              <a:solidFill>
                <a:srgbClr val="231F20"/>
              </a:solidFill>
              <a:latin typeface="NTR"/>
              <a:ea typeface="NTR"/>
              <a:cs typeface="NTR"/>
              <a:sym typeface="NTR"/>
            </a:endParaRPr>
          </a:p>
          <a:p>
            <a:pPr indent="-228600" lvl="0" marL="228600" rtl="0" algn="l">
              <a:lnSpc>
                <a:spcPct val="90000"/>
              </a:lnSpc>
              <a:spcBef>
                <a:spcPts val="1000"/>
              </a:spcBef>
              <a:spcAft>
                <a:spcPts val="0"/>
              </a:spcAft>
              <a:buClr>
                <a:srgbClr val="231F20"/>
              </a:buClr>
              <a:buSzPts val="1400"/>
              <a:buChar char="•"/>
            </a:pPr>
            <a:r>
              <a:rPr lang="en-GB" sz="1400">
                <a:solidFill>
                  <a:srgbClr val="231F20"/>
                </a:solidFill>
                <a:latin typeface="NTR"/>
                <a:ea typeface="NTR"/>
                <a:cs typeface="NTR"/>
                <a:sym typeface="NTR"/>
              </a:rPr>
              <a:t>Monasteries were the </a:t>
            </a:r>
            <a:r>
              <a:rPr b="1" lang="en-GB" sz="1400">
                <a:solidFill>
                  <a:srgbClr val="231F20"/>
                </a:solidFill>
                <a:latin typeface="NTR"/>
                <a:ea typeface="NTR"/>
                <a:cs typeface="NTR"/>
                <a:sym typeface="NTR"/>
              </a:rPr>
              <a:t>only schools</a:t>
            </a:r>
            <a:r>
              <a:rPr lang="en-GB" sz="1400">
                <a:solidFill>
                  <a:srgbClr val="231F20"/>
                </a:solidFill>
                <a:latin typeface="NTR"/>
                <a:ea typeface="NTR"/>
                <a:cs typeface="NTR"/>
                <a:sym typeface="NTR"/>
              </a:rPr>
              <a:t> in Anglo-Saxon England. Boys lived there to train as monks and some girls became nuns.</a:t>
            </a:r>
            <a:endParaRPr/>
          </a:p>
          <a:p>
            <a:pPr indent="-228600" lvl="0" marL="228600" rtl="0" algn="l">
              <a:lnSpc>
                <a:spcPct val="90000"/>
              </a:lnSpc>
              <a:spcBef>
                <a:spcPts val="1000"/>
              </a:spcBef>
              <a:spcAft>
                <a:spcPts val="0"/>
              </a:spcAft>
              <a:buClr>
                <a:srgbClr val="231F20"/>
              </a:buClr>
              <a:buSzPts val="1400"/>
              <a:buChar char="•"/>
            </a:pPr>
            <a:r>
              <a:rPr lang="en-GB" sz="1400">
                <a:solidFill>
                  <a:srgbClr val="231F20"/>
                </a:solidFill>
                <a:latin typeface="NTR"/>
                <a:ea typeface="NTR"/>
                <a:cs typeface="NTR"/>
                <a:sym typeface="NTR"/>
              </a:rPr>
              <a:t>Roman Christianity was strong in Europe, North Africa and Middle Eastern regions.</a:t>
            </a:r>
            <a:endParaRPr>
              <a:latin typeface="NTR"/>
              <a:ea typeface="NTR"/>
              <a:cs typeface="NTR"/>
              <a:sym typeface="NTR"/>
            </a:endParaRPr>
          </a:p>
          <a:p>
            <a:pPr indent="-228600" lvl="0" marL="228600" rtl="0" algn="l">
              <a:lnSpc>
                <a:spcPct val="90000"/>
              </a:lnSpc>
              <a:spcBef>
                <a:spcPts val="1000"/>
              </a:spcBef>
              <a:spcAft>
                <a:spcPts val="0"/>
              </a:spcAft>
              <a:buClr>
                <a:srgbClr val="231F20"/>
              </a:buClr>
              <a:buSzPts val="1400"/>
              <a:buChar char="•"/>
            </a:pPr>
            <a:r>
              <a:rPr b="1" lang="en-GB" sz="1400">
                <a:solidFill>
                  <a:srgbClr val="231F20"/>
                </a:solidFill>
                <a:latin typeface="NTR"/>
                <a:ea typeface="NTR"/>
                <a:cs typeface="NTR"/>
                <a:sym typeface="NTR"/>
              </a:rPr>
              <a:t>St Adrian</a:t>
            </a:r>
            <a:r>
              <a:rPr lang="en-GB" sz="1400">
                <a:solidFill>
                  <a:srgbClr val="231F20"/>
                </a:solidFill>
                <a:latin typeface="NTR"/>
                <a:ea typeface="NTR"/>
                <a:cs typeface="NTR"/>
                <a:sym typeface="NTR"/>
              </a:rPr>
              <a:t> was a famous </a:t>
            </a:r>
            <a:r>
              <a:rPr b="1" lang="en-GB" sz="1400">
                <a:solidFill>
                  <a:srgbClr val="231F20"/>
                </a:solidFill>
                <a:latin typeface="NTR"/>
                <a:ea typeface="NTR"/>
                <a:cs typeface="NTR"/>
                <a:sym typeface="NTR"/>
              </a:rPr>
              <a:t>abbot</a:t>
            </a:r>
            <a:r>
              <a:rPr lang="en-GB" sz="1400">
                <a:solidFill>
                  <a:srgbClr val="231F20"/>
                </a:solidFill>
                <a:latin typeface="NTR"/>
                <a:ea typeface="NTR"/>
                <a:cs typeface="NTR"/>
                <a:sym typeface="NTR"/>
              </a:rPr>
              <a:t> (head of a monastery) from North Africa, and was in charge of monasteries in Naples, Italy and the important St Augustine’s, Canterbury.</a:t>
            </a:r>
            <a:endParaRPr/>
          </a:p>
          <a:p>
            <a:pPr indent="0" lvl="0" marL="0" rtl="0" algn="l">
              <a:lnSpc>
                <a:spcPct val="90000"/>
              </a:lnSpc>
              <a:spcBef>
                <a:spcPts val="1000"/>
              </a:spcBef>
              <a:spcAft>
                <a:spcPts val="0"/>
              </a:spcAft>
              <a:buClr>
                <a:srgbClr val="1C1C1C"/>
              </a:buClr>
              <a:buSzPts val="1800"/>
              <a:buNone/>
            </a:pPr>
            <a:r>
              <a:t/>
            </a:r>
            <a:endParaRPr/>
          </a:p>
        </p:txBody>
      </p:sp>
      <p:pic>
        <p:nvPicPr>
          <p:cNvPr descr="A picture containing grass, sky&#10;&#10;Description automatically generated" id="252" name="Google Shape;252;p33"/>
          <p:cNvPicPr preferRelativeResize="0"/>
          <p:nvPr/>
        </p:nvPicPr>
        <p:blipFill rotWithShape="1">
          <a:blip r:embed="rId3">
            <a:alphaModFix/>
          </a:blip>
          <a:srcRect b="0" l="0" r="0" t="0"/>
          <a:stretch/>
        </p:blipFill>
        <p:spPr>
          <a:xfrm>
            <a:off x="2856176" y="4202070"/>
            <a:ext cx="3246296" cy="194023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34"/>
          <p:cNvSpPr/>
          <p:nvPr>
            <p:ph type="title"/>
          </p:nvPr>
        </p:nvSpPr>
        <p:spPr>
          <a:xfrm>
            <a:off x="466025" y="697600"/>
            <a:ext cx="8795400" cy="1436400"/>
          </a:xfrm>
          <a:prstGeom prst="roundRect">
            <a:avLst>
              <a:gd fmla="val 9641" name="adj"/>
            </a:avLst>
          </a:prstGeom>
          <a:noFill/>
          <a:ln>
            <a:noFill/>
          </a:ln>
        </p:spPr>
        <p:txBody>
          <a:bodyPr anchorCtr="1" anchor="ctr" bIns="252000" lIns="252000" spcFirstLastPara="1" rIns="252000" wrap="square" tIns="252000">
            <a:noAutofit/>
          </a:bodyPr>
          <a:lstStyle/>
          <a:p>
            <a:pPr indent="0" lvl="0" marL="0" rtl="0" algn="l">
              <a:lnSpc>
                <a:spcPct val="90000"/>
              </a:lnSpc>
              <a:spcBef>
                <a:spcPts val="0"/>
              </a:spcBef>
              <a:spcAft>
                <a:spcPts val="0"/>
              </a:spcAft>
              <a:buClr>
                <a:srgbClr val="231F20"/>
              </a:buClr>
              <a:buSzPts val="3600"/>
              <a:buFont typeface="Arial"/>
              <a:buNone/>
            </a:pPr>
            <a:r>
              <a:rPr lang="en-GB" sz="3600">
                <a:solidFill>
                  <a:srgbClr val="231F20"/>
                </a:solidFill>
                <a:latin typeface="Arial"/>
                <a:ea typeface="Arial"/>
                <a:cs typeface="Arial"/>
                <a:sym typeface="Arial"/>
              </a:rPr>
              <a:t>What changed when the Anglo-Saxons converted to Christianity?</a:t>
            </a:r>
            <a:endParaRPr sz="3600">
              <a:latin typeface="Arial"/>
              <a:ea typeface="Arial"/>
              <a:cs typeface="Arial"/>
              <a:sym typeface="Arial"/>
            </a:endParaRPr>
          </a:p>
          <a:p>
            <a:pPr indent="0" lvl="0" marL="0" rtl="0" algn="l">
              <a:lnSpc>
                <a:spcPct val="90000"/>
              </a:lnSpc>
              <a:spcBef>
                <a:spcPts val="0"/>
              </a:spcBef>
              <a:spcAft>
                <a:spcPts val="0"/>
              </a:spcAft>
              <a:buClr>
                <a:srgbClr val="1C1C1C"/>
              </a:buClr>
              <a:buSzPts val="3600"/>
              <a:buFont typeface="Arial"/>
              <a:buNone/>
            </a:pPr>
            <a:r>
              <a:t/>
            </a:r>
            <a:endParaRPr sz="3600"/>
          </a:p>
        </p:txBody>
      </p:sp>
      <p:sp>
        <p:nvSpPr>
          <p:cNvPr id="258" name="Google Shape;258;p34"/>
          <p:cNvSpPr/>
          <p:nvPr>
            <p:ph idx="1" type="body"/>
          </p:nvPr>
        </p:nvSpPr>
        <p:spPr>
          <a:xfrm>
            <a:off x="462006" y="1984811"/>
            <a:ext cx="8220000" cy="4242600"/>
          </a:xfrm>
          <a:prstGeom prst="roundRect">
            <a:avLst>
              <a:gd fmla="val 2585" name="adj"/>
            </a:avLst>
          </a:prstGeom>
          <a:noFill/>
          <a:ln>
            <a:noFill/>
          </a:ln>
        </p:spPr>
        <p:txBody>
          <a:bodyPr anchorCtr="0" anchor="t" bIns="252000" lIns="252000" spcFirstLastPara="1" rIns="252000" wrap="square" tIns="252000">
            <a:noAutofit/>
          </a:bodyPr>
          <a:lstStyle/>
          <a:p>
            <a:pPr indent="-228600" lvl="0" marL="228600" rtl="0" algn="l">
              <a:lnSpc>
                <a:spcPct val="90000"/>
              </a:lnSpc>
              <a:spcBef>
                <a:spcPts val="0"/>
              </a:spcBef>
              <a:spcAft>
                <a:spcPts val="0"/>
              </a:spcAft>
              <a:buClr>
                <a:srgbClr val="231F20"/>
              </a:buClr>
              <a:buSzPts val="1400"/>
              <a:buChar char="•"/>
            </a:pPr>
            <a:r>
              <a:rPr lang="en-GB" sz="1400">
                <a:solidFill>
                  <a:srgbClr val="231F20"/>
                </a:solidFill>
                <a:latin typeface="NTR"/>
                <a:ea typeface="NTR"/>
                <a:cs typeface="NTR"/>
                <a:sym typeface="NTR"/>
              </a:rPr>
              <a:t>Pagan shrines were turned into </a:t>
            </a:r>
            <a:r>
              <a:rPr b="1" lang="en-GB" sz="1400">
                <a:solidFill>
                  <a:srgbClr val="231F20"/>
                </a:solidFill>
                <a:latin typeface="NTR"/>
                <a:ea typeface="NTR"/>
                <a:cs typeface="NTR"/>
                <a:sym typeface="NTR"/>
              </a:rPr>
              <a:t>churches</a:t>
            </a:r>
            <a:r>
              <a:rPr lang="en-GB" sz="1400">
                <a:solidFill>
                  <a:srgbClr val="231F20"/>
                </a:solidFill>
                <a:latin typeface="NTR"/>
                <a:ea typeface="NTR"/>
                <a:cs typeface="NTR"/>
                <a:sym typeface="NTR"/>
              </a:rPr>
              <a:t>, magic water became holy water, and various pagan gods were gradually turned in Christian </a:t>
            </a:r>
            <a:r>
              <a:rPr b="1" lang="en-GB" sz="1400">
                <a:solidFill>
                  <a:srgbClr val="231F20"/>
                </a:solidFill>
                <a:latin typeface="NTR"/>
                <a:ea typeface="NTR"/>
                <a:cs typeface="NTR"/>
                <a:sym typeface="NTR"/>
              </a:rPr>
              <a:t>saints</a:t>
            </a:r>
            <a:r>
              <a:rPr lang="en-GB" sz="1400">
                <a:solidFill>
                  <a:srgbClr val="231F20"/>
                </a:solidFill>
                <a:latin typeface="NTR"/>
                <a:ea typeface="NTR"/>
                <a:cs typeface="NTR"/>
                <a:sym typeface="NTR"/>
              </a:rPr>
              <a:t>.</a:t>
            </a:r>
            <a:endParaRPr>
              <a:latin typeface="NTR"/>
              <a:ea typeface="NTR"/>
              <a:cs typeface="NTR"/>
              <a:sym typeface="NTR"/>
            </a:endParaRPr>
          </a:p>
          <a:p>
            <a:pPr indent="-228600" lvl="0" marL="228600" rtl="0" algn="l">
              <a:lnSpc>
                <a:spcPct val="90000"/>
              </a:lnSpc>
              <a:spcBef>
                <a:spcPts val="1000"/>
              </a:spcBef>
              <a:spcAft>
                <a:spcPts val="0"/>
              </a:spcAft>
              <a:buClr>
                <a:srgbClr val="231F20"/>
              </a:buClr>
              <a:buSzPts val="1400"/>
              <a:buChar char="•"/>
            </a:pPr>
            <a:r>
              <a:rPr lang="en-GB" sz="1400">
                <a:solidFill>
                  <a:srgbClr val="231F20"/>
                </a:solidFill>
                <a:latin typeface="NTR"/>
                <a:ea typeface="NTR"/>
                <a:cs typeface="NTR"/>
                <a:sym typeface="NTR"/>
              </a:rPr>
              <a:t>Kings went into battle with priests, their armour and weaponry were carved with texts from the </a:t>
            </a:r>
            <a:r>
              <a:rPr b="1" lang="en-GB" sz="1400">
                <a:solidFill>
                  <a:srgbClr val="231F20"/>
                </a:solidFill>
                <a:latin typeface="NTR"/>
                <a:ea typeface="NTR"/>
                <a:cs typeface="NTR"/>
                <a:sym typeface="NTR"/>
              </a:rPr>
              <a:t>Bible</a:t>
            </a:r>
            <a:r>
              <a:rPr lang="en-GB" sz="1400">
                <a:solidFill>
                  <a:srgbClr val="231F20"/>
                </a:solidFill>
                <a:latin typeface="NTR"/>
                <a:ea typeface="NTR"/>
                <a:cs typeface="NTR"/>
                <a:sym typeface="NTR"/>
              </a:rPr>
              <a:t> which we know from the </a:t>
            </a:r>
            <a:r>
              <a:rPr b="1" lang="en-GB" sz="1400">
                <a:solidFill>
                  <a:srgbClr val="231F20"/>
                </a:solidFill>
                <a:latin typeface="NTR"/>
                <a:ea typeface="NTR"/>
                <a:cs typeface="NTR"/>
                <a:sym typeface="NTR"/>
              </a:rPr>
              <a:t>Staffordshire Hoard.</a:t>
            </a:r>
            <a:r>
              <a:rPr lang="en-GB" sz="1400">
                <a:solidFill>
                  <a:srgbClr val="231F20"/>
                </a:solidFill>
                <a:latin typeface="NTR"/>
                <a:ea typeface="NTR"/>
                <a:cs typeface="NTR"/>
                <a:sym typeface="NTR"/>
              </a:rPr>
              <a:t> With God on their side, they could not lose.</a:t>
            </a:r>
            <a:endParaRPr>
              <a:latin typeface="NTR"/>
              <a:ea typeface="NTR"/>
              <a:cs typeface="NTR"/>
              <a:sym typeface="NTR"/>
            </a:endParaRPr>
          </a:p>
          <a:p>
            <a:pPr indent="-114300" lvl="0" marL="228600" rtl="0" algn="l">
              <a:lnSpc>
                <a:spcPct val="90000"/>
              </a:lnSpc>
              <a:spcBef>
                <a:spcPts val="1000"/>
              </a:spcBef>
              <a:spcAft>
                <a:spcPts val="0"/>
              </a:spcAft>
              <a:buClr>
                <a:srgbClr val="1C1C1C"/>
              </a:buClr>
              <a:buSzPts val="1800"/>
              <a:buNone/>
            </a:pPr>
            <a:r>
              <a:t/>
            </a:r>
            <a:endParaRPr/>
          </a:p>
        </p:txBody>
      </p:sp>
      <p:pic>
        <p:nvPicPr>
          <p:cNvPr id="259" name="Google Shape;259;p34"/>
          <p:cNvPicPr preferRelativeResize="0"/>
          <p:nvPr/>
        </p:nvPicPr>
        <p:blipFill rotWithShape="1">
          <a:blip r:embed="rId3">
            <a:alphaModFix/>
          </a:blip>
          <a:srcRect b="0" l="0" r="0" t="0"/>
          <a:stretch/>
        </p:blipFill>
        <p:spPr>
          <a:xfrm>
            <a:off x="2732608" y="3427353"/>
            <a:ext cx="3263949" cy="242168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