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35"/>
  </p:notesMasterIdLst>
  <p:handoutMasterIdLst>
    <p:handoutMasterId r:id="rId36"/>
  </p:handoutMasterIdLst>
  <p:sldIdLst>
    <p:sldId id="258" r:id="rId2"/>
    <p:sldId id="263" r:id="rId3"/>
    <p:sldId id="264" r:id="rId4"/>
    <p:sldId id="268" r:id="rId5"/>
    <p:sldId id="269" r:id="rId6"/>
    <p:sldId id="270" r:id="rId7"/>
    <p:sldId id="271" r:id="rId8"/>
    <p:sldId id="272" r:id="rId9"/>
    <p:sldId id="273" r:id="rId10"/>
    <p:sldId id="274" r:id="rId11"/>
    <p:sldId id="275" r:id="rId12"/>
    <p:sldId id="276" r:id="rId13"/>
    <p:sldId id="277" r:id="rId14"/>
    <p:sldId id="278" r:id="rId15"/>
    <p:sldId id="279" r:id="rId16"/>
    <p:sldId id="280" r:id="rId17"/>
    <p:sldId id="281" r:id="rId18"/>
    <p:sldId id="282" r:id="rId19"/>
    <p:sldId id="283" r:id="rId20"/>
    <p:sldId id="284" r:id="rId21"/>
    <p:sldId id="285" r:id="rId22"/>
    <p:sldId id="286" r:id="rId23"/>
    <p:sldId id="287" r:id="rId24"/>
    <p:sldId id="288" r:id="rId25"/>
    <p:sldId id="289" r:id="rId26"/>
    <p:sldId id="290" r:id="rId27"/>
    <p:sldId id="291" r:id="rId28"/>
    <p:sldId id="292" r:id="rId29"/>
    <p:sldId id="293" r:id="rId30"/>
    <p:sldId id="294" r:id="rId31"/>
    <p:sldId id="295" r:id="rId32"/>
    <p:sldId id="296" r:id="rId33"/>
    <p:sldId id="267" r:id="rId34"/>
  </p:sldIdLst>
  <p:sldSz cx="9144000" cy="6858000" type="screen4x3"/>
  <p:notesSz cx="6858000" cy="9144000"/>
  <p:embeddedFontLst>
    <p:embeddedFont>
      <p:font typeface="Calibri" panose="020F0502020204030204" pitchFamily="34" charset="0"/>
      <p:regular r:id="rId37"/>
      <p:bold r:id="rId38"/>
      <p:italic r:id="rId39"/>
      <p:boldItalic r:id="rId40"/>
    </p:embeddedFont>
    <p:embeddedFont>
      <p:font typeface="Roboto" panose="02000000000000000000" pitchFamily="2" charset="0"/>
      <p:regular r:id="rId41"/>
      <p:bold r:id="rId42"/>
      <p:italic r:id="rId43"/>
      <p:boldItalic r:id="rId44"/>
    </p:embeddedFont>
    <p:embeddedFont>
      <p:font typeface="Twinkl" pitchFamily="2" charset="0"/>
      <p:regular r:id="rId45"/>
      <p:bold r:id="rId46"/>
    </p:embeddedFont>
    <p:embeddedFont>
      <p:font typeface="Twinkl SemiBold" pitchFamily="2" charset="0"/>
      <p:bold r:id="rId4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1B0A3"/>
    <a:srgbClr val="7968AC"/>
    <a:srgbClr val="9B8BCC"/>
    <a:srgbClr val="8C7BBF"/>
    <a:srgbClr val="EC6815"/>
    <a:srgbClr val="DE1E5A"/>
    <a:srgbClr val="F08215"/>
    <a:srgbClr val="FDF3E8"/>
    <a:srgbClr val="18A0DB"/>
    <a:srgbClr val="BC010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134" autoAdjust="0"/>
    <p:restoredTop sz="94660"/>
  </p:normalViewPr>
  <p:slideViewPr>
    <p:cSldViewPr snapToGrid="0" showGuides="1">
      <p:cViewPr varScale="1">
        <p:scale>
          <a:sx n="87" d="100"/>
          <a:sy n="87" d="100"/>
        </p:scale>
        <p:origin x="612"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3.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6.fntdata"/><Relationship Id="rId47" Type="http://schemas.openxmlformats.org/officeDocument/2006/relationships/font" Target="fonts/font11.fntdata"/><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43" Type="http://schemas.openxmlformats.org/officeDocument/2006/relationships/font" Target="fonts/font7.fntdata"/><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2.fntdata"/><Relationship Id="rId46" Type="http://schemas.openxmlformats.org/officeDocument/2006/relationships/font" Target="fonts/font10.fntdata"/><Relationship Id="rId20" Type="http://schemas.openxmlformats.org/officeDocument/2006/relationships/slide" Target="slides/slide19.xml"/><Relationship Id="rId41"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09/10/2020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09/10/2020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684692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37FB-96CA-4653-A5D9-D29A67E36B8D}"/>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42268188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8" r:id="rId2"/>
    <p:sldLayoutId id="2147483669" r:id="rId3"/>
    <p:sldLayoutId id="2147483667" r:id="rId4"/>
    <p:sldLayoutId id="2147483662" r:id="rId5"/>
    <p:sldLayoutId id="2147483663" r:id="rId6"/>
    <p:sldLayoutId id="2147483666" r:id="rId7"/>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5.xml"/><Relationship Id="rId1" Type="http://schemas.openxmlformats.org/officeDocument/2006/relationships/slideLayout" Target="../slideLayouts/slideLayout5.xml"/><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6.xml"/><Relationship Id="rId1" Type="http://schemas.openxmlformats.org/officeDocument/2006/relationships/slideLayout" Target="../slideLayouts/slideLayout5.xml"/><Relationship Id="rId5" Type="http://schemas.openxmlformats.org/officeDocument/2006/relationships/image" Target="../media/image11.tiff"/><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 Target="slide7.xml"/><Relationship Id="rId1" Type="http://schemas.openxmlformats.org/officeDocument/2006/relationships/slideLayout" Target="../slideLayouts/slideLayout5.xml"/><Relationship Id="rId5" Type="http://schemas.openxmlformats.org/officeDocument/2006/relationships/image" Target="../media/image12.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 Target="slide8.xml"/><Relationship Id="rId1" Type="http://schemas.openxmlformats.org/officeDocument/2006/relationships/slideLayout" Target="../slideLayouts/slideLayout5.xml"/><Relationship Id="rId5" Type="http://schemas.openxmlformats.org/officeDocument/2006/relationships/image" Target="../media/image13.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 Target="slide9.xml"/><Relationship Id="rId1" Type="http://schemas.openxmlformats.org/officeDocument/2006/relationships/slideLayout" Target="../slideLayouts/slideLayout5.xml"/><Relationship Id="rId5" Type="http://schemas.openxmlformats.org/officeDocument/2006/relationships/image" Target="../media/image14.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 Target="slide10.xml"/><Relationship Id="rId1" Type="http://schemas.openxmlformats.org/officeDocument/2006/relationships/slideLayout" Target="../slideLayouts/slideLayout5.xml"/><Relationship Id="rId5" Type="http://schemas.openxmlformats.org/officeDocument/2006/relationships/image" Target="../media/image15.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11.xml"/><Relationship Id="rId1" Type="http://schemas.openxmlformats.org/officeDocument/2006/relationships/slideLayout" Target="../slideLayouts/slideLayout5.xml"/><Relationship Id="rId5" Type="http://schemas.openxmlformats.org/officeDocument/2006/relationships/image" Target="../media/image16.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 Target="slide12.xml"/><Relationship Id="rId1" Type="http://schemas.openxmlformats.org/officeDocument/2006/relationships/slideLayout" Target="../slideLayouts/slideLayout5.xml"/><Relationship Id="rId5" Type="http://schemas.openxmlformats.org/officeDocument/2006/relationships/image" Target="../media/image17.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 Target="slide13.xml"/><Relationship Id="rId1" Type="http://schemas.openxmlformats.org/officeDocument/2006/relationships/slideLayout" Target="../slideLayouts/slideLayout5.xml"/><Relationship Id="rId5" Type="http://schemas.openxmlformats.org/officeDocument/2006/relationships/image" Target="../media/image18.pn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 Target="slide14.xml"/><Relationship Id="rId1" Type="http://schemas.openxmlformats.org/officeDocument/2006/relationships/slideLayout" Target="../slideLayouts/slideLayout5.xml"/><Relationship Id="rId5" Type="http://schemas.openxmlformats.org/officeDocument/2006/relationships/image" Target="../media/image19.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 Target="slide15.xml"/><Relationship Id="rId1" Type="http://schemas.openxmlformats.org/officeDocument/2006/relationships/slideLayout" Target="../slideLayouts/slideLayout5.xml"/><Relationship Id="rId5" Type="http://schemas.openxmlformats.org/officeDocument/2006/relationships/image" Target="../media/image20.pn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16.xml"/><Relationship Id="rId1" Type="http://schemas.openxmlformats.org/officeDocument/2006/relationships/slideLayout" Target="../slideLayouts/slideLayout5.xml"/><Relationship Id="rId5" Type="http://schemas.openxmlformats.org/officeDocument/2006/relationships/image" Target="../media/image21.tiff"/><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17.xml"/><Relationship Id="rId1" Type="http://schemas.openxmlformats.org/officeDocument/2006/relationships/slideLayout" Target="../slideLayouts/slideLayout5.xml"/><Relationship Id="rId5" Type="http://schemas.openxmlformats.org/officeDocument/2006/relationships/image" Target="../media/image22.png"/><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18.xml"/><Relationship Id="rId1" Type="http://schemas.openxmlformats.org/officeDocument/2006/relationships/slideLayout" Target="../slideLayouts/slideLayout5.xml"/><Relationship Id="rId5" Type="http://schemas.openxmlformats.org/officeDocument/2006/relationships/image" Target="../media/image23.png"/><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 Target="slide19.xml"/><Relationship Id="rId1" Type="http://schemas.openxmlformats.org/officeDocument/2006/relationships/slideLayout" Target="../slideLayouts/slideLayout5.xml"/><Relationship Id="rId5" Type="http://schemas.openxmlformats.org/officeDocument/2006/relationships/image" Target="../media/image24.pn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20.xml"/><Relationship Id="rId1" Type="http://schemas.openxmlformats.org/officeDocument/2006/relationships/slideLayout" Target="../slideLayouts/slideLayout5.xml"/><Relationship Id="rId5" Type="http://schemas.openxmlformats.org/officeDocument/2006/relationships/image" Target="../media/image25.png"/><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 Target="slide21.xml"/><Relationship Id="rId1" Type="http://schemas.openxmlformats.org/officeDocument/2006/relationships/slideLayout" Target="../slideLayouts/slideLayout5.xml"/><Relationship Id="rId5" Type="http://schemas.openxmlformats.org/officeDocument/2006/relationships/image" Target="../media/image26.pn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 Target="slide22.xml"/><Relationship Id="rId1" Type="http://schemas.openxmlformats.org/officeDocument/2006/relationships/slideLayout" Target="../slideLayouts/slideLayout5.xml"/><Relationship Id="rId5" Type="http://schemas.openxmlformats.org/officeDocument/2006/relationships/image" Target="../media/image27.pn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 Target="slide23.xml"/><Relationship Id="rId1" Type="http://schemas.openxmlformats.org/officeDocument/2006/relationships/slideLayout" Target="../slideLayouts/slideLayout5.xml"/><Relationship Id="rId5" Type="http://schemas.openxmlformats.org/officeDocument/2006/relationships/image" Target="../media/image28.png"/><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 Target="slide24.xml"/><Relationship Id="rId1" Type="http://schemas.openxmlformats.org/officeDocument/2006/relationships/slideLayout" Target="../slideLayouts/slideLayout5.xml"/><Relationship Id="rId5" Type="http://schemas.openxmlformats.org/officeDocument/2006/relationships/image" Target="../media/image29.png"/><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 Target="slide25.xml"/><Relationship Id="rId1" Type="http://schemas.openxmlformats.org/officeDocument/2006/relationships/slideLayout" Target="../slideLayouts/slideLayout5.xml"/><Relationship Id="rId5" Type="http://schemas.openxmlformats.org/officeDocument/2006/relationships/image" Target="../media/image30.pn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 Target="slide26.xml"/><Relationship Id="rId1" Type="http://schemas.openxmlformats.org/officeDocument/2006/relationships/slideLayout" Target="../slideLayouts/slideLayout5.xml"/><Relationship Id="rId5" Type="http://schemas.openxmlformats.org/officeDocument/2006/relationships/image" Target="../media/image31.png"/><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 Target="slide27.xml"/><Relationship Id="rId1" Type="http://schemas.openxmlformats.org/officeDocument/2006/relationships/slideLayout" Target="../slideLayouts/slideLayout5.xml"/><Relationship Id="rId5" Type="http://schemas.openxmlformats.org/officeDocument/2006/relationships/image" Target="../media/image32.png"/><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 Target="slide28.xml"/><Relationship Id="rId1" Type="http://schemas.openxmlformats.org/officeDocument/2006/relationships/slideLayout" Target="../slideLayouts/slideLayout5.xml"/><Relationship Id="rId5" Type="http://schemas.openxmlformats.org/officeDocument/2006/relationships/image" Target="../media/image33.png"/><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 Target="slide29.xml"/><Relationship Id="rId1" Type="http://schemas.openxmlformats.org/officeDocument/2006/relationships/slideLayout" Target="../slideLayouts/slideLayout5.xml"/><Relationship Id="rId5" Type="http://schemas.openxmlformats.org/officeDocument/2006/relationships/image" Target="../media/image34.png"/><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 Target="slide30.xml"/><Relationship Id="rId1" Type="http://schemas.openxmlformats.org/officeDocument/2006/relationships/slideLayout" Target="../slideLayouts/slideLayout5.xml"/><Relationship Id="rId5" Type="http://schemas.openxmlformats.org/officeDocument/2006/relationships/image" Target="../media/image35.png"/><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31.xml"/><Relationship Id="rId1" Type="http://schemas.openxmlformats.org/officeDocument/2006/relationships/slideLayout" Target="../slideLayouts/slideLayout5.xml"/><Relationship Id="rId5" Type="http://schemas.openxmlformats.org/officeDocument/2006/relationships/image" Target="../media/image36.png"/><Relationship Id="rId4" Type="http://schemas.openxmlformats.org/officeDocument/2006/relationships/image" Target="../media/image10.png"/></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 Target="slide32.xml"/><Relationship Id="rId1" Type="http://schemas.openxmlformats.org/officeDocument/2006/relationships/slideLayout" Target="../slideLayouts/slideLayout5.xml"/><Relationship Id="rId5" Type="http://schemas.openxmlformats.org/officeDocument/2006/relationships/image" Target="../media/image37.png"/><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33.xml"/><Relationship Id="rId1" Type="http://schemas.openxmlformats.org/officeDocument/2006/relationships/slideLayout" Target="../slideLayouts/slideLayout5.xml"/><Relationship Id="rId5" Type="http://schemas.openxmlformats.org/officeDocument/2006/relationships/image" Target="../media/image38.png"/><Relationship Id="rId4" Type="http://schemas.openxmlformats.org/officeDocument/2006/relationships/image" Target="../media/image10.png"/></Relationships>
</file>

<file path=ppt/slides/_rels/slide33.xml.rels><?xml version="1.0" encoding="UTF-8" standalone="yes"?>
<Relationships xmlns="http://schemas.openxmlformats.org/package/2006/relationships"><Relationship Id="rId3" Type="http://schemas.openxmlformats.org/officeDocument/2006/relationships/hyperlink" Target="https://www.twinkl.co.uk/resource/i-spy-and-read-phase-3-phonics-activity-t-e-2549932" TargetMode="External"/><Relationship Id="rId2" Type="http://schemas.openxmlformats.org/officeDocument/2006/relationships/image" Target="../media/image3.jpg"/><Relationship Id="rId1" Type="http://schemas.openxmlformats.org/officeDocument/2006/relationships/slideLayout" Target="../slideLayouts/slideLayout7.xml"/><Relationship Id="rId6" Type="http://schemas.openxmlformats.org/officeDocument/2006/relationships/image" Target="../media/image40.jpg"/><Relationship Id="rId5" Type="http://schemas.openxmlformats.org/officeDocument/2006/relationships/hyperlink" Target="https://www.twinkl.co.uk/resource/t-l-527192-phase-3-phonics-activity-booklet" TargetMode="External"/><Relationship Id="rId4" Type="http://schemas.openxmlformats.org/officeDocument/2006/relationships/image" Target="../media/image39.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1">
            <a:extLst>
              <a:ext uri="{FF2B5EF4-FFF2-40B4-BE49-F238E27FC236}">
                <a16:creationId xmlns:a16="http://schemas.microsoft.com/office/drawing/2014/main" id="{7168CDA3-D125-4D7B-A125-80AC0B5784B0}"/>
              </a:ext>
            </a:extLst>
          </p:cNvPr>
          <p:cNvSpPr txBox="1">
            <a:spLocks noChangeArrowheads="1"/>
          </p:cNvSpPr>
          <p:nvPr/>
        </p:nvSpPr>
        <p:spPr bwMode="auto">
          <a:xfrm>
            <a:off x="1984375" y="1328738"/>
            <a:ext cx="6340475" cy="78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a:spcBef>
                <a:spcPts val="1600"/>
              </a:spcBef>
              <a:buClr>
                <a:schemeClr val="dk1"/>
              </a:buClr>
              <a:buSzPts val="1100"/>
              <a:buNone/>
            </a:pPr>
            <a:r>
              <a:rPr lang="en-GB" sz="1600" dirty="0">
                <a:latin typeface="Roboto" panose="02000000000000000000" pitchFamily="2" charset="0"/>
                <a:ea typeface="Roboto" panose="02000000000000000000" pitchFamily="2" charset="0"/>
              </a:rPr>
              <a:t>Encourage your child to practise their phonics reading with this CVC PowerPoint game.</a:t>
            </a:r>
          </a:p>
          <a:p>
            <a:pPr>
              <a:lnSpc>
                <a:spcPct val="100000"/>
              </a:lnSpc>
              <a:spcBef>
                <a:spcPct val="0"/>
              </a:spcBef>
              <a:buFontTx/>
              <a:buNone/>
            </a:pPr>
            <a:endParaRPr lang="en-GB" altLang="en-US" sz="1600" dirty="0">
              <a:solidFill>
                <a:schemeClr val="tx1"/>
              </a:solidFill>
              <a:latin typeface="Roboto" panose="02000000000000000000" pitchFamily="2" charset="0"/>
              <a:ea typeface="Roboto" panose="02000000000000000000" pitchFamily="2" charset="0"/>
              <a:cs typeface="Roboto" panose="02000000000000000000" pitchFamily="2" charset="0"/>
            </a:endParaRPr>
          </a:p>
        </p:txBody>
      </p:sp>
      <p:sp>
        <p:nvSpPr>
          <p:cNvPr id="9" name="TextBox 2">
            <a:extLst>
              <a:ext uri="{FF2B5EF4-FFF2-40B4-BE49-F238E27FC236}">
                <a16:creationId xmlns:a16="http://schemas.microsoft.com/office/drawing/2014/main" id="{26990616-A313-4C47-BB47-CB7DAA482F1F}"/>
              </a:ext>
            </a:extLst>
          </p:cNvPr>
          <p:cNvSpPr txBox="1">
            <a:spLocks noChangeArrowheads="1"/>
          </p:cNvSpPr>
          <p:nvPr/>
        </p:nvSpPr>
        <p:spPr bwMode="auto">
          <a:xfrm>
            <a:off x="1984375" y="3441700"/>
            <a:ext cx="6340475" cy="757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a:spcBef>
                <a:spcPts val="1600"/>
              </a:spcBef>
              <a:buClr>
                <a:schemeClr val="dk1"/>
              </a:buClr>
              <a:buSzPts val="1100"/>
              <a:buNone/>
            </a:pPr>
            <a:r>
              <a:rPr lang="en-GB" sz="1600" dirty="0">
                <a:latin typeface="Roboto" panose="02000000000000000000" pitchFamily="2" charset="0"/>
                <a:ea typeface="Roboto" panose="02000000000000000000" pitchFamily="2" charset="0"/>
              </a:rPr>
              <a:t>Phonics is a method used to teach children to learn to read and write by sounding out words by their individual letter sounds, such as sh-e-ll.</a:t>
            </a:r>
          </a:p>
        </p:txBody>
      </p:sp>
      <p:sp>
        <p:nvSpPr>
          <p:cNvPr id="10" name="TextBox 3">
            <a:extLst>
              <a:ext uri="{FF2B5EF4-FFF2-40B4-BE49-F238E27FC236}">
                <a16:creationId xmlns:a16="http://schemas.microsoft.com/office/drawing/2014/main" id="{69DB3329-22F5-4558-A7D5-C4F3C44EB682}"/>
              </a:ext>
            </a:extLst>
          </p:cNvPr>
          <p:cNvSpPr txBox="1">
            <a:spLocks noChangeArrowheads="1"/>
          </p:cNvSpPr>
          <p:nvPr/>
        </p:nvSpPr>
        <p:spPr bwMode="auto">
          <a:xfrm>
            <a:off x="1984375" y="5478463"/>
            <a:ext cx="6340475"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a:spcBef>
                <a:spcPts val="1600"/>
              </a:spcBef>
              <a:spcAft>
                <a:spcPts val="1600"/>
              </a:spcAft>
              <a:buNone/>
            </a:pPr>
            <a:r>
              <a:rPr lang="en-GB" sz="1600" dirty="0">
                <a:latin typeface="Roboto" panose="02000000000000000000" pitchFamily="2" charset="0"/>
                <a:ea typeface="Roboto" panose="02000000000000000000" pitchFamily="2" charset="0"/>
              </a:rPr>
              <a:t>Can your child make their own CVC words matching game with the letters they know from Phase 3 Phonics?</a:t>
            </a:r>
          </a:p>
        </p:txBody>
      </p:sp>
    </p:spTree>
    <p:extLst>
      <p:ext uri="{BB962C8B-B14F-4D97-AF65-F5344CB8AC3E}">
        <p14:creationId xmlns:p14="http://schemas.microsoft.com/office/powerpoint/2010/main" val="44728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765175"/>
            <a:ext cx="7632700" cy="1384995"/>
          </a:xfrm>
          <a:prstGeom prst="rect">
            <a:avLst/>
          </a:prstGeom>
        </p:spPr>
        <p:txBody>
          <a:bodyPr wrap="square" lIns="0" tIns="0" rIns="0" bIns="0">
            <a:spAutoFit/>
          </a:bodyPr>
          <a:lstStyle/>
          <a:p>
            <a:pPr lvl="0" algn="ctr"/>
            <a:r>
              <a:rPr lang="en-GB" dirty="0"/>
              <a:t>Oh no! Felix dropped his paper and some of his phonemes are now missing! Can you help him? You’ll need to decide what the picture shows, then choose the phoneme that’s missing from the examples on each slide.</a:t>
            </a:r>
          </a:p>
          <a:p>
            <a:pPr lvl="0" algn="ctr"/>
            <a:endParaRPr lang="en-GB" dirty="0"/>
          </a:p>
          <a:p>
            <a:pPr lvl="0" algn="ctr"/>
            <a:r>
              <a:rPr lang="en-GB" dirty="0"/>
              <a:t>You’ll need to click the button at the bottom to move to the next slide.</a:t>
            </a:r>
          </a:p>
        </p:txBody>
      </p:sp>
      <p:grpSp>
        <p:nvGrpSpPr>
          <p:cNvPr id="10" name="Group 9">
            <a:extLst>
              <a:ext uri="{FF2B5EF4-FFF2-40B4-BE49-F238E27FC236}">
                <a16:creationId xmlns:a16="http://schemas.microsoft.com/office/drawing/2014/main" id="{58124098-5401-4325-9687-0929F64041F8}"/>
              </a:ext>
            </a:extLst>
          </p:cNvPr>
          <p:cNvGrpSpPr/>
          <p:nvPr/>
        </p:nvGrpSpPr>
        <p:grpSpPr>
          <a:xfrm>
            <a:off x="659394" y="5165534"/>
            <a:ext cx="2151721" cy="1083032"/>
            <a:chOff x="539750" y="5225693"/>
            <a:chExt cx="2151721" cy="1083032"/>
          </a:xfrm>
        </p:grpSpPr>
        <p:sp>
          <p:nvSpPr>
            <p:cNvPr id="7" name="Rounded Rectangle 25">
              <a:extLst>
                <a:ext uri="{FF2B5EF4-FFF2-40B4-BE49-F238E27FC236}">
                  <a16:creationId xmlns:a16="http://schemas.microsoft.com/office/drawing/2014/main" id="{77F91169-E5CB-4874-B4CD-F0CB8D4852DE}"/>
                </a:ext>
              </a:extLst>
            </p:cNvPr>
            <p:cNvSpPr/>
            <p:nvPr/>
          </p:nvSpPr>
          <p:spPr>
            <a:xfrm>
              <a:off x="1379199" y="5564013"/>
              <a:ext cx="1312272" cy="486383"/>
            </a:xfrm>
            <a:prstGeom prst="roundRect">
              <a:avLst/>
            </a:prstGeom>
            <a:solidFill>
              <a:srgbClr val="9B8B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t>Click me!  </a:t>
              </a:r>
            </a:p>
          </p:txBody>
        </p:sp>
        <p:sp>
          <p:nvSpPr>
            <p:cNvPr id="8" name="Oval 7">
              <a:extLst>
                <a:ext uri="{FF2B5EF4-FFF2-40B4-BE49-F238E27FC236}">
                  <a16:creationId xmlns:a16="http://schemas.microsoft.com/office/drawing/2014/main" id="{EB53331E-9EB7-4E01-9319-CC0AD29FD0FD}"/>
                </a:ext>
              </a:extLst>
            </p:cNvPr>
            <p:cNvSpPr/>
            <p:nvPr/>
          </p:nvSpPr>
          <p:spPr>
            <a:xfrm>
              <a:off x="539750" y="5305682"/>
              <a:ext cx="1003043" cy="1003043"/>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dirty="0">
                <a:solidFill>
                  <a:srgbClr val="FFE373"/>
                </a:solidFill>
                <a:latin typeface="Twinkl SemiBold" pitchFamily="2" charset="0"/>
              </a:endParaRPr>
            </a:p>
          </p:txBody>
        </p:sp>
        <p:pic>
          <p:nvPicPr>
            <p:cNvPr id="4" name="Picture 3">
              <a:extLst>
                <a:ext uri="{FF2B5EF4-FFF2-40B4-BE49-F238E27FC236}">
                  <a16:creationId xmlns:a16="http://schemas.microsoft.com/office/drawing/2014/main" id="{012A5F23-0A57-44CA-83DA-BC8F6D43CA5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8001" t="-3571" r="4039" b="14687"/>
            <a:stretch/>
          </p:blipFill>
          <p:spPr>
            <a:xfrm flipH="1">
              <a:off x="552071" y="5225693"/>
              <a:ext cx="1003042" cy="1055697"/>
            </a:xfrm>
            <a:prstGeom prst="ellipse">
              <a:avLst/>
            </a:prstGeom>
          </p:spPr>
        </p:pic>
      </p:grpSp>
      <p:grpSp>
        <p:nvGrpSpPr>
          <p:cNvPr id="15" name="Group 14">
            <a:extLst>
              <a:ext uri="{FF2B5EF4-FFF2-40B4-BE49-F238E27FC236}">
                <a16:creationId xmlns:a16="http://schemas.microsoft.com/office/drawing/2014/main" id="{596F9DBE-928A-45FC-B871-6D1425EAD2A1}"/>
              </a:ext>
            </a:extLst>
          </p:cNvPr>
          <p:cNvGrpSpPr/>
          <p:nvPr/>
        </p:nvGrpSpPr>
        <p:grpSpPr>
          <a:xfrm>
            <a:off x="782510" y="2344431"/>
            <a:ext cx="7670804" cy="2458677"/>
            <a:chOff x="659394" y="2622774"/>
            <a:chExt cx="7564843" cy="2458677"/>
          </a:xfrm>
        </p:grpSpPr>
        <p:sp>
          <p:nvSpPr>
            <p:cNvPr id="13" name="Dragon speech bubble">
              <a:extLst>
                <a:ext uri="{FF2B5EF4-FFF2-40B4-BE49-F238E27FC236}">
                  <a16:creationId xmlns:a16="http://schemas.microsoft.com/office/drawing/2014/main" id="{1A5BFDCA-400E-4435-BD2E-018A7EBA0630}"/>
                </a:ext>
              </a:extLst>
            </p:cNvPr>
            <p:cNvSpPr/>
            <p:nvPr/>
          </p:nvSpPr>
          <p:spPr>
            <a:xfrm>
              <a:off x="659394" y="2717800"/>
              <a:ext cx="7433572" cy="2363651"/>
            </a:xfrm>
            <a:prstGeom prst="wedgeRoundRectCallout">
              <a:avLst>
                <a:gd name="adj1" fmla="val -39230"/>
                <a:gd name="adj2" fmla="val 86274"/>
                <a:gd name="adj3" fmla="val 16667"/>
              </a:avLst>
            </a:prstGeom>
            <a:solidFill>
              <a:schemeClr val="bg1"/>
            </a:solidFill>
            <a:ln w="38100">
              <a:solidFill>
                <a:srgbClr val="7968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b="1" dirty="0">
                  <a:solidFill>
                    <a:srgbClr val="000000"/>
                  </a:solidFill>
                </a:rPr>
                <a:t>Phonemes</a:t>
              </a:r>
              <a:r>
                <a:rPr lang="en-GB" i="1" dirty="0">
                  <a:solidFill>
                    <a:srgbClr val="000000"/>
                  </a:solidFill>
                </a:rPr>
                <a:t> </a:t>
              </a:r>
              <a:r>
                <a:rPr lang="en-GB" dirty="0">
                  <a:solidFill>
                    <a:srgbClr val="000000"/>
                  </a:solidFill>
                </a:rPr>
                <a:t>are the individual sounds that make up a word; when writing those sounds down as letters, they’re called graphemes if they’re 1 letter (like ‘s’), digraphs if they’re 2 letters (like ‘sh’) or trigraphs for 3 letters (like ‘</a:t>
              </a:r>
              <a:r>
                <a:rPr lang="en-GB" dirty="0" err="1">
                  <a:solidFill>
                    <a:srgbClr val="000000"/>
                  </a:solidFill>
                </a:rPr>
                <a:t>igh</a:t>
              </a:r>
              <a:r>
                <a:rPr lang="en-GB" dirty="0">
                  <a:solidFill>
                    <a:srgbClr val="000000"/>
                  </a:solidFill>
                </a:rPr>
                <a:t>’). In phase 3, we’ll have learnt all the graphemes and most of the digraphs and trigraphs! See if you can spot them in this game!</a:t>
              </a:r>
            </a:p>
          </p:txBody>
        </p:sp>
        <p:sp>
          <p:nvSpPr>
            <p:cNvPr id="14" name="close button">
              <a:extLst>
                <a:ext uri="{FF2B5EF4-FFF2-40B4-BE49-F238E27FC236}">
                  <a16:creationId xmlns:a16="http://schemas.microsoft.com/office/drawing/2014/main" id="{869846B7-7414-40A3-88F7-85D8B7EFA807}"/>
                </a:ext>
              </a:extLst>
            </p:cNvPr>
            <p:cNvSpPr/>
            <p:nvPr/>
          </p:nvSpPr>
          <p:spPr>
            <a:xfrm>
              <a:off x="7706538" y="2622774"/>
              <a:ext cx="517699" cy="517699"/>
            </a:xfrm>
            <a:prstGeom prst="ellipse">
              <a:avLst/>
            </a:prstGeom>
            <a:solidFill>
              <a:srgbClr val="9B8BCC"/>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rIns="72000" rtlCol="0" anchor="ctr"/>
            <a:lstStyle/>
            <a:p>
              <a:pPr algn="ctr"/>
              <a:r>
                <a:rPr lang="en-GB" sz="3200" dirty="0"/>
                <a:t>x</a:t>
              </a:r>
            </a:p>
          </p:txBody>
        </p:sp>
      </p:grpSp>
      <p:sp>
        <p:nvSpPr>
          <p:cNvPr id="12" name="Arrow: Right 11">
            <a:hlinkClick r:id="rId3" action="ppaction://hlinksldjump"/>
            <a:extLst>
              <a:ext uri="{FF2B5EF4-FFF2-40B4-BE49-F238E27FC236}">
                <a16:creationId xmlns:a16="http://schemas.microsoft.com/office/drawing/2014/main" id="{6F29E6E8-11FC-4A25-876D-1E5C562F96CB}"/>
              </a:ext>
            </a:extLst>
          </p:cNvPr>
          <p:cNvSpPr/>
          <p:nvPr/>
        </p:nvSpPr>
        <p:spPr>
          <a:xfrm>
            <a:off x="7053682" y="5256219"/>
            <a:ext cx="1450428" cy="965012"/>
          </a:xfrm>
          <a:prstGeom prst="rightArrow">
            <a:avLst/>
          </a:prstGeom>
          <a:solidFill>
            <a:srgbClr val="9B8B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 slide</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nextCondLst>
                <p:cond evt="onClick" delay="0">
                  <p:tgtEl>
                    <p:spTgt spid="10"/>
                  </p:tgtEl>
                </p:cond>
              </p:nextCondLst>
            </p:seq>
            <p:seq concurrent="1" nextAc="seek">
              <p:cTn id="7" restart="whenNotActive" fill="hold" evtFilter="cancelBubble" nodeType="interactiveSeq">
                <p:stCondLst>
                  <p:cond evt="onClick" delay="0">
                    <p:tgtEl>
                      <p:spTgt spid="15"/>
                    </p:tgtEl>
                  </p:cond>
                </p:stCondLst>
                <p:endSync evt="end" delay="0">
                  <p:rtn val="all"/>
                </p:endSync>
                <p:childTnLst>
                  <p:par>
                    <p:cTn id="8" fill="hold">
                      <p:stCondLst>
                        <p:cond delay="0"/>
                      </p:stCondLst>
                      <p:childTnLst>
                        <p:par>
                          <p:cTn id="9" fill="hold">
                            <p:stCondLst>
                              <p:cond delay="0"/>
                            </p:stCondLst>
                            <p:childTnLst>
                              <p:par>
                                <p:cTn id="10" presetID="1" presetClass="exit" presetSubtype="0" fill="hold" nodeType="clickEffect">
                                  <p:stCondLst>
                                    <p:cond delay="0"/>
                                  </p:stCondLst>
                                  <p:childTnLst>
                                    <p:set>
                                      <p:cBhvr>
                                        <p:cTn id="11" dur="1" fill="hold">
                                          <p:stCondLst>
                                            <p:cond delay="0"/>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16BBA326-B81A-4BDE-B3DF-E144717F3097}"/>
              </a:ext>
            </a:extLst>
          </p:cNvPr>
          <p:cNvSpPr/>
          <p:nvPr/>
        </p:nvSpPr>
        <p:spPr>
          <a:xfrm>
            <a:off x="1702908"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sh</a:t>
            </a:r>
          </a:p>
        </p:txBody>
      </p:sp>
      <p:sp>
        <p:nvSpPr>
          <p:cNvPr id="16" name="Rectangle 15">
            <a:extLst>
              <a:ext uri="{FF2B5EF4-FFF2-40B4-BE49-F238E27FC236}">
                <a16:creationId xmlns:a16="http://schemas.microsoft.com/office/drawing/2014/main" id="{73A02B6E-5B6D-4BBC-AC08-1F96A3CA2150}"/>
              </a:ext>
            </a:extLst>
          </p:cNvPr>
          <p:cNvSpPr/>
          <p:nvPr/>
        </p:nvSpPr>
        <p:spPr>
          <a:xfrm>
            <a:off x="462706" y="3844570"/>
            <a:ext cx="8190451" cy="391875"/>
          </a:xfrm>
          <a:prstGeom prst="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Click the correct phoneme</a:t>
            </a:r>
          </a:p>
        </p:txBody>
      </p:sp>
      <p:grpSp>
        <p:nvGrpSpPr>
          <p:cNvPr id="39" name="Group 38">
            <a:extLst>
              <a:ext uri="{FF2B5EF4-FFF2-40B4-BE49-F238E27FC236}">
                <a16:creationId xmlns:a16="http://schemas.microsoft.com/office/drawing/2014/main" id="{D411B6C7-57F5-4C7F-ADDB-6B17C7598447}"/>
              </a:ext>
            </a:extLst>
          </p:cNvPr>
          <p:cNvGrpSpPr/>
          <p:nvPr/>
        </p:nvGrpSpPr>
        <p:grpSpPr>
          <a:xfrm>
            <a:off x="1758822" y="2272116"/>
            <a:ext cx="5626356" cy="1395912"/>
            <a:chOff x="1126853" y="2122790"/>
            <a:chExt cx="6469701" cy="1605148"/>
          </a:xfrm>
        </p:grpSpPr>
        <p:grpSp>
          <p:nvGrpSpPr>
            <p:cNvPr id="31" name="Group 30">
              <a:extLst>
                <a:ext uri="{FF2B5EF4-FFF2-40B4-BE49-F238E27FC236}">
                  <a16:creationId xmlns:a16="http://schemas.microsoft.com/office/drawing/2014/main" id="{B181E596-0F6D-461A-A994-4D0792A3D683}"/>
                </a:ext>
              </a:extLst>
            </p:cNvPr>
            <p:cNvGrpSpPr/>
            <p:nvPr/>
          </p:nvGrpSpPr>
          <p:grpSpPr>
            <a:xfrm>
              <a:off x="1126853" y="2135665"/>
              <a:ext cx="6469701" cy="1592273"/>
              <a:chOff x="800361" y="2762283"/>
              <a:chExt cx="7560000" cy="2005263"/>
            </a:xfrm>
          </p:grpSpPr>
          <p:sp>
            <p:nvSpPr>
              <p:cNvPr id="2" name="Rectangle: Rounded Corners 1">
                <a:extLst>
                  <a:ext uri="{FF2B5EF4-FFF2-40B4-BE49-F238E27FC236}">
                    <a16:creationId xmlns:a16="http://schemas.microsoft.com/office/drawing/2014/main" id="{0295157D-7646-4C62-BB27-9698076D76FA}"/>
                  </a:ext>
                </a:extLst>
              </p:cNvPr>
              <p:cNvSpPr/>
              <p:nvPr/>
            </p:nvSpPr>
            <p:spPr>
              <a:xfrm>
                <a:off x="800361" y="2762283"/>
                <a:ext cx="7560000" cy="2005263"/>
              </a:xfrm>
              <a:prstGeom prst="roundRect">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7" name="Straight Connector 26">
                <a:extLst>
                  <a:ext uri="{FF2B5EF4-FFF2-40B4-BE49-F238E27FC236}">
                    <a16:creationId xmlns:a16="http://schemas.microsoft.com/office/drawing/2014/main" id="{68A211ED-A500-4FA3-B72B-4709A14FA326}"/>
                  </a:ext>
                </a:extLst>
              </p:cNvPr>
              <p:cNvCxnSpPr>
                <a:cxnSpLocks/>
              </p:cNvCxnSpPr>
              <p:nvPr/>
            </p:nvCxnSpPr>
            <p:spPr>
              <a:xfrm>
                <a:off x="3384062" y="2762283"/>
                <a:ext cx="0" cy="2005263"/>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E44DCB1E-244D-48E9-B5DA-56DE4C634783}"/>
                  </a:ext>
                </a:extLst>
              </p:cNvPr>
              <p:cNvCxnSpPr>
                <a:cxnSpLocks/>
              </p:cNvCxnSpPr>
              <p:nvPr/>
            </p:nvCxnSpPr>
            <p:spPr>
              <a:xfrm>
                <a:off x="5812819" y="2762283"/>
                <a:ext cx="0" cy="2005263"/>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grpSp>
        <p:sp>
          <p:nvSpPr>
            <p:cNvPr id="32" name="TextBox 31">
              <a:extLst>
                <a:ext uri="{FF2B5EF4-FFF2-40B4-BE49-F238E27FC236}">
                  <a16:creationId xmlns:a16="http://schemas.microsoft.com/office/drawing/2014/main" id="{8274D16D-21BB-42C5-88CF-44F5A5C92E84}"/>
                </a:ext>
              </a:extLst>
            </p:cNvPr>
            <p:cNvSpPr txBox="1"/>
            <p:nvPr/>
          </p:nvSpPr>
          <p:spPr>
            <a:xfrm>
              <a:off x="1327787" y="2122790"/>
              <a:ext cx="1751902" cy="1446550"/>
            </a:xfrm>
            <a:prstGeom prst="rect">
              <a:avLst/>
            </a:prstGeom>
            <a:noFill/>
          </p:spPr>
          <p:txBody>
            <a:bodyPr wrap="square" rtlCol="0">
              <a:spAutoFit/>
            </a:bodyPr>
            <a:lstStyle/>
            <a:p>
              <a:pPr algn="ctr"/>
              <a:r>
                <a:rPr lang="en-GB" sz="8800" dirty="0"/>
                <a:t>sh</a:t>
              </a:r>
            </a:p>
          </p:txBody>
        </p:sp>
        <p:sp>
          <p:nvSpPr>
            <p:cNvPr id="37" name="TextBox 36">
              <a:extLst>
                <a:ext uri="{FF2B5EF4-FFF2-40B4-BE49-F238E27FC236}">
                  <a16:creationId xmlns:a16="http://schemas.microsoft.com/office/drawing/2014/main" id="{CFE33663-575B-4AF3-AE57-0EBE7FBAB6C5}"/>
                </a:ext>
              </a:extLst>
            </p:cNvPr>
            <p:cNvSpPr txBox="1"/>
            <p:nvPr/>
          </p:nvSpPr>
          <p:spPr>
            <a:xfrm>
              <a:off x="3468958" y="2122790"/>
              <a:ext cx="1751902" cy="1446550"/>
            </a:xfrm>
            <a:prstGeom prst="rect">
              <a:avLst/>
            </a:prstGeom>
            <a:noFill/>
          </p:spPr>
          <p:txBody>
            <a:bodyPr wrap="square" rtlCol="0">
              <a:spAutoFit/>
            </a:bodyPr>
            <a:lstStyle/>
            <a:p>
              <a:pPr algn="ctr"/>
              <a:r>
                <a:rPr lang="en-GB" sz="8800" dirty="0"/>
                <a:t>e</a:t>
              </a:r>
            </a:p>
          </p:txBody>
        </p:sp>
        <p:sp>
          <p:nvSpPr>
            <p:cNvPr id="38" name="TextBox 37">
              <a:extLst>
                <a:ext uri="{FF2B5EF4-FFF2-40B4-BE49-F238E27FC236}">
                  <a16:creationId xmlns:a16="http://schemas.microsoft.com/office/drawing/2014/main" id="{FA527129-4302-4019-AF7E-A939E3FFE2D5}"/>
                </a:ext>
              </a:extLst>
            </p:cNvPr>
            <p:cNvSpPr txBox="1"/>
            <p:nvPr/>
          </p:nvSpPr>
          <p:spPr>
            <a:xfrm>
              <a:off x="5610129" y="2122790"/>
              <a:ext cx="1751902" cy="1446550"/>
            </a:xfrm>
            <a:prstGeom prst="rect">
              <a:avLst/>
            </a:prstGeom>
            <a:noFill/>
          </p:spPr>
          <p:txBody>
            <a:bodyPr wrap="square" rtlCol="0">
              <a:spAutoFit/>
            </a:bodyPr>
            <a:lstStyle/>
            <a:p>
              <a:pPr algn="ctr"/>
              <a:r>
                <a:rPr lang="en-GB" sz="8800" dirty="0" err="1"/>
                <a:t>ll</a:t>
              </a:r>
              <a:endParaRPr lang="en-GB" sz="8800" dirty="0"/>
            </a:p>
          </p:txBody>
        </p:sp>
      </p:grpSp>
      <p:sp>
        <p:nvSpPr>
          <p:cNvPr id="42" name="Rectangle: Rounded Corners 41">
            <a:hlinkClick r:id="rId2" action="ppaction://hlinksldjump"/>
            <a:extLst>
              <a:ext uri="{FF2B5EF4-FFF2-40B4-BE49-F238E27FC236}">
                <a16:creationId xmlns:a16="http://schemas.microsoft.com/office/drawing/2014/main" id="{CF3F1943-59E6-4520-9C8E-307C7ADA219E}"/>
              </a:ext>
            </a:extLst>
          </p:cNvPr>
          <p:cNvSpPr/>
          <p:nvPr/>
        </p:nvSpPr>
        <p:spPr>
          <a:xfrm>
            <a:off x="3287243" y="6147582"/>
            <a:ext cx="2569513" cy="534572"/>
          </a:xfrm>
          <a:prstGeom prst="round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Next slide</a:t>
            </a:r>
          </a:p>
        </p:txBody>
      </p:sp>
      <p:sp>
        <p:nvSpPr>
          <p:cNvPr id="43" name="Oval 42">
            <a:extLst>
              <a:ext uri="{FF2B5EF4-FFF2-40B4-BE49-F238E27FC236}">
                <a16:creationId xmlns:a16="http://schemas.microsoft.com/office/drawing/2014/main" id="{1FBB8BD5-78B0-4A83-9EBE-FFA227825449}"/>
              </a:ext>
            </a:extLst>
          </p:cNvPr>
          <p:cNvSpPr/>
          <p:nvPr/>
        </p:nvSpPr>
        <p:spPr>
          <a:xfrm>
            <a:off x="3831076"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ch</a:t>
            </a:r>
          </a:p>
        </p:txBody>
      </p:sp>
      <p:sp>
        <p:nvSpPr>
          <p:cNvPr id="44" name="Oval 43">
            <a:extLst>
              <a:ext uri="{FF2B5EF4-FFF2-40B4-BE49-F238E27FC236}">
                <a16:creationId xmlns:a16="http://schemas.microsoft.com/office/drawing/2014/main" id="{D4ABA583-6C2A-483D-A567-7AEBBD9C4714}"/>
              </a:ext>
            </a:extLst>
          </p:cNvPr>
          <p:cNvSpPr/>
          <p:nvPr/>
        </p:nvSpPr>
        <p:spPr>
          <a:xfrm>
            <a:off x="5959244"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th</a:t>
            </a:r>
          </a:p>
        </p:txBody>
      </p:sp>
      <p:pic>
        <p:nvPicPr>
          <p:cNvPr id="14" name="Picture 13">
            <a:extLst>
              <a:ext uri="{FF2B5EF4-FFF2-40B4-BE49-F238E27FC236}">
                <a16:creationId xmlns:a16="http://schemas.microsoft.com/office/drawing/2014/main" id="{DF5E6998-62FF-4EC7-A929-A03CCA542F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791105">
            <a:off x="6692995" y="409144"/>
            <a:ext cx="2909579" cy="4701162"/>
          </a:xfrm>
          <a:prstGeom prst="rect">
            <a:avLst/>
          </a:prstGeom>
        </p:spPr>
      </p:pic>
      <p:pic>
        <p:nvPicPr>
          <p:cNvPr id="46" name="Picture 45">
            <a:extLst>
              <a:ext uri="{FF2B5EF4-FFF2-40B4-BE49-F238E27FC236}">
                <a16:creationId xmlns:a16="http://schemas.microsoft.com/office/drawing/2014/main" id="{620124F2-68C3-4A6E-8F7B-BECABD09446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45432" y="575396"/>
            <a:ext cx="1647678" cy="1504698"/>
          </a:xfrm>
          <a:prstGeom prst="rect">
            <a:avLst/>
          </a:prstGeom>
        </p:spPr>
      </p:pic>
      <p:sp>
        <p:nvSpPr>
          <p:cNvPr id="47" name="Rectangle: Top Corners Rounded 46">
            <a:extLst>
              <a:ext uri="{FF2B5EF4-FFF2-40B4-BE49-F238E27FC236}">
                <a16:creationId xmlns:a16="http://schemas.microsoft.com/office/drawing/2014/main" id="{ACACBEE2-0D57-4905-9A73-56D2A73C7A78}"/>
              </a:ext>
            </a:extLst>
          </p:cNvPr>
          <p:cNvSpPr/>
          <p:nvPr/>
        </p:nvSpPr>
        <p:spPr>
          <a:xfrm rot="16200000">
            <a:off x="2027896" y="2041153"/>
            <a:ext cx="1384716" cy="1869036"/>
          </a:xfrm>
          <a:prstGeom prst="round2SameRect">
            <a:avLst/>
          </a:prstGeom>
          <a:solidFill>
            <a:srgbClr val="9B8B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pic>
        <p:nvPicPr>
          <p:cNvPr id="11" name="Picture 10">
            <a:extLst>
              <a:ext uri="{FF2B5EF4-FFF2-40B4-BE49-F238E27FC236}">
                <a16:creationId xmlns:a16="http://schemas.microsoft.com/office/drawing/2014/main" id="{F04BCE10-2E0F-48F9-BD1B-E146AC47015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978258" flipH="1">
            <a:off x="-469233" y="411455"/>
            <a:ext cx="2872223" cy="4640803"/>
          </a:xfrm>
          <a:prstGeom prst="rect">
            <a:avLst/>
          </a:prstGeom>
        </p:spPr>
      </p:pic>
    </p:spTree>
    <p:extLst>
      <p:ext uri="{BB962C8B-B14F-4D97-AF65-F5344CB8AC3E}">
        <p14:creationId xmlns:p14="http://schemas.microsoft.com/office/powerpoint/2010/main" val="121797451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3"/>
                    </p:tgtEl>
                  </p:cond>
                </p:stCondLst>
                <p:endSync evt="end" delay="0">
                  <p:rtn val="all"/>
                </p:endSync>
                <p:childTnLst>
                  <p:par>
                    <p:cTn id="3" fill="hold">
                      <p:stCondLst>
                        <p:cond delay="0"/>
                      </p:stCondLst>
                      <p:childTnLst>
                        <p:par>
                          <p:cTn id="4" fill="hold">
                            <p:stCondLst>
                              <p:cond delay="0"/>
                            </p:stCondLst>
                            <p:childTnLst>
                              <p:par>
                                <p:cTn id="5" presetID="2" presetClass="entr" presetSubtype="8" fill="hold" nodeType="clickEffect">
                                  <p:stCondLst>
                                    <p:cond delay="10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600"/>
                            </p:stCondLst>
                            <p:childTnLst>
                              <p:par>
                                <p:cTn id="10" presetID="2" presetClass="exit" presetSubtype="8" fill="hold" nodeType="afterEffect">
                                  <p:stCondLst>
                                    <p:cond delay="500"/>
                                  </p:stCondLst>
                                  <p:childTnLst>
                                    <p:anim calcmode="lin" valueType="num">
                                      <p:cBhvr additive="base">
                                        <p:cTn id="11" dur="500"/>
                                        <p:tgtEl>
                                          <p:spTgt spid="11"/>
                                        </p:tgtEl>
                                        <p:attrNameLst>
                                          <p:attrName>ppt_x</p:attrName>
                                        </p:attrNameLst>
                                      </p:cBhvr>
                                      <p:tavLst>
                                        <p:tav tm="0">
                                          <p:val>
                                            <p:strVal val="ppt_x"/>
                                          </p:val>
                                        </p:tav>
                                        <p:tav tm="100000">
                                          <p:val>
                                            <p:strVal val="0-ppt_w/2"/>
                                          </p:val>
                                        </p:tav>
                                      </p:tavLst>
                                    </p:anim>
                                    <p:anim calcmode="lin" valueType="num">
                                      <p:cBhvr additive="base">
                                        <p:cTn id="12" dur="500"/>
                                        <p:tgtEl>
                                          <p:spTgt spid="11"/>
                                        </p:tgtEl>
                                        <p:attrNameLst>
                                          <p:attrName>ppt_y</p:attrName>
                                        </p:attrNameLst>
                                      </p:cBhvr>
                                      <p:tavLst>
                                        <p:tav tm="0">
                                          <p:val>
                                            <p:strVal val="ppt_y"/>
                                          </p:val>
                                        </p:tav>
                                        <p:tav tm="100000">
                                          <p:val>
                                            <p:strVal val="ppt_y"/>
                                          </p:val>
                                        </p:tav>
                                      </p:tavLst>
                                    </p:anim>
                                    <p:set>
                                      <p:cBhvr>
                                        <p:cTn id="13"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43"/>
                  </p:tgtEl>
                </p:cond>
              </p:nextCondLst>
            </p:seq>
            <p:seq concurrent="1" nextAc="seek">
              <p:cTn id="14" restart="whenNotActive" fill="hold" evtFilter="cancelBubble" nodeType="interactiveSeq">
                <p:stCondLst>
                  <p:cond evt="onClick" delay="0">
                    <p:tgtEl>
                      <p:spTgt spid="44"/>
                    </p:tgtEl>
                  </p:cond>
                </p:stCondLst>
                <p:endSync evt="end" delay="0">
                  <p:rtn val="all"/>
                </p:endSync>
                <p:childTnLst>
                  <p:par>
                    <p:cTn id="15" fill="hold">
                      <p:stCondLst>
                        <p:cond delay="0"/>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2" presetClass="exit" presetSubtype="8" fill="hold" nodeType="afterEffect">
                                  <p:stCondLst>
                                    <p:cond delay="500"/>
                                  </p:stCondLst>
                                  <p:childTnLst>
                                    <p:anim calcmode="lin" valueType="num">
                                      <p:cBhvr additive="base">
                                        <p:cTn id="23" dur="500"/>
                                        <p:tgtEl>
                                          <p:spTgt spid="11"/>
                                        </p:tgtEl>
                                        <p:attrNameLst>
                                          <p:attrName>ppt_x</p:attrName>
                                        </p:attrNameLst>
                                      </p:cBhvr>
                                      <p:tavLst>
                                        <p:tav tm="0">
                                          <p:val>
                                            <p:strVal val="ppt_x"/>
                                          </p:val>
                                        </p:tav>
                                        <p:tav tm="100000">
                                          <p:val>
                                            <p:strVal val="0-ppt_w/2"/>
                                          </p:val>
                                        </p:tav>
                                      </p:tavLst>
                                    </p:anim>
                                    <p:anim calcmode="lin" valueType="num">
                                      <p:cBhvr additive="base">
                                        <p:cTn id="24" dur="500"/>
                                        <p:tgtEl>
                                          <p:spTgt spid="11"/>
                                        </p:tgtEl>
                                        <p:attrNameLst>
                                          <p:attrName>ppt_y</p:attrName>
                                        </p:attrNameLst>
                                      </p:cBhvr>
                                      <p:tavLst>
                                        <p:tav tm="0">
                                          <p:val>
                                            <p:strVal val="ppt_y"/>
                                          </p:val>
                                        </p:tav>
                                        <p:tav tm="100000">
                                          <p:val>
                                            <p:strVal val="ppt_y"/>
                                          </p:val>
                                        </p:tav>
                                      </p:tavLst>
                                    </p:anim>
                                    <p:set>
                                      <p:cBhvr>
                                        <p:cTn id="25"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44"/>
                  </p:tgtEl>
                </p:cond>
              </p:nextCondLst>
            </p:seq>
            <p:seq concurrent="1" nextAc="seek">
              <p:cTn id="26" restart="whenNotActive" fill="hold" evtFilter="cancelBubble" nodeType="interactiveSeq">
                <p:stCondLst>
                  <p:cond evt="onClick" delay="0">
                    <p:tgtEl>
                      <p:spTgt spid="9"/>
                    </p:tgtEl>
                  </p:cond>
                </p:stCondLst>
                <p:endSync evt="end" delay="0">
                  <p:rtn val="all"/>
                </p:endSync>
                <p:childTnLst>
                  <p:par>
                    <p:cTn id="27" fill="hold">
                      <p:stCondLst>
                        <p:cond delay="0"/>
                      </p:stCondLst>
                      <p:childTnLst>
                        <p:par>
                          <p:cTn id="28" fill="hold">
                            <p:stCondLst>
                              <p:cond delay="0"/>
                            </p:stCondLst>
                            <p:childTnLst>
                              <p:par>
                                <p:cTn id="29" presetID="10" presetClass="exit" presetSubtype="0" fill="hold" grpId="0" nodeType="clickEffect">
                                  <p:stCondLst>
                                    <p:cond delay="0"/>
                                  </p:stCondLst>
                                  <p:childTnLst>
                                    <p:animEffect transition="out" filter="fade">
                                      <p:cBhvr>
                                        <p:cTn id="30" dur="500"/>
                                        <p:tgtEl>
                                          <p:spTgt spid="47"/>
                                        </p:tgtEl>
                                      </p:cBhvr>
                                    </p:animEffect>
                                    <p:set>
                                      <p:cBhvr>
                                        <p:cTn id="31" dur="1" fill="hold">
                                          <p:stCondLst>
                                            <p:cond delay="499"/>
                                          </p:stCondLst>
                                        </p:cTn>
                                        <p:tgtEl>
                                          <p:spTgt spid="47"/>
                                        </p:tgtEl>
                                        <p:attrNameLst>
                                          <p:attrName>style.visibility</p:attrName>
                                        </p:attrNameLst>
                                      </p:cBhvr>
                                      <p:to>
                                        <p:strVal val="hidden"/>
                                      </p:to>
                                    </p:set>
                                  </p:childTnLst>
                                </p:cTn>
                              </p:par>
                              <p:par>
                                <p:cTn id="32" presetID="2" presetClass="entr" presetSubtype="2"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500" fill="hold"/>
                                        <p:tgtEl>
                                          <p:spTgt spid="14"/>
                                        </p:tgtEl>
                                        <p:attrNameLst>
                                          <p:attrName>ppt_x</p:attrName>
                                        </p:attrNameLst>
                                      </p:cBhvr>
                                      <p:tavLst>
                                        <p:tav tm="0">
                                          <p:val>
                                            <p:strVal val="1+#ppt_w/2"/>
                                          </p:val>
                                        </p:tav>
                                        <p:tav tm="100000">
                                          <p:val>
                                            <p:strVal val="#ppt_x"/>
                                          </p:val>
                                        </p:tav>
                                      </p:tavLst>
                                    </p:anim>
                                    <p:anim calcmode="lin" valueType="num">
                                      <p:cBhvr additive="base">
                                        <p:cTn id="35"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nextCondLst>
                <p:cond evt="onClick" delay="0">
                  <p:tgtEl>
                    <p:spTgt spid="9"/>
                  </p:tgtEl>
                </p:cond>
              </p:nextCondLst>
            </p:seq>
          </p:childTnLst>
        </p:cTn>
      </p:par>
    </p:tnLst>
    <p:bldLst>
      <p:bldP spid="4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16BBA326-B81A-4BDE-B3DF-E144717F3097}"/>
              </a:ext>
            </a:extLst>
          </p:cNvPr>
          <p:cNvSpPr/>
          <p:nvPr/>
        </p:nvSpPr>
        <p:spPr>
          <a:xfrm>
            <a:off x="1702908"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ai</a:t>
            </a:r>
          </a:p>
        </p:txBody>
      </p:sp>
      <p:sp>
        <p:nvSpPr>
          <p:cNvPr id="16" name="Rectangle 15">
            <a:extLst>
              <a:ext uri="{FF2B5EF4-FFF2-40B4-BE49-F238E27FC236}">
                <a16:creationId xmlns:a16="http://schemas.microsoft.com/office/drawing/2014/main" id="{73A02B6E-5B6D-4BBC-AC08-1F96A3CA2150}"/>
              </a:ext>
            </a:extLst>
          </p:cNvPr>
          <p:cNvSpPr/>
          <p:nvPr/>
        </p:nvSpPr>
        <p:spPr>
          <a:xfrm>
            <a:off x="462706" y="3844570"/>
            <a:ext cx="8190451" cy="391875"/>
          </a:xfrm>
          <a:prstGeom prst="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Click the correct phoneme</a:t>
            </a:r>
          </a:p>
        </p:txBody>
      </p:sp>
      <p:grpSp>
        <p:nvGrpSpPr>
          <p:cNvPr id="39" name="Group 38">
            <a:extLst>
              <a:ext uri="{FF2B5EF4-FFF2-40B4-BE49-F238E27FC236}">
                <a16:creationId xmlns:a16="http://schemas.microsoft.com/office/drawing/2014/main" id="{D411B6C7-57F5-4C7F-ADDB-6B17C7598447}"/>
              </a:ext>
            </a:extLst>
          </p:cNvPr>
          <p:cNvGrpSpPr/>
          <p:nvPr/>
        </p:nvGrpSpPr>
        <p:grpSpPr>
          <a:xfrm>
            <a:off x="1758822" y="2160350"/>
            <a:ext cx="5626356" cy="1507676"/>
            <a:chOff x="1126853" y="1994273"/>
            <a:chExt cx="6469701" cy="1733665"/>
          </a:xfrm>
        </p:grpSpPr>
        <p:grpSp>
          <p:nvGrpSpPr>
            <p:cNvPr id="31" name="Group 30">
              <a:extLst>
                <a:ext uri="{FF2B5EF4-FFF2-40B4-BE49-F238E27FC236}">
                  <a16:creationId xmlns:a16="http://schemas.microsoft.com/office/drawing/2014/main" id="{B181E596-0F6D-461A-A994-4D0792A3D683}"/>
                </a:ext>
              </a:extLst>
            </p:cNvPr>
            <p:cNvGrpSpPr/>
            <p:nvPr/>
          </p:nvGrpSpPr>
          <p:grpSpPr>
            <a:xfrm>
              <a:off x="1126853" y="2135665"/>
              <a:ext cx="6469701" cy="1592273"/>
              <a:chOff x="800361" y="2762283"/>
              <a:chExt cx="7560000" cy="2005263"/>
            </a:xfrm>
          </p:grpSpPr>
          <p:sp>
            <p:nvSpPr>
              <p:cNvPr id="2" name="Rectangle: Rounded Corners 1">
                <a:extLst>
                  <a:ext uri="{FF2B5EF4-FFF2-40B4-BE49-F238E27FC236}">
                    <a16:creationId xmlns:a16="http://schemas.microsoft.com/office/drawing/2014/main" id="{0295157D-7646-4C62-BB27-9698076D76FA}"/>
                  </a:ext>
                </a:extLst>
              </p:cNvPr>
              <p:cNvSpPr/>
              <p:nvPr/>
            </p:nvSpPr>
            <p:spPr>
              <a:xfrm>
                <a:off x="800361" y="2762283"/>
                <a:ext cx="7560000" cy="2005263"/>
              </a:xfrm>
              <a:prstGeom prst="roundRect">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7" name="Straight Connector 26">
                <a:extLst>
                  <a:ext uri="{FF2B5EF4-FFF2-40B4-BE49-F238E27FC236}">
                    <a16:creationId xmlns:a16="http://schemas.microsoft.com/office/drawing/2014/main" id="{68A211ED-A500-4FA3-B72B-4709A14FA326}"/>
                  </a:ext>
                </a:extLst>
              </p:cNvPr>
              <p:cNvCxnSpPr>
                <a:cxnSpLocks/>
              </p:cNvCxnSpPr>
              <p:nvPr/>
            </p:nvCxnSpPr>
            <p:spPr>
              <a:xfrm>
                <a:off x="3384062" y="2762283"/>
                <a:ext cx="0" cy="2005263"/>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E44DCB1E-244D-48E9-B5DA-56DE4C634783}"/>
                  </a:ext>
                </a:extLst>
              </p:cNvPr>
              <p:cNvCxnSpPr>
                <a:cxnSpLocks/>
              </p:cNvCxnSpPr>
              <p:nvPr/>
            </p:nvCxnSpPr>
            <p:spPr>
              <a:xfrm>
                <a:off x="5812819" y="2762283"/>
                <a:ext cx="0" cy="2005263"/>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grpSp>
        <p:sp>
          <p:nvSpPr>
            <p:cNvPr id="32" name="TextBox 31">
              <a:extLst>
                <a:ext uri="{FF2B5EF4-FFF2-40B4-BE49-F238E27FC236}">
                  <a16:creationId xmlns:a16="http://schemas.microsoft.com/office/drawing/2014/main" id="{8274D16D-21BB-42C5-88CF-44F5A5C92E84}"/>
                </a:ext>
              </a:extLst>
            </p:cNvPr>
            <p:cNvSpPr txBox="1"/>
            <p:nvPr/>
          </p:nvSpPr>
          <p:spPr>
            <a:xfrm>
              <a:off x="1327789" y="2005709"/>
              <a:ext cx="1751902" cy="1663376"/>
            </a:xfrm>
            <a:prstGeom prst="rect">
              <a:avLst/>
            </a:prstGeom>
            <a:noFill/>
          </p:spPr>
          <p:txBody>
            <a:bodyPr wrap="square" rtlCol="0">
              <a:spAutoFit/>
            </a:bodyPr>
            <a:lstStyle/>
            <a:p>
              <a:pPr algn="ctr"/>
              <a:r>
                <a:rPr lang="en-GB" sz="8800" dirty="0"/>
                <a:t>qu</a:t>
              </a:r>
            </a:p>
          </p:txBody>
        </p:sp>
        <p:sp>
          <p:nvSpPr>
            <p:cNvPr id="37" name="TextBox 36">
              <a:extLst>
                <a:ext uri="{FF2B5EF4-FFF2-40B4-BE49-F238E27FC236}">
                  <a16:creationId xmlns:a16="http://schemas.microsoft.com/office/drawing/2014/main" id="{CFE33663-575B-4AF3-AE57-0EBE7FBAB6C5}"/>
                </a:ext>
              </a:extLst>
            </p:cNvPr>
            <p:cNvSpPr txBox="1"/>
            <p:nvPr/>
          </p:nvSpPr>
          <p:spPr>
            <a:xfrm>
              <a:off x="3468959" y="1994273"/>
              <a:ext cx="1751902" cy="1663377"/>
            </a:xfrm>
            <a:prstGeom prst="rect">
              <a:avLst/>
            </a:prstGeom>
            <a:noFill/>
          </p:spPr>
          <p:txBody>
            <a:bodyPr wrap="square" rtlCol="0">
              <a:spAutoFit/>
            </a:bodyPr>
            <a:lstStyle/>
            <a:p>
              <a:pPr algn="ctr"/>
              <a:r>
                <a:rPr lang="en-GB" sz="8800" dirty="0" err="1"/>
                <a:t>ee</a:t>
              </a:r>
              <a:endParaRPr lang="en-GB" sz="8800" dirty="0"/>
            </a:p>
          </p:txBody>
        </p:sp>
        <p:sp>
          <p:nvSpPr>
            <p:cNvPr id="38" name="TextBox 37">
              <a:extLst>
                <a:ext uri="{FF2B5EF4-FFF2-40B4-BE49-F238E27FC236}">
                  <a16:creationId xmlns:a16="http://schemas.microsoft.com/office/drawing/2014/main" id="{FA527129-4302-4019-AF7E-A939E3FFE2D5}"/>
                </a:ext>
              </a:extLst>
            </p:cNvPr>
            <p:cNvSpPr txBox="1"/>
            <p:nvPr/>
          </p:nvSpPr>
          <p:spPr>
            <a:xfrm>
              <a:off x="5610128" y="1994274"/>
              <a:ext cx="1751902" cy="1663377"/>
            </a:xfrm>
            <a:prstGeom prst="rect">
              <a:avLst/>
            </a:prstGeom>
            <a:noFill/>
          </p:spPr>
          <p:txBody>
            <a:bodyPr wrap="square" rtlCol="0">
              <a:spAutoFit/>
            </a:bodyPr>
            <a:lstStyle/>
            <a:p>
              <a:pPr algn="ctr"/>
              <a:r>
                <a:rPr lang="en-GB" sz="8800" dirty="0"/>
                <a:t>n</a:t>
              </a:r>
            </a:p>
          </p:txBody>
        </p:sp>
      </p:grpSp>
      <p:sp>
        <p:nvSpPr>
          <p:cNvPr id="42" name="Rectangle: Rounded Corners 41">
            <a:hlinkClick r:id="rId2" action="ppaction://hlinksldjump"/>
            <a:extLst>
              <a:ext uri="{FF2B5EF4-FFF2-40B4-BE49-F238E27FC236}">
                <a16:creationId xmlns:a16="http://schemas.microsoft.com/office/drawing/2014/main" id="{CF3F1943-59E6-4520-9C8E-307C7ADA219E}"/>
              </a:ext>
            </a:extLst>
          </p:cNvPr>
          <p:cNvSpPr/>
          <p:nvPr/>
        </p:nvSpPr>
        <p:spPr>
          <a:xfrm>
            <a:off x="3287243" y="6147582"/>
            <a:ext cx="2569513" cy="534572"/>
          </a:xfrm>
          <a:prstGeom prst="round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Next slide</a:t>
            </a:r>
          </a:p>
        </p:txBody>
      </p:sp>
      <p:sp>
        <p:nvSpPr>
          <p:cNvPr id="43" name="Oval 42">
            <a:extLst>
              <a:ext uri="{FF2B5EF4-FFF2-40B4-BE49-F238E27FC236}">
                <a16:creationId xmlns:a16="http://schemas.microsoft.com/office/drawing/2014/main" id="{1FBB8BD5-78B0-4A83-9EBE-FFA227825449}"/>
              </a:ext>
            </a:extLst>
          </p:cNvPr>
          <p:cNvSpPr/>
          <p:nvPr/>
        </p:nvSpPr>
        <p:spPr>
          <a:xfrm>
            <a:off x="3831076"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err="1">
                <a:solidFill>
                  <a:schemeClr val="tx1"/>
                </a:solidFill>
              </a:rPr>
              <a:t>ee</a:t>
            </a:r>
            <a:endParaRPr lang="en-GB" sz="6000" dirty="0">
              <a:solidFill>
                <a:schemeClr val="tx1"/>
              </a:solidFill>
            </a:endParaRPr>
          </a:p>
        </p:txBody>
      </p:sp>
      <p:sp>
        <p:nvSpPr>
          <p:cNvPr id="44" name="Oval 43">
            <a:extLst>
              <a:ext uri="{FF2B5EF4-FFF2-40B4-BE49-F238E27FC236}">
                <a16:creationId xmlns:a16="http://schemas.microsoft.com/office/drawing/2014/main" id="{D4ABA583-6C2A-483D-A567-7AEBBD9C4714}"/>
              </a:ext>
            </a:extLst>
          </p:cNvPr>
          <p:cNvSpPr/>
          <p:nvPr/>
        </p:nvSpPr>
        <p:spPr>
          <a:xfrm>
            <a:off x="5959244"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err="1">
                <a:solidFill>
                  <a:schemeClr val="tx1"/>
                </a:solidFill>
              </a:rPr>
              <a:t>i</a:t>
            </a:r>
            <a:endParaRPr lang="en-GB" sz="6000" dirty="0">
              <a:solidFill>
                <a:schemeClr val="tx1"/>
              </a:solidFill>
            </a:endParaRPr>
          </a:p>
        </p:txBody>
      </p:sp>
      <p:pic>
        <p:nvPicPr>
          <p:cNvPr id="14" name="Picture 13">
            <a:extLst>
              <a:ext uri="{FF2B5EF4-FFF2-40B4-BE49-F238E27FC236}">
                <a16:creationId xmlns:a16="http://schemas.microsoft.com/office/drawing/2014/main" id="{DF5E6998-62FF-4EC7-A929-A03CCA542F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791105">
            <a:off x="6692995" y="409144"/>
            <a:ext cx="2909579" cy="4701162"/>
          </a:xfrm>
          <a:prstGeom prst="rect">
            <a:avLst/>
          </a:prstGeom>
        </p:spPr>
      </p:pic>
      <p:pic>
        <p:nvPicPr>
          <p:cNvPr id="11" name="Picture 10">
            <a:extLst>
              <a:ext uri="{FF2B5EF4-FFF2-40B4-BE49-F238E27FC236}">
                <a16:creationId xmlns:a16="http://schemas.microsoft.com/office/drawing/2014/main" id="{F04BCE10-2E0F-48F9-BD1B-E146AC47015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978258" flipH="1">
            <a:off x="-469233" y="411455"/>
            <a:ext cx="2872223" cy="4640803"/>
          </a:xfrm>
          <a:prstGeom prst="rect">
            <a:avLst/>
          </a:prstGeom>
        </p:spPr>
      </p:pic>
      <p:sp>
        <p:nvSpPr>
          <p:cNvPr id="3" name="Rectangle 2">
            <a:extLst>
              <a:ext uri="{FF2B5EF4-FFF2-40B4-BE49-F238E27FC236}">
                <a16:creationId xmlns:a16="http://schemas.microsoft.com/office/drawing/2014/main" id="{ABD4FCB1-95F7-4C42-B7CB-EBADCF866E8A}"/>
              </a:ext>
            </a:extLst>
          </p:cNvPr>
          <p:cNvSpPr/>
          <p:nvPr/>
        </p:nvSpPr>
        <p:spPr>
          <a:xfrm>
            <a:off x="3681682" y="2283311"/>
            <a:ext cx="1807545" cy="1384715"/>
          </a:xfrm>
          <a:prstGeom prst="rect">
            <a:avLst/>
          </a:prstGeom>
          <a:solidFill>
            <a:srgbClr val="9B8B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3CD2A487-F1A7-4D87-821F-617B4D555770}"/>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1" b="60683"/>
          <a:stretch/>
        </p:blipFill>
        <p:spPr>
          <a:xfrm>
            <a:off x="3489317" y="435280"/>
            <a:ext cx="2271720" cy="1818014"/>
          </a:xfrm>
          <a:prstGeom prst="rect">
            <a:avLst/>
          </a:prstGeom>
        </p:spPr>
      </p:pic>
    </p:spTree>
    <p:extLst>
      <p:ext uri="{BB962C8B-B14F-4D97-AF65-F5344CB8AC3E}">
        <p14:creationId xmlns:p14="http://schemas.microsoft.com/office/powerpoint/2010/main" val="273887613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2" presetClass="entr" presetSubtype="8" fill="hold" nodeType="clickEffect">
                                  <p:stCondLst>
                                    <p:cond delay="10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600"/>
                            </p:stCondLst>
                            <p:childTnLst>
                              <p:par>
                                <p:cTn id="10" presetID="2" presetClass="exit" presetSubtype="8" fill="hold" nodeType="afterEffect">
                                  <p:stCondLst>
                                    <p:cond delay="500"/>
                                  </p:stCondLst>
                                  <p:childTnLst>
                                    <p:anim calcmode="lin" valueType="num">
                                      <p:cBhvr additive="base">
                                        <p:cTn id="11" dur="500"/>
                                        <p:tgtEl>
                                          <p:spTgt spid="11"/>
                                        </p:tgtEl>
                                        <p:attrNameLst>
                                          <p:attrName>ppt_x</p:attrName>
                                        </p:attrNameLst>
                                      </p:cBhvr>
                                      <p:tavLst>
                                        <p:tav tm="0">
                                          <p:val>
                                            <p:strVal val="ppt_x"/>
                                          </p:val>
                                        </p:tav>
                                        <p:tav tm="100000">
                                          <p:val>
                                            <p:strVal val="0-ppt_w/2"/>
                                          </p:val>
                                        </p:tav>
                                      </p:tavLst>
                                    </p:anim>
                                    <p:anim calcmode="lin" valueType="num">
                                      <p:cBhvr additive="base">
                                        <p:cTn id="12" dur="500"/>
                                        <p:tgtEl>
                                          <p:spTgt spid="11"/>
                                        </p:tgtEl>
                                        <p:attrNameLst>
                                          <p:attrName>ppt_y</p:attrName>
                                        </p:attrNameLst>
                                      </p:cBhvr>
                                      <p:tavLst>
                                        <p:tav tm="0">
                                          <p:val>
                                            <p:strVal val="ppt_y"/>
                                          </p:val>
                                        </p:tav>
                                        <p:tav tm="100000">
                                          <p:val>
                                            <p:strVal val="ppt_y"/>
                                          </p:val>
                                        </p:tav>
                                      </p:tavLst>
                                    </p:anim>
                                    <p:set>
                                      <p:cBhvr>
                                        <p:cTn id="13"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14" restart="whenNotActive" fill="hold" evtFilter="cancelBubble" nodeType="interactiveSeq">
                <p:stCondLst>
                  <p:cond evt="onClick" delay="0">
                    <p:tgtEl>
                      <p:spTgt spid="44"/>
                    </p:tgtEl>
                  </p:cond>
                </p:stCondLst>
                <p:endSync evt="end" delay="0">
                  <p:rtn val="all"/>
                </p:endSync>
                <p:childTnLst>
                  <p:par>
                    <p:cTn id="15" fill="hold">
                      <p:stCondLst>
                        <p:cond delay="0"/>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2" presetClass="exit" presetSubtype="8" fill="hold" nodeType="afterEffect">
                                  <p:stCondLst>
                                    <p:cond delay="500"/>
                                  </p:stCondLst>
                                  <p:childTnLst>
                                    <p:anim calcmode="lin" valueType="num">
                                      <p:cBhvr additive="base">
                                        <p:cTn id="23" dur="500"/>
                                        <p:tgtEl>
                                          <p:spTgt spid="11"/>
                                        </p:tgtEl>
                                        <p:attrNameLst>
                                          <p:attrName>ppt_x</p:attrName>
                                        </p:attrNameLst>
                                      </p:cBhvr>
                                      <p:tavLst>
                                        <p:tav tm="0">
                                          <p:val>
                                            <p:strVal val="ppt_x"/>
                                          </p:val>
                                        </p:tav>
                                        <p:tav tm="100000">
                                          <p:val>
                                            <p:strVal val="0-ppt_w/2"/>
                                          </p:val>
                                        </p:tav>
                                      </p:tavLst>
                                    </p:anim>
                                    <p:anim calcmode="lin" valueType="num">
                                      <p:cBhvr additive="base">
                                        <p:cTn id="24" dur="500"/>
                                        <p:tgtEl>
                                          <p:spTgt spid="11"/>
                                        </p:tgtEl>
                                        <p:attrNameLst>
                                          <p:attrName>ppt_y</p:attrName>
                                        </p:attrNameLst>
                                      </p:cBhvr>
                                      <p:tavLst>
                                        <p:tav tm="0">
                                          <p:val>
                                            <p:strVal val="ppt_y"/>
                                          </p:val>
                                        </p:tav>
                                        <p:tav tm="100000">
                                          <p:val>
                                            <p:strVal val="ppt_y"/>
                                          </p:val>
                                        </p:tav>
                                      </p:tavLst>
                                    </p:anim>
                                    <p:set>
                                      <p:cBhvr>
                                        <p:cTn id="25"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44"/>
                  </p:tgtEl>
                </p:cond>
              </p:nextCondLst>
            </p:seq>
            <p:seq concurrent="1" nextAc="seek">
              <p:cTn id="26" restart="whenNotActive" fill="hold" evtFilter="cancelBubble" nodeType="interactiveSeq">
                <p:stCondLst>
                  <p:cond evt="onClick" delay="0">
                    <p:tgtEl>
                      <p:spTgt spid="43"/>
                    </p:tgtEl>
                  </p:cond>
                </p:stCondLst>
                <p:endSync evt="end" delay="0">
                  <p:rtn val="all"/>
                </p:endSync>
                <p:childTnLst>
                  <p:par>
                    <p:cTn id="27" fill="hold">
                      <p:stCondLst>
                        <p:cond delay="0"/>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1+#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10" presetClass="exit" presetSubtype="0" fill="hold" grpId="0" nodeType="withEffect">
                                  <p:stCondLst>
                                    <p:cond delay="0"/>
                                  </p:stCondLst>
                                  <p:childTnLst>
                                    <p:animEffect transition="out" filter="fade">
                                      <p:cBhvr>
                                        <p:cTn id="34" dur="500"/>
                                        <p:tgtEl>
                                          <p:spTgt spid="3"/>
                                        </p:tgtEl>
                                      </p:cBhvr>
                                    </p:animEffect>
                                    <p:set>
                                      <p:cBhvr>
                                        <p:cTn id="35"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3"/>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16BBA326-B81A-4BDE-B3DF-E144717F3097}"/>
              </a:ext>
            </a:extLst>
          </p:cNvPr>
          <p:cNvSpPr/>
          <p:nvPr/>
        </p:nvSpPr>
        <p:spPr>
          <a:xfrm>
            <a:off x="1702908"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b</a:t>
            </a:r>
          </a:p>
        </p:txBody>
      </p:sp>
      <p:sp>
        <p:nvSpPr>
          <p:cNvPr id="16" name="Rectangle 15">
            <a:extLst>
              <a:ext uri="{FF2B5EF4-FFF2-40B4-BE49-F238E27FC236}">
                <a16:creationId xmlns:a16="http://schemas.microsoft.com/office/drawing/2014/main" id="{73A02B6E-5B6D-4BBC-AC08-1F96A3CA2150}"/>
              </a:ext>
            </a:extLst>
          </p:cNvPr>
          <p:cNvSpPr/>
          <p:nvPr/>
        </p:nvSpPr>
        <p:spPr>
          <a:xfrm>
            <a:off x="462706" y="3844570"/>
            <a:ext cx="8190451" cy="391875"/>
          </a:xfrm>
          <a:prstGeom prst="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Click the correct phoneme</a:t>
            </a:r>
          </a:p>
        </p:txBody>
      </p:sp>
      <p:grpSp>
        <p:nvGrpSpPr>
          <p:cNvPr id="39" name="Group 38">
            <a:extLst>
              <a:ext uri="{FF2B5EF4-FFF2-40B4-BE49-F238E27FC236}">
                <a16:creationId xmlns:a16="http://schemas.microsoft.com/office/drawing/2014/main" id="{D411B6C7-57F5-4C7F-ADDB-6B17C7598447}"/>
              </a:ext>
            </a:extLst>
          </p:cNvPr>
          <p:cNvGrpSpPr/>
          <p:nvPr/>
        </p:nvGrpSpPr>
        <p:grpSpPr>
          <a:xfrm>
            <a:off x="1758822" y="2160350"/>
            <a:ext cx="5626356" cy="1507676"/>
            <a:chOff x="1126853" y="1994273"/>
            <a:chExt cx="6469701" cy="1733665"/>
          </a:xfrm>
        </p:grpSpPr>
        <p:grpSp>
          <p:nvGrpSpPr>
            <p:cNvPr id="31" name="Group 30">
              <a:extLst>
                <a:ext uri="{FF2B5EF4-FFF2-40B4-BE49-F238E27FC236}">
                  <a16:creationId xmlns:a16="http://schemas.microsoft.com/office/drawing/2014/main" id="{B181E596-0F6D-461A-A994-4D0792A3D683}"/>
                </a:ext>
              </a:extLst>
            </p:cNvPr>
            <p:cNvGrpSpPr/>
            <p:nvPr/>
          </p:nvGrpSpPr>
          <p:grpSpPr>
            <a:xfrm>
              <a:off x="1126853" y="2135665"/>
              <a:ext cx="6469701" cy="1592273"/>
              <a:chOff x="800361" y="2762283"/>
              <a:chExt cx="7560000" cy="2005263"/>
            </a:xfrm>
          </p:grpSpPr>
          <p:sp>
            <p:nvSpPr>
              <p:cNvPr id="2" name="Rectangle: Rounded Corners 1">
                <a:extLst>
                  <a:ext uri="{FF2B5EF4-FFF2-40B4-BE49-F238E27FC236}">
                    <a16:creationId xmlns:a16="http://schemas.microsoft.com/office/drawing/2014/main" id="{0295157D-7646-4C62-BB27-9698076D76FA}"/>
                  </a:ext>
                </a:extLst>
              </p:cNvPr>
              <p:cNvSpPr/>
              <p:nvPr/>
            </p:nvSpPr>
            <p:spPr>
              <a:xfrm>
                <a:off x="800361" y="2762283"/>
                <a:ext cx="7560000" cy="2005263"/>
              </a:xfrm>
              <a:prstGeom prst="roundRect">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7" name="Straight Connector 26">
                <a:extLst>
                  <a:ext uri="{FF2B5EF4-FFF2-40B4-BE49-F238E27FC236}">
                    <a16:creationId xmlns:a16="http://schemas.microsoft.com/office/drawing/2014/main" id="{68A211ED-A500-4FA3-B72B-4709A14FA326}"/>
                  </a:ext>
                </a:extLst>
              </p:cNvPr>
              <p:cNvCxnSpPr>
                <a:cxnSpLocks/>
              </p:cNvCxnSpPr>
              <p:nvPr/>
            </p:nvCxnSpPr>
            <p:spPr>
              <a:xfrm>
                <a:off x="3384062" y="2762283"/>
                <a:ext cx="0" cy="2005263"/>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E44DCB1E-244D-48E9-B5DA-56DE4C634783}"/>
                  </a:ext>
                </a:extLst>
              </p:cNvPr>
              <p:cNvCxnSpPr>
                <a:cxnSpLocks/>
              </p:cNvCxnSpPr>
              <p:nvPr/>
            </p:nvCxnSpPr>
            <p:spPr>
              <a:xfrm>
                <a:off x="5812819" y="2762283"/>
                <a:ext cx="0" cy="2005263"/>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grpSp>
        <p:sp>
          <p:nvSpPr>
            <p:cNvPr id="32" name="TextBox 31">
              <a:extLst>
                <a:ext uri="{FF2B5EF4-FFF2-40B4-BE49-F238E27FC236}">
                  <a16:creationId xmlns:a16="http://schemas.microsoft.com/office/drawing/2014/main" id="{8274D16D-21BB-42C5-88CF-44F5A5C92E84}"/>
                </a:ext>
              </a:extLst>
            </p:cNvPr>
            <p:cNvSpPr txBox="1"/>
            <p:nvPr/>
          </p:nvSpPr>
          <p:spPr>
            <a:xfrm>
              <a:off x="1327789" y="2005709"/>
              <a:ext cx="1751902" cy="1663376"/>
            </a:xfrm>
            <a:prstGeom prst="rect">
              <a:avLst/>
            </a:prstGeom>
            <a:noFill/>
          </p:spPr>
          <p:txBody>
            <a:bodyPr wrap="square" rtlCol="0">
              <a:spAutoFit/>
            </a:bodyPr>
            <a:lstStyle/>
            <a:p>
              <a:pPr algn="ctr"/>
              <a:r>
                <a:rPr lang="en-GB" sz="8800" dirty="0"/>
                <a:t>b</a:t>
              </a:r>
            </a:p>
          </p:txBody>
        </p:sp>
        <p:sp>
          <p:nvSpPr>
            <p:cNvPr id="37" name="TextBox 36">
              <a:extLst>
                <a:ext uri="{FF2B5EF4-FFF2-40B4-BE49-F238E27FC236}">
                  <a16:creationId xmlns:a16="http://schemas.microsoft.com/office/drawing/2014/main" id="{CFE33663-575B-4AF3-AE57-0EBE7FBAB6C5}"/>
                </a:ext>
              </a:extLst>
            </p:cNvPr>
            <p:cNvSpPr txBox="1"/>
            <p:nvPr/>
          </p:nvSpPr>
          <p:spPr>
            <a:xfrm>
              <a:off x="3468959" y="1994273"/>
              <a:ext cx="1751902" cy="1663377"/>
            </a:xfrm>
            <a:prstGeom prst="rect">
              <a:avLst/>
            </a:prstGeom>
            <a:noFill/>
          </p:spPr>
          <p:txBody>
            <a:bodyPr wrap="square" rtlCol="0">
              <a:spAutoFit/>
            </a:bodyPr>
            <a:lstStyle/>
            <a:p>
              <a:pPr algn="ctr"/>
              <a:r>
                <a:rPr lang="en-GB" sz="8800" dirty="0"/>
                <a:t>o</a:t>
              </a:r>
            </a:p>
          </p:txBody>
        </p:sp>
        <p:sp>
          <p:nvSpPr>
            <p:cNvPr id="38" name="TextBox 37">
              <a:extLst>
                <a:ext uri="{FF2B5EF4-FFF2-40B4-BE49-F238E27FC236}">
                  <a16:creationId xmlns:a16="http://schemas.microsoft.com/office/drawing/2014/main" id="{FA527129-4302-4019-AF7E-A939E3FFE2D5}"/>
                </a:ext>
              </a:extLst>
            </p:cNvPr>
            <p:cNvSpPr txBox="1"/>
            <p:nvPr/>
          </p:nvSpPr>
          <p:spPr>
            <a:xfrm>
              <a:off x="5610128" y="1994274"/>
              <a:ext cx="1751902" cy="1663377"/>
            </a:xfrm>
            <a:prstGeom prst="rect">
              <a:avLst/>
            </a:prstGeom>
            <a:noFill/>
          </p:spPr>
          <p:txBody>
            <a:bodyPr wrap="square" rtlCol="0">
              <a:spAutoFit/>
            </a:bodyPr>
            <a:lstStyle/>
            <a:p>
              <a:pPr algn="ctr"/>
              <a:r>
                <a:rPr lang="en-GB" sz="8800" dirty="0"/>
                <a:t>x</a:t>
              </a:r>
            </a:p>
          </p:txBody>
        </p:sp>
      </p:grpSp>
      <p:sp>
        <p:nvSpPr>
          <p:cNvPr id="42" name="Rectangle: Rounded Corners 41">
            <a:hlinkClick r:id="rId2" action="ppaction://hlinksldjump"/>
            <a:extLst>
              <a:ext uri="{FF2B5EF4-FFF2-40B4-BE49-F238E27FC236}">
                <a16:creationId xmlns:a16="http://schemas.microsoft.com/office/drawing/2014/main" id="{CF3F1943-59E6-4520-9C8E-307C7ADA219E}"/>
              </a:ext>
            </a:extLst>
          </p:cNvPr>
          <p:cNvSpPr/>
          <p:nvPr/>
        </p:nvSpPr>
        <p:spPr>
          <a:xfrm>
            <a:off x="3287243" y="6147582"/>
            <a:ext cx="2569513" cy="534572"/>
          </a:xfrm>
          <a:prstGeom prst="round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Next slide</a:t>
            </a:r>
          </a:p>
        </p:txBody>
      </p:sp>
      <p:sp>
        <p:nvSpPr>
          <p:cNvPr id="43" name="Oval 42">
            <a:extLst>
              <a:ext uri="{FF2B5EF4-FFF2-40B4-BE49-F238E27FC236}">
                <a16:creationId xmlns:a16="http://schemas.microsoft.com/office/drawing/2014/main" id="{1FBB8BD5-78B0-4A83-9EBE-FFA227825449}"/>
              </a:ext>
            </a:extLst>
          </p:cNvPr>
          <p:cNvSpPr/>
          <p:nvPr/>
        </p:nvSpPr>
        <p:spPr>
          <a:xfrm>
            <a:off x="3831076"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t</a:t>
            </a:r>
          </a:p>
        </p:txBody>
      </p:sp>
      <p:sp>
        <p:nvSpPr>
          <p:cNvPr id="44" name="Oval 43">
            <a:extLst>
              <a:ext uri="{FF2B5EF4-FFF2-40B4-BE49-F238E27FC236}">
                <a16:creationId xmlns:a16="http://schemas.microsoft.com/office/drawing/2014/main" id="{D4ABA583-6C2A-483D-A567-7AEBBD9C4714}"/>
              </a:ext>
            </a:extLst>
          </p:cNvPr>
          <p:cNvSpPr/>
          <p:nvPr/>
        </p:nvSpPr>
        <p:spPr>
          <a:xfrm>
            <a:off x="5959244"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x</a:t>
            </a:r>
          </a:p>
        </p:txBody>
      </p:sp>
      <p:pic>
        <p:nvPicPr>
          <p:cNvPr id="11" name="Picture 10">
            <a:extLst>
              <a:ext uri="{FF2B5EF4-FFF2-40B4-BE49-F238E27FC236}">
                <a16:creationId xmlns:a16="http://schemas.microsoft.com/office/drawing/2014/main" id="{F04BCE10-2E0F-48F9-BD1B-E146AC4701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978258" flipH="1">
            <a:off x="-469233" y="411455"/>
            <a:ext cx="2872223" cy="4640803"/>
          </a:xfrm>
          <a:prstGeom prst="rect">
            <a:avLst/>
          </a:prstGeom>
        </p:spPr>
      </p:pic>
      <p:sp>
        <p:nvSpPr>
          <p:cNvPr id="18" name="Rectangle: Top Corners Rounded 17">
            <a:extLst>
              <a:ext uri="{FF2B5EF4-FFF2-40B4-BE49-F238E27FC236}">
                <a16:creationId xmlns:a16="http://schemas.microsoft.com/office/drawing/2014/main" id="{5B6BA694-37DE-4A76-8CE9-28838B919C60}"/>
              </a:ext>
            </a:extLst>
          </p:cNvPr>
          <p:cNvSpPr/>
          <p:nvPr/>
        </p:nvSpPr>
        <p:spPr>
          <a:xfrm rot="5400000">
            <a:off x="5744846" y="2041153"/>
            <a:ext cx="1384716" cy="1869036"/>
          </a:xfrm>
          <a:prstGeom prst="round2SameRect">
            <a:avLst/>
          </a:prstGeom>
          <a:solidFill>
            <a:srgbClr val="9B8B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pic>
        <p:nvPicPr>
          <p:cNvPr id="14" name="Picture 13">
            <a:extLst>
              <a:ext uri="{FF2B5EF4-FFF2-40B4-BE49-F238E27FC236}">
                <a16:creationId xmlns:a16="http://schemas.microsoft.com/office/drawing/2014/main" id="{DF5E6998-62FF-4EC7-A929-A03CCA542F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791105">
            <a:off x="6692995" y="409144"/>
            <a:ext cx="2909579" cy="4701162"/>
          </a:xfrm>
          <a:prstGeom prst="rect">
            <a:avLst/>
          </a:prstGeom>
        </p:spPr>
      </p:pic>
      <p:pic>
        <p:nvPicPr>
          <p:cNvPr id="5" name="Picture 4">
            <a:extLst>
              <a:ext uri="{FF2B5EF4-FFF2-40B4-BE49-F238E27FC236}">
                <a16:creationId xmlns:a16="http://schemas.microsoft.com/office/drawing/2014/main" id="{DDB3AC1B-D615-4A61-A995-5EC07FBD9E8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24580" y="549321"/>
            <a:ext cx="2265630" cy="1645718"/>
          </a:xfrm>
          <a:prstGeom prst="rect">
            <a:avLst/>
          </a:prstGeom>
        </p:spPr>
      </p:pic>
    </p:spTree>
    <p:extLst>
      <p:ext uri="{BB962C8B-B14F-4D97-AF65-F5344CB8AC3E}">
        <p14:creationId xmlns:p14="http://schemas.microsoft.com/office/powerpoint/2010/main" val="267336155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2" presetClass="entr" presetSubtype="8" fill="hold" nodeType="clickEffect">
                                  <p:stCondLst>
                                    <p:cond delay="10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600"/>
                            </p:stCondLst>
                            <p:childTnLst>
                              <p:par>
                                <p:cTn id="10" presetID="2" presetClass="exit" presetSubtype="8" fill="hold" nodeType="afterEffect">
                                  <p:stCondLst>
                                    <p:cond delay="500"/>
                                  </p:stCondLst>
                                  <p:childTnLst>
                                    <p:anim calcmode="lin" valueType="num">
                                      <p:cBhvr additive="base">
                                        <p:cTn id="11" dur="500"/>
                                        <p:tgtEl>
                                          <p:spTgt spid="11"/>
                                        </p:tgtEl>
                                        <p:attrNameLst>
                                          <p:attrName>ppt_x</p:attrName>
                                        </p:attrNameLst>
                                      </p:cBhvr>
                                      <p:tavLst>
                                        <p:tav tm="0">
                                          <p:val>
                                            <p:strVal val="ppt_x"/>
                                          </p:val>
                                        </p:tav>
                                        <p:tav tm="100000">
                                          <p:val>
                                            <p:strVal val="0-ppt_w/2"/>
                                          </p:val>
                                        </p:tav>
                                      </p:tavLst>
                                    </p:anim>
                                    <p:anim calcmode="lin" valueType="num">
                                      <p:cBhvr additive="base">
                                        <p:cTn id="12" dur="500"/>
                                        <p:tgtEl>
                                          <p:spTgt spid="11"/>
                                        </p:tgtEl>
                                        <p:attrNameLst>
                                          <p:attrName>ppt_y</p:attrName>
                                        </p:attrNameLst>
                                      </p:cBhvr>
                                      <p:tavLst>
                                        <p:tav tm="0">
                                          <p:val>
                                            <p:strVal val="ppt_y"/>
                                          </p:val>
                                        </p:tav>
                                        <p:tav tm="100000">
                                          <p:val>
                                            <p:strVal val="ppt_y"/>
                                          </p:val>
                                        </p:tav>
                                      </p:tavLst>
                                    </p:anim>
                                    <p:set>
                                      <p:cBhvr>
                                        <p:cTn id="13"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14" restart="whenNotActive" fill="hold" evtFilter="cancelBubble" nodeType="interactiveSeq">
                <p:stCondLst>
                  <p:cond evt="onClick" delay="0">
                    <p:tgtEl>
                      <p:spTgt spid="44"/>
                    </p:tgtEl>
                  </p:cond>
                </p:stCondLst>
                <p:endSync evt="end" delay="0">
                  <p:rtn val="all"/>
                </p:endSync>
                <p:childTnLst>
                  <p:par>
                    <p:cTn id="15" fill="hold">
                      <p:stCondLst>
                        <p:cond delay="0"/>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1+#ppt_w/2"/>
                                          </p:val>
                                        </p:tav>
                                        <p:tav tm="100000">
                                          <p:val>
                                            <p:strVal val="#ppt_x"/>
                                          </p:val>
                                        </p:tav>
                                      </p:tavLst>
                                    </p:anim>
                                    <p:anim calcmode="lin" valueType="num">
                                      <p:cBhvr additive="base">
                                        <p:cTn id="20" dur="500" fill="hold"/>
                                        <p:tgtEl>
                                          <p:spTgt spid="14"/>
                                        </p:tgtEl>
                                        <p:attrNameLst>
                                          <p:attrName>ppt_y</p:attrName>
                                        </p:attrNameLst>
                                      </p:cBhvr>
                                      <p:tavLst>
                                        <p:tav tm="0">
                                          <p:val>
                                            <p:strVal val="#ppt_y"/>
                                          </p:val>
                                        </p:tav>
                                        <p:tav tm="100000">
                                          <p:val>
                                            <p:strVal val="#ppt_y"/>
                                          </p:val>
                                        </p:tav>
                                      </p:tavLst>
                                    </p:anim>
                                  </p:childTnLst>
                                </p:cTn>
                              </p:par>
                              <p:par>
                                <p:cTn id="21" presetID="10" presetClass="exit" presetSubtype="0" fill="hold" grpId="0" nodeType="withEffect">
                                  <p:stCondLst>
                                    <p:cond delay="0"/>
                                  </p:stCondLst>
                                  <p:childTnLst>
                                    <p:animEffect transition="out" filter="fade">
                                      <p:cBhvr>
                                        <p:cTn id="22" dur="500"/>
                                        <p:tgtEl>
                                          <p:spTgt spid="18"/>
                                        </p:tgtEl>
                                      </p:cBhvr>
                                    </p:animEffect>
                                    <p:set>
                                      <p:cBhvr>
                                        <p:cTn id="23"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44"/>
                  </p:tgtEl>
                </p:cond>
              </p:nextCondLst>
            </p:seq>
            <p:seq concurrent="1" nextAc="seek">
              <p:cTn id="24" restart="whenNotActive" fill="hold" evtFilter="cancelBubble" nodeType="interactiveSeq">
                <p:stCondLst>
                  <p:cond evt="onClick" delay="0">
                    <p:tgtEl>
                      <p:spTgt spid="43"/>
                    </p:tgtEl>
                  </p:cond>
                </p:stCondLst>
                <p:endSync evt="end" delay="0">
                  <p:rtn val="all"/>
                </p:endSync>
                <p:childTnLst>
                  <p:par>
                    <p:cTn id="25" fill="hold">
                      <p:stCondLst>
                        <p:cond delay="0"/>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0-#ppt_w/2"/>
                                          </p:val>
                                        </p:tav>
                                        <p:tav tm="100000">
                                          <p:val>
                                            <p:strVal val="#ppt_x"/>
                                          </p:val>
                                        </p:tav>
                                      </p:tavLst>
                                    </p:anim>
                                    <p:anim calcmode="lin" valueType="num">
                                      <p:cBhvr additive="base">
                                        <p:cTn id="30" dur="500" fill="hold"/>
                                        <p:tgtEl>
                                          <p:spTgt spid="11"/>
                                        </p:tgtEl>
                                        <p:attrNameLst>
                                          <p:attrName>ppt_y</p:attrName>
                                        </p:attrNameLst>
                                      </p:cBhvr>
                                      <p:tavLst>
                                        <p:tav tm="0">
                                          <p:val>
                                            <p:strVal val="#ppt_y"/>
                                          </p:val>
                                        </p:tav>
                                        <p:tav tm="100000">
                                          <p:val>
                                            <p:strVal val="#ppt_y"/>
                                          </p:val>
                                        </p:tav>
                                      </p:tavLst>
                                    </p:anim>
                                  </p:childTnLst>
                                </p:cTn>
                              </p:par>
                            </p:childTnLst>
                          </p:cTn>
                        </p:par>
                        <p:par>
                          <p:cTn id="31" fill="hold">
                            <p:stCondLst>
                              <p:cond delay="500"/>
                            </p:stCondLst>
                            <p:childTnLst>
                              <p:par>
                                <p:cTn id="32" presetID="2" presetClass="exit" presetSubtype="8" fill="hold" nodeType="afterEffect">
                                  <p:stCondLst>
                                    <p:cond delay="500"/>
                                  </p:stCondLst>
                                  <p:childTnLst>
                                    <p:anim calcmode="lin" valueType="num">
                                      <p:cBhvr additive="base">
                                        <p:cTn id="33" dur="500"/>
                                        <p:tgtEl>
                                          <p:spTgt spid="11"/>
                                        </p:tgtEl>
                                        <p:attrNameLst>
                                          <p:attrName>ppt_x</p:attrName>
                                        </p:attrNameLst>
                                      </p:cBhvr>
                                      <p:tavLst>
                                        <p:tav tm="0">
                                          <p:val>
                                            <p:strVal val="ppt_x"/>
                                          </p:val>
                                        </p:tav>
                                        <p:tav tm="100000">
                                          <p:val>
                                            <p:strVal val="0-ppt_w/2"/>
                                          </p:val>
                                        </p:tav>
                                      </p:tavLst>
                                    </p:anim>
                                    <p:anim calcmode="lin" valueType="num">
                                      <p:cBhvr additive="base">
                                        <p:cTn id="34" dur="500"/>
                                        <p:tgtEl>
                                          <p:spTgt spid="11"/>
                                        </p:tgtEl>
                                        <p:attrNameLst>
                                          <p:attrName>ppt_y</p:attrName>
                                        </p:attrNameLst>
                                      </p:cBhvr>
                                      <p:tavLst>
                                        <p:tav tm="0">
                                          <p:val>
                                            <p:strVal val="ppt_y"/>
                                          </p:val>
                                        </p:tav>
                                        <p:tav tm="100000">
                                          <p:val>
                                            <p:strVal val="ppt_y"/>
                                          </p:val>
                                        </p:tav>
                                      </p:tavLst>
                                    </p:anim>
                                    <p:set>
                                      <p:cBhvr>
                                        <p:cTn id="35"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43"/>
                  </p:tgtEl>
                </p:cond>
              </p:nextCondLst>
            </p:seq>
          </p:childTnLst>
        </p:cTn>
      </p:par>
    </p:tnLst>
    <p:bldLst>
      <p:bldP spid="1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16BBA326-B81A-4BDE-B3DF-E144717F3097}"/>
              </a:ext>
            </a:extLst>
          </p:cNvPr>
          <p:cNvSpPr/>
          <p:nvPr/>
        </p:nvSpPr>
        <p:spPr>
          <a:xfrm>
            <a:off x="1702908"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err="1">
                <a:solidFill>
                  <a:schemeClr val="tx1"/>
                </a:solidFill>
              </a:rPr>
              <a:t>zz</a:t>
            </a:r>
            <a:endParaRPr lang="en-GB" sz="6000" dirty="0">
              <a:solidFill>
                <a:schemeClr val="tx1"/>
              </a:solidFill>
            </a:endParaRPr>
          </a:p>
        </p:txBody>
      </p:sp>
      <p:sp>
        <p:nvSpPr>
          <p:cNvPr id="16" name="Rectangle 15">
            <a:extLst>
              <a:ext uri="{FF2B5EF4-FFF2-40B4-BE49-F238E27FC236}">
                <a16:creationId xmlns:a16="http://schemas.microsoft.com/office/drawing/2014/main" id="{73A02B6E-5B6D-4BBC-AC08-1F96A3CA2150}"/>
              </a:ext>
            </a:extLst>
          </p:cNvPr>
          <p:cNvSpPr/>
          <p:nvPr/>
        </p:nvSpPr>
        <p:spPr>
          <a:xfrm>
            <a:off x="462706" y="3844570"/>
            <a:ext cx="8190451" cy="391875"/>
          </a:xfrm>
          <a:prstGeom prst="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Click the correct phoneme</a:t>
            </a:r>
          </a:p>
        </p:txBody>
      </p:sp>
      <p:grpSp>
        <p:nvGrpSpPr>
          <p:cNvPr id="39" name="Group 38">
            <a:extLst>
              <a:ext uri="{FF2B5EF4-FFF2-40B4-BE49-F238E27FC236}">
                <a16:creationId xmlns:a16="http://schemas.microsoft.com/office/drawing/2014/main" id="{D411B6C7-57F5-4C7F-ADDB-6B17C7598447}"/>
              </a:ext>
            </a:extLst>
          </p:cNvPr>
          <p:cNvGrpSpPr/>
          <p:nvPr/>
        </p:nvGrpSpPr>
        <p:grpSpPr>
          <a:xfrm>
            <a:off x="1758822" y="2160350"/>
            <a:ext cx="5626356" cy="1507676"/>
            <a:chOff x="1126853" y="1994273"/>
            <a:chExt cx="6469701" cy="1733665"/>
          </a:xfrm>
        </p:grpSpPr>
        <p:grpSp>
          <p:nvGrpSpPr>
            <p:cNvPr id="31" name="Group 30">
              <a:extLst>
                <a:ext uri="{FF2B5EF4-FFF2-40B4-BE49-F238E27FC236}">
                  <a16:creationId xmlns:a16="http://schemas.microsoft.com/office/drawing/2014/main" id="{B181E596-0F6D-461A-A994-4D0792A3D683}"/>
                </a:ext>
              </a:extLst>
            </p:cNvPr>
            <p:cNvGrpSpPr/>
            <p:nvPr/>
          </p:nvGrpSpPr>
          <p:grpSpPr>
            <a:xfrm>
              <a:off x="1126853" y="2135665"/>
              <a:ext cx="6469701" cy="1592273"/>
              <a:chOff x="800361" y="2762283"/>
              <a:chExt cx="7560000" cy="2005263"/>
            </a:xfrm>
          </p:grpSpPr>
          <p:sp>
            <p:nvSpPr>
              <p:cNvPr id="2" name="Rectangle: Rounded Corners 1">
                <a:extLst>
                  <a:ext uri="{FF2B5EF4-FFF2-40B4-BE49-F238E27FC236}">
                    <a16:creationId xmlns:a16="http://schemas.microsoft.com/office/drawing/2014/main" id="{0295157D-7646-4C62-BB27-9698076D76FA}"/>
                  </a:ext>
                </a:extLst>
              </p:cNvPr>
              <p:cNvSpPr/>
              <p:nvPr/>
            </p:nvSpPr>
            <p:spPr>
              <a:xfrm>
                <a:off x="800361" y="2762283"/>
                <a:ext cx="7560000" cy="2005263"/>
              </a:xfrm>
              <a:prstGeom prst="roundRect">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7" name="Straight Connector 26">
                <a:extLst>
                  <a:ext uri="{FF2B5EF4-FFF2-40B4-BE49-F238E27FC236}">
                    <a16:creationId xmlns:a16="http://schemas.microsoft.com/office/drawing/2014/main" id="{68A211ED-A500-4FA3-B72B-4709A14FA326}"/>
                  </a:ext>
                </a:extLst>
              </p:cNvPr>
              <p:cNvCxnSpPr>
                <a:cxnSpLocks/>
              </p:cNvCxnSpPr>
              <p:nvPr/>
            </p:nvCxnSpPr>
            <p:spPr>
              <a:xfrm>
                <a:off x="3384062" y="2762283"/>
                <a:ext cx="0" cy="2005263"/>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E44DCB1E-244D-48E9-B5DA-56DE4C634783}"/>
                  </a:ext>
                </a:extLst>
              </p:cNvPr>
              <p:cNvCxnSpPr>
                <a:cxnSpLocks/>
              </p:cNvCxnSpPr>
              <p:nvPr/>
            </p:nvCxnSpPr>
            <p:spPr>
              <a:xfrm>
                <a:off x="5812819" y="2762283"/>
                <a:ext cx="0" cy="2005263"/>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grpSp>
        <p:sp>
          <p:nvSpPr>
            <p:cNvPr id="32" name="TextBox 31">
              <a:extLst>
                <a:ext uri="{FF2B5EF4-FFF2-40B4-BE49-F238E27FC236}">
                  <a16:creationId xmlns:a16="http://schemas.microsoft.com/office/drawing/2014/main" id="{8274D16D-21BB-42C5-88CF-44F5A5C92E84}"/>
                </a:ext>
              </a:extLst>
            </p:cNvPr>
            <p:cNvSpPr txBox="1"/>
            <p:nvPr/>
          </p:nvSpPr>
          <p:spPr>
            <a:xfrm>
              <a:off x="1327789" y="2005709"/>
              <a:ext cx="1751902" cy="1663376"/>
            </a:xfrm>
            <a:prstGeom prst="rect">
              <a:avLst/>
            </a:prstGeom>
            <a:noFill/>
          </p:spPr>
          <p:txBody>
            <a:bodyPr wrap="square" rtlCol="0">
              <a:spAutoFit/>
            </a:bodyPr>
            <a:lstStyle/>
            <a:p>
              <a:pPr algn="ctr"/>
              <a:r>
                <a:rPr lang="en-GB" sz="8800" dirty="0"/>
                <a:t>b</a:t>
              </a:r>
            </a:p>
          </p:txBody>
        </p:sp>
        <p:sp>
          <p:nvSpPr>
            <p:cNvPr id="37" name="TextBox 36">
              <a:extLst>
                <a:ext uri="{FF2B5EF4-FFF2-40B4-BE49-F238E27FC236}">
                  <a16:creationId xmlns:a16="http://schemas.microsoft.com/office/drawing/2014/main" id="{CFE33663-575B-4AF3-AE57-0EBE7FBAB6C5}"/>
                </a:ext>
              </a:extLst>
            </p:cNvPr>
            <p:cNvSpPr txBox="1"/>
            <p:nvPr/>
          </p:nvSpPr>
          <p:spPr>
            <a:xfrm>
              <a:off x="3468959" y="1994273"/>
              <a:ext cx="1751902" cy="1663377"/>
            </a:xfrm>
            <a:prstGeom prst="rect">
              <a:avLst/>
            </a:prstGeom>
            <a:noFill/>
          </p:spPr>
          <p:txBody>
            <a:bodyPr wrap="square" rtlCol="0">
              <a:spAutoFit/>
            </a:bodyPr>
            <a:lstStyle/>
            <a:p>
              <a:pPr algn="ctr"/>
              <a:r>
                <a:rPr lang="en-GB" sz="8800" dirty="0"/>
                <a:t>u</a:t>
              </a:r>
            </a:p>
          </p:txBody>
        </p:sp>
        <p:sp>
          <p:nvSpPr>
            <p:cNvPr id="38" name="TextBox 37">
              <a:extLst>
                <a:ext uri="{FF2B5EF4-FFF2-40B4-BE49-F238E27FC236}">
                  <a16:creationId xmlns:a16="http://schemas.microsoft.com/office/drawing/2014/main" id="{FA527129-4302-4019-AF7E-A939E3FFE2D5}"/>
                </a:ext>
              </a:extLst>
            </p:cNvPr>
            <p:cNvSpPr txBox="1"/>
            <p:nvPr/>
          </p:nvSpPr>
          <p:spPr>
            <a:xfrm>
              <a:off x="5610128" y="1994274"/>
              <a:ext cx="1751902" cy="1663377"/>
            </a:xfrm>
            <a:prstGeom prst="rect">
              <a:avLst/>
            </a:prstGeom>
            <a:noFill/>
          </p:spPr>
          <p:txBody>
            <a:bodyPr wrap="square" rtlCol="0">
              <a:spAutoFit/>
            </a:bodyPr>
            <a:lstStyle/>
            <a:p>
              <a:pPr algn="ctr"/>
              <a:r>
                <a:rPr lang="en-GB" sz="8800" dirty="0" err="1"/>
                <a:t>zz</a:t>
              </a:r>
              <a:endParaRPr lang="en-GB" sz="8800" dirty="0"/>
            </a:p>
          </p:txBody>
        </p:sp>
      </p:grpSp>
      <p:sp>
        <p:nvSpPr>
          <p:cNvPr id="42" name="Rectangle: Rounded Corners 41">
            <a:hlinkClick r:id="rId2" action="ppaction://hlinksldjump"/>
            <a:extLst>
              <a:ext uri="{FF2B5EF4-FFF2-40B4-BE49-F238E27FC236}">
                <a16:creationId xmlns:a16="http://schemas.microsoft.com/office/drawing/2014/main" id="{CF3F1943-59E6-4520-9C8E-307C7ADA219E}"/>
              </a:ext>
            </a:extLst>
          </p:cNvPr>
          <p:cNvSpPr/>
          <p:nvPr/>
        </p:nvSpPr>
        <p:spPr>
          <a:xfrm>
            <a:off x="3287243" y="6147582"/>
            <a:ext cx="2569513" cy="534572"/>
          </a:xfrm>
          <a:prstGeom prst="round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Next slide</a:t>
            </a:r>
          </a:p>
        </p:txBody>
      </p:sp>
      <p:sp>
        <p:nvSpPr>
          <p:cNvPr id="43" name="Oval 42">
            <a:extLst>
              <a:ext uri="{FF2B5EF4-FFF2-40B4-BE49-F238E27FC236}">
                <a16:creationId xmlns:a16="http://schemas.microsoft.com/office/drawing/2014/main" id="{1FBB8BD5-78B0-4A83-9EBE-FFA227825449}"/>
              </a:ext>
            </a:extLst>
          </p:cNvPr>
          <p:cNvSpPr/>
          <p:nvPr/>
        </p:nvSpPr>
        <p:spPr>
          <a:xfrm>
            <a:off x="3831076"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ss</a:t>
            </a:r>
          </a:p>
        </p:txBody>
      </p:sp>
      <p:sp>
        <p:nvSpPr>
          <p:cNvPr id="44" name="Oval 43">
            <a:extLst>
              <a:ext uri="{FF2B5EF4-FFF2-40B4-BE49-F238E27FC236}">
                <a16:creationId xmlns:a16="http://schemas.microsoft.com/office/drawing/2014/main" id="{D4ABA583-6C2A-483D-A567-7AEBBD9C4714}"/>
              </a:ext>
            </a:extLst>
          </p:cNvPr>
          <p:cNvSpPr/>
          <p:nvPr/>
        </p:nvSpPr>
        <p:spPr>
          <a:xfrm>
            <a:off x="5959244"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x</a:t>
            </a:r>
          </a:p>
        </p:txBody>
      </p:sp>
      <p:pic>
        <p:nvPicPr>
          <p:cNvPr id="11" name="Picture 10">
            <a:extLst>
              <a:ext uri="{FF2B5EF4-FFF2-40B4-BE49-F238E27FC236}">
                <a16:creationId xmlns:a16="http://schemas.microsoft.com/office/drawing/2014/main" id="{F04BCE10-2E0F-48F9-BD1B-E146AC4701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978258" flipH="1">
            <a:off x="-469233" y="411455"/>
            <a:ext cx="2872223" cy="4640803"/>
          </a:xfrm>
          <a:prstGeom prst="rect">
            <a:avLst/>
          </a:prstGeom>
        </p:spPr>
      </p:pic>
      <p:sp>
        <p:nvSpPr>
          <p:cNvPr id="18" name="Rectangle: Top Corners Rounded 17">
            <a:extLst>
              <a:ext uri="{FF2B5EF4-FFF2-40B4-BE49-F238E27FC236}">
                <a16:creationId xmlns:a16="http://schemas.microsoft.com/office/drawing/2014/main" id="{5B6BA694-37DE-4A76-8CE9-28838B919C60}"/>
              </a:ext>
            </a:extLst>
          </p:cNvPr>
          <p:cNvSpPr/>
          <p:nvPr/>
        </p:nvSpPr>
        <p:spPr>
          <a:xfrm rot="5400000">
            <a:off x="5753278" y="2041150"/>
            <a:ext cx="1384716" cy="1869036"/>
          </a:xfrm>
          <a:prstGeom prst="round2SameRect">
            <a:avLst/>
          </a:prstGeom>
          <a:solidFill>
            <a:srgbClr val="9B8B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pic>
        <p:nvPicPr>
          <p:cNvPr id="14" name="Picture 13">
            <a:extLst>
              <a:ext uri="{FF2B5EF4-FFF2-40B4-BE49-F238E27FC236}">
                <a16:creationId xmlns:a16="http://schemas.microsoft.com/office/drawing/2014/main" id="{DF5E6998-62FF-4EC7-A929-A03CCA542F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791105">
            <a:off x="6878363" y="533044"/>
            <a:ext cx="2909579" cy="4701162"/>
          </a:xfrm>
          <a:prstGeom prst="rect">
            <a:avLst/>
          </a:prstGeom>
        </p:spPr>
      </p:pic>
      <p:pic>
        <p:nvPicPr>
          <p:cNvPr id="4" name="Picture 3">
            <a:extLst>
              <a:ext uri="{FF2B5EF4-FFF2-40B4-BE49-F238E27FC236}">
                <a16:creationId xmlns:a16="http://schemas.microsoft.com/office/drawing/2014/main" id="{35CC37B8-4669-428A-8E95-EA231ED3C2B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89506" y="496138"/>
            <a:ext cx="2359529" cy="1621265"/>
          </a:xfrm>
          <a:prstGeom prst="rect">
            <a:avLst/>
          </a:prstGeom>
        </p:spPr>
      </p:pic>
    </p:spTree>
    <p:extLst>
      <p:ext uri="{BB962C8B-B14F-4D97-AF65-F5344CB8AC3E}">
        <p14:creationId xmlns:p14="http://schemas.microsoft.com/office/powerpoint/2010/main" val="208395534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4"/>
                    </p:tgtEl>
                  </p:cond>
                </p:stCondLst>
                <p:endSync evt="end" delay="0">
                  <p:rtn val="all"/>
                </p:endSync>
                <p:childTnLst>
                  <p:par>
                    <p:cTn id="3" fill="hold">
                      <p:stCondLst>
                        <p:cond delay="0"/>
                      </p:stCondLst>
                      <p:childTnLst>
                        <p:par>
                          <p:cTn id="4" fill="hold">
                            <p:stCondLst>
                              <p:cond delay="0"/>
                            </p:stCondLst>
                            <p:childTnLst>
                              <p:par>
                                <p:cTn id="5" presetID="2" presetClass="entr" presetSubtype="8" fill="hold" nodeType="clickEffect">
                                  <p:stCondLst>
                                    <p:cond delay="10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600"/>
                            </p:stCondLst>
                            <p:childTnLst>
                              <p:par>
                                <p:cTn id="10" presetID="2" presetClass="exit" presetSubtype="8" fill="hold" nodeType="afterEffect">
                                  <p:stCondLst>
                                    <p:cond delay="500"/>
                                  </p:stCondLst>
                                  <p:childTnLst>
                                    <p:anim calcmode="lin" valueType="num">
                                      <p:cBhvr additive="base">
                                        <p:cTn id="11" dur="500"/>
                                        <p:tgtEl>
                                          <p:spTgt spid="11"/>
                                        </p:tgtEl>
                                        <p:attrNameLst>
                                          <p:attrName>ppt_x</p:attrName>
                                        </p:attrNameLst>
                                      </p:cBhvr>
                                      <p:tavLst>
                                        <p:tav tm="0">
                                          <p:val>
                                            <p:strVal val="ppt_x"/>
                                          </p:val>
                                        </p:tav>
                                        <p:tav tm="100000">
                                          <p:val>
                                            <p:strVal val="0-ppt_w/2"/>
                                          </p:val>
                                        </p:tav>
                                      </p:tavLst>
                                    </p:anim>
                                    <p:anim calcmode="lin" valueType="num">
                                      <p:cBhvr additive="base">
                                        <p:cTn id="12" dur="500"/>
                                        <p:tgtEl>
                                          <p:spTgt spid="11"/>
                                        </p:tgtEl>
                                        <p:attrNameLst>
                                          <p:attrName>ppt_y</p:attrName>
                                        </p:attrNameLst>
                                      </p:cBhvr>
                                      <p:tavLst>
                                        <p:tav tm="0">
                                          <p:val>
                                            <p:strVal val="ppt_y"/>
                                          </p:val>
                                        </p:tav>
                                        <p:tav tm="100000">
                                          <p:val>
                                            <p:strVal val="ppt_y"/>
                                          </p:val>
                                        </p:tav>
                                      </p:tavLst>
                                    </p:anim>
                                    <p:set>
                                      <p:cBhvr>
                                        <p:cTn id="13"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44"/>
                  </p:tgtEl>
                </p:cond>
              </p:nextCondLst>
            </p:seq>
            <p:seq concurrent="1" nextAc="seek">
              <p:cTn id="14" restart="whenNotActive" fill="hold" evtFilter="cancelBubble" nodeType="interactiveSeq">
                <p:stCondLst>
                  <p:cond evt="onClick" delay="0">
                    <p:tgtEl>
                      <p:spTgt spid="43"/>
                    </p:tgtEl>
                  </p:cond>
                </p:stCondLst>
                <p:endSync evt="end" delay="0">
                  <p:rtn val="all"/>
                </p:endSync>
                <p:childTnLst>
                  <p:par>
                    <p:cTn id="15" fill="hold">
                      <p:stCondLst>
                        <p:cond delay="0"/>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2" presetClass="exit" presetSubtype="8" fill="hold" nodeType="afterEffect">
                                  <p:stCondLst>
                                    <p:cond delay="500"/>
                                  </p:stCondLst>
                                  <p:childTnLst>
                                    <p:anim calcmode="lin" valueType="num">
                                      <p:cBhvr additive="base">
                                        <p:cTn id="23" dur="500"/>
                                        <p:tgtEl>
                                          <p:spTgt spid="11"/>
                                        </p:tgtEl>
                                        <p:attrNameLst>
                                          <p:attrName>ppt_x</p:attrName>
                                        </p:attrNameLst>
                                      </p:cBhvr>
                                      <p:tavLst>
                                        <p:tav tm="0">
                                          <p:val>
                                            <p:strVal val="ppt_x"/>
                                          </p:val>
                                        </p:tav>
                                        <p:tav tm="100000">
                                          <p:val>
                                            <p:strVal val="0-ppt_w/2"/>
                                          </p:val>
                                        </p:tav>
                                      </p:tavLst>
                                    </p:anim>
                                    <p:anim calcmode="lin" valueType="num">
                                      <p:cBhvr additive="base">
                                        <p:cTn id="24" dur="500"/>
                                        <p:tgtEl>
                                          <p:spTgt spid="11"/>
                                        </p:tgtEl>
                                        <p:attrNameLst>
                                          <p:attrName>ppt_y</p:attrName>
                                        </p:attrNameLst>
                                      </p:cBhvr>
                                      <p:tavLst>
                                        <p:tav tm="0">
                                          <p:val>
                                            <p:strVal val="ppt_y"/>
                                          </p:val>
                                        </p:tav>
                                        <p:tav tm="100000">
                                          <p:val>
                                            <p:strVal val="ppt_y"/>
                                          </p:val>
                                        </p:tav>
                                      </p:tavLst>
                                    </p:anim>
                                    <p:set>
                                      <p:cBhvr>
                                        <p:cTn id="25"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43"/>
                  </p:tgtEl>
                </p:cond>
              </p:nextCondLst>
            </p:seq>
            <p:seq concurrent="1" nextAc="seek">
              <p:cTn id="26" restart="whenNotActive" fill="hold" evtFilter="cancelBubble" nodeType="interactiveSeq">
                <p:stCondLst>
                  <p:cond evt="onClick" delay="0">
                    <p:tgtEl>
                      <p:spTgt spid="9"/>
                    </p:tgtEl>
                  </p:cond>
                </p:stCondLst>
                <p:endSync evt="end" delay="0">
                  <p:rtn val="all"/>
                </p:endSync>
                <p:childTnLst>
                  <p:par>
                    <p:cTn id="27" fill="hold">
                      <p:stCondLst>
                        <p:cond delay="0"/>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1+#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10" presetClass="exit" presetSubtype="0" fill="hold" grpId="0" nodeType="withEffect">
                                  <p:stCondLst>
                                    <p:cond delay="0"/>
                                  </p:stCondLst>
                                  <p:childTnLst>
                                    <p:animEffect transition="out" filter="fade">
                                      <p:cBhvr>
                                        <p:cTn id="34" dur="500"/>
                                        <p:tgtEl>
                                          <p:spTgt spid="18"/>
                                        </p:tgtEl>
                                      </p:cBhvr>
                                    </p:animEffect>
                                    <p:set>
                                      <p:cBhvr>
                                        <p:cTn id="35"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1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16BBA326-B81A-4BDE-B3DF-E144717F3097}"/>
              </a:ext>
            </a:extLst>
          </p:cNvPr>
          <p:cNvSpPr/>
          <p:nvPr/>
        </p:nvSpPr>
        <p:spPr>
          <a:xfrm>
            <a:off x="1702908"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sh</a:t>
            </a:r>
          </a:p>
        </p:txBody>
      </p:sp>
      <p:sp>
        <p:nvSpPr>
          <p:cNvPr id="16" name="Rectangle 15">
            <a:extLst>
              <a:ext uri="{FF2B5EF4-FFF2-40B4-BE49-F238E27FC236}">
                <a16:creationId xmlns:a16="http://schemas.microsoft.com/office/drawing/2014/main" id="{73A02B6E-5B6D-4BBC-AC08-1F96A3CA2150}"/>
              </a:ext>
            </a:extLst>
          </p:cNvPr>
          <p:cNvSpPr/>
          <p:nvPr/>
        </p:nvSpPr>
        <p:spPr>
          <a:xfrm>
            <a:off x="462706" y="3844570"/>
            <a:ext cx="8190451" cy="391875"/>
          </a:xfrm>
          <a:prstGeom prst="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Click the correct phoneme</a:t>
            </a:r>
          </a:p>
        </p:txBody>
      </p:sp>
      <p:sp>
        <p:nvSpPr>
          <p:cNvPr id="2" name="Rectangle: Rounded Corners 1">
            <a:extLst>
              <a:ext uri="{FF2B5EF4-FFF2-40B4-BE49-F238E27FC236}">
                <a16:creationId xmlns:a16="http://schemas.microsoft.com/office/drawing/2014/main" id="{0295157D-7646-4C62-BB27-9698076D76FA}"/>
              </a:ext>
            </a:extLst>
          </p:cNvPr>
          <p:cNvSpPr/>
          <p:nvPr/>
        </p:nvSpPr>
        <p:spPr>
          <a:xfrm>
            <a:off x="1758822" y="2283311"/>
            <a:ext cx="5626356" cy="1384715"/>
          </a:xfrm>
          <a:prstGeom prst="roundRect">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7" name="Straight Connector 26">
            <a:extLst>
              <a:ext uri="{FF2B5EF4-FFF2-40B4-BE49-F238E27FC236}">
                <a16:creationId xmlns:a16="http://schemas.microsoft.com/office/drawing/2014/main" id="{68A211ED-A500-4FA3-B72B-4709A14FA326}"/>
              </a:ext>
            </a:extLst>
          </p:cNvPr>
          <p:cNvCxnSpPr>
            <a:cxnSpLocks/>
          </p:cNvCxnSpPr>
          <p:nvPr/>
        </p:nvCxnSpPr>
        <p:spPr>
          <a:xfrm>
            <a:off x="3011471" y="2283311"/>
            <a:ext cx="0" cy="1384715"/>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E44DCB1E-244D-48E9-B5DA-56DE4C634783}"/>
              </a:ext>
            </a:extLst>
          </p:cNvPr>
          <p:cNvCxnSpPr>
            <a:cxnSpLocks/>
          </p:cNvCxnSpPr>
          <p:nvPr/>
        </p:nvCxnSpPr>
        <p:spPr>
          <a:xfrm>
            <a:off x="5489229" y="2283311"/>
            <a:ext cx="0" cy="1384715"/>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8274D16D-21BB-42C5-88CF-44F5A5C92E84}"/>
              </a:ext>
            </a:extLst>
          </p:cNvPr>
          <p:cNvSpPr txBox="1"/>
          <p:nvPr/>
        </p:nvSpPr>
        <p:spPr>
          <a:xfrm>
            <a:off x="1615824" y="2228351"/>
            <a:ext cx="1523536" cy="1446549"/>
          </a:xfrm>
          <a:prstGeom prst="rect">
            <a:avLst/>
          </a:prstGeom>
          <a:noFill/>
        </p:spPr>
        <p:txBody>
          <a:bodyPr wrap="square" rtlCol="0">
            <a:spAutoFit/>
          </a:bodyPr>
          <a:lstStyle/>
          <a:p>
            <a:pPr algn="ctr"/>
            <a:r>
              <a:rPr lang="en-GB" sz="8800" dirty="0"/>
              <a:t>l</a:t>
            </a:r>
          </a:p>
        </p:txBody>
      </p:sp>
      <p:sp>
        <p:nvSpPr>
          <p:cNvPr id="37" name="TextBox 36">
            <a:extLst>
              <a:ext uri="{FF2B5EF4-FFF2-40B4-BE49-F238E27FC236}">
                <a16:creationId xmlns:a16="http://schemas.microsoft.com/office/drawing/2014/main" id="{CFE33663-575B-4AF3-AE57-0EBE7FBAB6C5}"/>
              </a:ext>
            </a:extLst>
          </p:cNvPr>
          <p:cNvSpPr txBox="1"/>
          <p:nvPr/>
        </p:nvSpPr>
        <p:spPr>
          <a:xfrm>
            <a:off x="2875055" y="2160350"/>
            <a:ext cx="1523536" cy="1446550"/>
          </a:xfrm>
          <a:prstGeom prst="rect">
            <a:avLst/>
          </a:prstGeom>
          <a:noFill/>
        </p:spPr>
        <p:txBody>
          <a:bodyPr wrap="square" rtlCol="0">
            <a:spAutoFit/>
          </a:bodyPr>
          <a:lstStyle/>
          <a:p>
            <a:pPr algn="ctr"/>
            <a:r>
              <a:rPr lang="en-GB" sz="8800" dirty="0"/>
              <a:t>u</a:t>
            </a:r>
          </a:p>
        </p:txBody>
      </p:sp>
      <p:sp>
        <p:nvSpPr>
          <p:cNvPr id="38" name="TextBox 37">
            <a:extLst>
              <a:ext uri="{FF2B5EF4-FFF2-40B4-BE49-F238E27FC236}">
                <a16:creationId xmlns:a16="http://schemas.microsoft.com/office/drawing/2014/main" id="{FA527129-4302-4019-AF7E-A939E3FFE2D5}"/>
              </a:ext>
            </a:extLst>
          </p:cNvPr>
          <p:cNvSpPr txBox="1"/>
          <p:nvPr/>
        </p:nvSpPr>
        <p:spPr>
          <a:xfrm>
            <a:off x="5657689" y="2160351"/>
            <a:ext cx="1523536" cy="1446550"/>
          </a:xfrm>
          <a:prstGeom prst="rect">
            <a:avLst/>
          </a:prstGeom>
          <a:noFill/>
        </p:spPr>
        <p:txBody>
          <a:bodyPr wrap="square" rtlCol="0">
            <a:spAutoFit/>
          </a:bodyPr>
          <a:lstStyle/>
          <a:p>
            <a:pPr algn="ctr"/>
            <a:r>
              <a:rPr lang="en-GB" sz="8800" dirty="0"/>
              <a:t>ch</a:t>
            </a:r>
          </a:p>
        </p:txBody>
      </p:sp>
      <p:sp>
        <p:nvSpPr>
          <p:cNvPr id="42" name="Rectangle: Rounded Corners 41">
            <a:hlinkClick r:id="rId2" action="ppaction://hlinksldjump"/>
            <a:extLst>
              <a:ext uri="{FF2B5EF4-FFF2-40B4-BE49-F238E27FC236}">
                <a16:creationId xmlns:a16="http://schemas.microsoft.com/office/drawing/2014/main" id="{CF3F1943-59E6-4520-9C8E-307C7ADA219E}"/>
              </a:ext>
            </a:extLst>
          </p:cNvPr>
          <p:cNvSpPr/>
          <p:nvPr/>
        </p:nvSpPr>
        <p:spPr>
          <a:xfrm>
            <a:off x="3287243" y="6147582"/>
            <a:ext cx="2569513" cy="534572"/>
          </a:xfrm>
          <a:prstGeom prst="round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Next slide</a:t>
            </a:r>
          </a:p>
        </p:txBody>
      </p:sp>
      <p:sp>
        <p:nvSpPr>
          <p:cNvPr id="43" name="Oval 42">
            <a:extLst>
              <a:ext uri="{FF2B5EF4-FFF2-40B4-BE49-F238E27FC236}">
                <a16:creationId xmlns:a16="http://schemas.microsoft.com/office/drawing/2014/main" id="{1FBB8BD5-78B0-4A83-9EBE-FFA227825449}"/>
              </a:ext>
            </a:extLst>
          </p:cNvPr>
          <p:cNvSpPr/>
          <p:nvPr/>
        </p:nvSpPr>
        <p:spPr>
          <a:xfrm>
            <a:off x="3831076"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ch</a:t>
            </a:r>
          </a:p>
        </p:txBody>
      </p:sp>
      <p:sp>
        <p:nvSpPr>
          <p:cNvPr id="44" name="Oval 43">
            <a:extLst>
              <a:ext uri="{FF2B5EF4-FFF2-40B4-BE49-F238E27FC236}">
                <a16:creationId xmlns:a16="http://schemas.microsoft.com/office/drawing/2014/main" id="{D4ABA583-6C2A-483D-A567-7AEBBD9C4714}"/>
              </a:ext>
            </a:extLst>
          </p:cNvPr>
          <p:cNvSpPr/>
          <p:nvPr/>
        </p:nvSpPr>
        <p:spPr>
          <a:xfrm>
            <a:off x="5959244"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th</a:t>
            </a:r>
          </a:p>
        </p:txBody>
      </p:sp>
      <p:sp>
        <p:nvSpPr>
          <p:cNvPr id="18" name="Rectangle: Top Corners Rounded 17">
            <a:extLst>
              <a:ext uri="{FF2B5EF4-FFF2-40B4-BE49-F238E27FC236}">
                <a16:creationId xmlns:a16="http://schemas.microsoft.com/office/drawing/2014/main" id="{5B6BA694-37DE-4A76-8CE9-28838B919C60}"/>
              </a:ext>
            </a:extLst>
          </p:cNvPr>
          <p:cNvSpPr/>
          <p:nvPr/>
        </p:nvSpPr>
        <p:spPr>
          <a:xfrm rot="5400000">
            <a:off x="5753278" y="2022131"/>
            <a:ext cx="1384716" cy="1869036"/>
          </a:xfrm>
          <a:prstGeom prst="round2SameRect">
            <a:avLst/>
          </a:prstGeom>
          <a:solidFill>
            <a:srgbClr val="9B8B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pic>
        <p:nvPicPr>
          <p:cNvPr id="11" name="Picture 10">
            <a:extLst>
              <a:ext uri="{FF2B5EF4-FFF2-40B4-BE49-F238E27FC236}">
                <a16:creationId xmlns:a16="http://schemas.microsoft.com/office/drawing/2014/main" id="{F04BCE10-2E0F-48F9-BD1B-E146AC4701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978258" flipH="1">
            <a:off x="-674003" y="529148"/>
            <a:ext cx="2872223" cy="4640803"/>
          </a:xfrm>
          <a:prstGeom prst="rect">
            <a:avLst/>
          </a:prstGeom>
        </p:spPr>
      </p:pic>
      <p:pic>
        <p:nvPicPr>
          <p:cNvPr id="14" name="Picture 13">
            <a:extLst>
              <a:ext uri="{FF2B5EF4-FFF2-40B4-BE49-F238E27FC236}">
                <a16:creationId xmlns:a16="http://schemas.microsoft.com/office/drawing/2014/main" id="{DF5E6998-62FF-4EC7-A929-A03CCA542F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791105">
            <a:off x="6950933" y="533044"/>
            <a:ext cx="2909579" cy="4701162"/>
          </a:xfrm>
          <a:prstGeom prst="rect">
            <a:avLst/>
          </a:prstGeom>
        </p:spPr>
      </p:pic>
      <p:sp>
        <p:nvSpPr>
          <p:cNvPr id="19" name="TextBox 18">
            <a:extLst>
              <a:ext uri="{FF2B5EF4-FFF2-40B4-BE49-F238E27FC236}">
                <a16:creationId xmlns:a16="http://schemas.microsoft.com/office/drawing/2014/main" id="{71F6DE04-F667-4712-B65B-B703FDD611A4}"/>
              </a:ext>
            </a:extLst>
          </p:cNvPr>
          <p:cNvSpPr txBox="1"/>
          <p:nvPr/>
        </p:nvSpPr>
        <p:spPr>
          <a:xfrm>
            <a:off x="4116811" y="2160350"/>
            <a:ext cx="1523536" cy="1446550"/>
          </a:xfrm>
          <a:prstGeom prst="rect">
            <a:avLst/>
          </a:prstGeom>
          <a:noFill/>
        </p:spPr>
        <p:txBody>
          <a:bodyPr wrap="square" rtlCol="0">
            <a:spAutoFit/>
          </a:bodyPr>
          <a:lstStyle/>
          <a:p>
            <a:pPr algn="ctr"/>
            <a:r>
              <a:rPr lang="en-GB" sz="8800" dirty="0"/>
              <a:t>n</a:t>
            </a:r>
          </a:p>
        </p:txBody>
      </p:sp>
      <p:cxnSp>
        <p:nvCxnSpPr>
          <p:cNvPr id="22" name="Straight Connector 21">
            <a:extLst>
              <a:ext uri="{FF2B5EF4-FFF2-40B4-BE49-F238E27FC236}">
                <a16:creationId xmlns:a16="http://schemas.microsoft.com/office/drawing/2014/main" id="{2DEAB8FC-57B4-412F-B999-520ACE668AEC}"/>
              </a:ext>
            </a:extLst>
          </p:cNvPr>
          <p:cNvCxnSpPr>
            <a:cxnSpLocks/>
          </p:cNvCxnSpPr>
          <p:nvPr/>
        </p:nvCxnSpPr>
        <p:spPr>
          <a:xfrm>
            <a:off x="4313572" y="2283311"/>
            <a:ext cx="0" cy="1384715"/>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2FAFE079-05EE-41D0-B3D5-CDBB55BC65F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187032" y="493855"/>
            <a:ext cx="2779094" cy="1667775"/>
          </a:xfrm>
          <a:prstGeom prst="rect">
            <a:avLst/>
          </a:prstGeom>
        </p:spPr>
      </p:pic>
    </p:spTree>
    <p:extLst>
      <p:ext uri="{BB962C8B-B14F-4D97-AF65-F5344CB8AC3E}">
        <p14:creationId xmlns:p14="http://schemas.microsoft.com/office/powerpoint/2010/main" val="43343567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4"/>
                    </p:tgtEl>
                  </p:cond>
                </p:stCondLst>
                <p:endSync evt="end" delay="0">
                  <p:rtn val="all"/>
                </p:endSync>
                <p:childTnLst>
                  <p:par>
                    <p:cTn id="3" fill="hold">
                      <p:stCondLst>
                        <p:cond delay="0"/>
                      </p:stCondLst>
                      <p:childTnLst>
                        <p:par>
                          <p:cTn id="4" fill="hold">
                            <p:stCondLst>
                              <p:cond delay="0"/>
                            </p:stCondLst>
                            <p:childTnLst>
                              <p:par>
                                <p:cTn id="5" presetID="2" presetClass="entr" presetSubtype="8" fill="hold" nodeType="clickEffect">
                                  <p:stCondLst>
                                    <p:cond delay="10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600"/>
                            </p:stCondLst>
                            <p:childTnLst>
                              <p:par>
                                <p:cTn id="10" presetID="2" presetClass="exit" presetSubtype="8" fill="hold" nodeType="afterEffect">
                                  <p:stCondLst>
                                    <p:cond delay="500"/>
                                  </p:stCondLst>
                                  <p:childTnLst>
                                    <p:anim calcmode="lin" valueType="num">
                                      <p:cBhvr additive="base">
                                        <p:cTn id="11" dur="500"/>
                                        <p:tgtEl>
                                          <p:spTgt spid="11"/>
                                        </p:tgtEl>
                                        <p:attrNameLst>
                                          <p:attrName>ppt_x</p:attrName>
                                        </p:attrNameLst>
                                      </p:cBhvr>
                                      <p:tavLst>
                                        <p:tav tm="0">
                                          <p:val>
                                            <p:strVal val="ppt_x"/>
                                          </p:val>
                                        </p:tav>
                                        <p:tav tm="100000">
                                          <p:val>
                                            <p:strVal val="0-ppt_w/2"/>
                                          </p:val>
                                        </p:tav>
                                      </p:tavLst>
                                    </p:anim>
                                    <p:anim calcmode="lin" valueType="num">
                                      <p:cBhvr additive="base">
                                        <p:cTn id="12" dur="500"/>
                                        <p:tgtEl>
                                          <p:spTgt spid="11"/>
                                        </p:tgtEl>
                                        <p:attrNameLst>
                                          <p:attrName>ppt_y</p:attrName>
                                        </p:attrNameLst>
                                      </p:cBhvr>
                                      <p:tavLst>
                                        <p:tav tm="0">
                                          <p:val>
                                            <p:strVal val="ppt_y"/>
                                          </p:val>
                                        </p:tav>
                                        <p:tav tm="100000">
                                          <p:val>
                                            <p:strVal val="ppt_y"/>
                                          </p:val>
                                        </p:tav>
                                      </p:tavLst>
                                    </p:anim>
                                    <p:set>
                                      <p:cBhvr>
                                        <p:cTn id="13"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44"/>
                  </p:tgtEl>
                </p:cond>
              </p:nextCondLst>
            </p:seq>
            <p:seq concurrent="1" nextAc="seek">
              <p:cTn id="14" restart="whenNotActive" fill="hold" evtFilter="cancelBubble" nodeType="interactiveSeq">
                <p:stCondLst>
                  <p:cond evt="onClick" delay="0">
                    <p:tgtEl>
                      <p:spTgt spid="43"/>
                    </p:tgtEl>
                  </p:cond>
                </p:stCondLst>
                <p:endSync evt="end" delay="0">
                  <p:rtn val="all"/>
                </p:endSync>
                <p:childTnLst>
                  <p:par>
                    <p:cTn id="15" fill="hold">
                      <p:stCondLst>
                        <p:cond delay="0"/>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1+#ppt_w/2"/>
                                          </p:val>
                                        </p:tav>
                                        <p:tav tm="100000">
                                          <p:val>
                                            <p:strVal val="#ppt_x"/>
                                          </p:val>
                                        </p:tav>
                                      </p:tavLst>
                                    </p:anim>
                                    <p:anim calcmode="lin" valueType="num">
                                      <p:cBhvr additive="base">
                                        <p:cTn id="20" dur="500" fill="hold"/>
                                        <p:tgtEl>
                                          <p:spTgt spid="14"/>
                                        </p:tgtEl>
                                        <p:attrNameLst>
                                          <p:attrName>ppt_y</p:attrName>
                                        </p:attrNameLst>
                                      </p:cBhvr>
                                      <p:tavLst>
                                        <p:tav tm="0">
                                          <p:val>
                                            <p:strVal val="#ppt_y"/>
                                          </p:val>
                                        </p:tav>
                                        <p:tav tm="100000">
                                          <p:val>
                                            <p:strVal val="#ppt_y"/>
                                          </p:val>
                                        </p:tav>
                                      </p:tavLst>
                                    </p:anim>
                                  </p:childTnLst>
                                </p:cTn>
                              </p:par>
                              <p:par>
                                <p:cTn id="21" presetID="10" presetClass="exit" presetSubtype="0" fill="hold" grpId="0" nodeType="withEffect">
                                  <p:stCondLst>
                                    <p:cond delay="0"/>
                                  </p:stCondLst>
                                  <p:childTnLst>
                                    <p:animEffect transition="out" filter="fade">
                                      <p:cBhvr>
                                        <p:cTn id="22" dur="500"/>
                                        <p:tgtEl>
                                          <p:spTgt spid="18"/>
                                        </p:tgtEl>
                                      </p:cBhvr>
                                    </p:animEffect>
                                    <p:set>
                                      <p:cBhvr>
                                        <p:cTn id="23"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43"/>
                  </p:tgtEl>
                </p:cond>
              </p:nextCondLst>
            </p:seq>
            <p:seq concurrent="1" nextAc="seek">
              <p:cTn id="24" restart="whenNotActive" fill="hold" evtFilter="cancelBubble" nodeType="interactiveSeq">
                <p:stCondLst>
                  <p:cond evt="onClick" delay="0">
                    <p:tgtEl>
                      <p:spTgt spid="9"/>
                    </p:tgtEl>
                  </p:cond>
                </p:stCondLst>
                <p:endSync evt="end" delay="0">
                  <p:rtn val="all"/>
                </p:endSync>
                <p:childTnLst>
                  <p:par>
                    <p:cTn id="25" fill="hold">
                      <p:stCondLst>
                        <p:cond delay="0"/>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0-#ppt_w/2"/>
                                          </p:val>
                                        </p:tav>
                                        <p:tav tm="100000">
                                          <p:val>
                                            <p:strVal val="#ppt_x"/>
                                          </p:val>
                                        </p:tav>
                                      </p:tavLst>
                                    </p:anim>
                                    <p:anim calcmode="lin" valueType="num">
                                      <p:cBhvr additive="base">
                                        <p:cTn id="30" dur="500" fill="hold"/>
                                        <p:tgtEl>
                                          <p:spTgt spid="11"/>
                                        </p:tgtEl>
                                        <p:attrNameLst>
                                          <p:attrName>ppt_y</p:attrName>
                                        </p:attrNameLst>
                                      </p:cBhvr>
                                      <p:tavLst>
                                        <p:tav tm="0">
                                          <p:val>
                                            <p:strVal val="#ppt_y"/>
                                          </p:val>
                                        </p:tav>
                                        <p:tav tm="100000">
                                          <p:val>
                                            <p:strVal val="#ppt_y"/>
                                          </p:val>
                                        </p:tav>
                                      </p:tavLst>
                                    </p:anim>
                                  </p:childTnLst>
                                </p:cTn>
                              </p:par>
                            </p:childTnLst>
                          </p:cTn>
                        </p:par>
                        <p:par>
                          <p:cTn id="31" fill="hold">
                            <p:stCondLst>
                              <p:cond delay="500"/>
                            </p:stCondLst>
                            <p:childTnLst>
                              <p:par>
                                <p:cTn id="32" presetID="2" presetClass="exit" presetSubtype="8" fill="hold" nodeType="afterEffect">
                                  <p:stCondLst>
                                    <p:cond delay="500"/>
                                  </p:stCondLst>
                                  <p:childTnLst>
                                    <p:anim calcmode="lin" valueType="num">
                                      <p:cBhvr additive="base">
                                        <p:cTn id="33" dur="500"/>
                                        <p:tgtEl>
                                          <p:spTgt spid="11"/>
                                        </p:tgtEl>
                                        <p:attrNameLst>
                                          <p:attrName>ppt_x</p:attrName>
                                        </p:attrNameLst>
                                      </p:cBhvr>
                                      <p:tavLst>
                                        <p:tav tm="0">
                                          <p:val>
                                            <p:strVal val="ppt_x"/>
                                          </p:val>
                                        </p:tav>
                                        <p:tav tm="100000">
                                          <p:val>
                                            <p:strVal val="0-ppt_w/2"/>
                                          </p:val>
                                        </p:tav>
                                      </p:tavLst>
                                    </p:anim>
                                    <p:anim calcmode="lin" valueType="num">
                                      <p:cBhvr additive="base">
                                        <p:cTn id="34" dur="500"/>
                                        <p:tgtEl>
                                          <p:spTgt spid="11"/>
                                        </p:tgtEl>
                                        <p:attrNameLst>
                                          <p:attrName>ppt_y</p:attrName>
                                        </p:attrNameLst>
                                      </p:cBhvr>
                                      <p:tavLst>
                                        <p:tav tm="0">
                                          <p:val>
                                            <p:strVal val="ppt_y"/>
                                          </p:val>
                                        </p:tav>
                                        <p:tav tm="100000">
                                          <p:val>
                                            <p:strVal val="ppt_y"/>
                                          </p:val>
                                        </p:tav>
                                      </p:tavLst>
                                    </p:anim>
                                    <p:set>
                                      <p:cBhvr>
                                        <p:cTn id="35"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1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16BBA326-B81A-4BDE-B3DF-E144717F3097}"/>
              </a:ext>
            </a:extLst>
          </p:cNvPr>
          <p:cNvSpPr/>
          <p:nvPr/>
        </p:nvSpPr>
        <p:spPr>
          <a:xfrm>
            <a:off x="1702908"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b</a:t>
            </a:r>
          </a:p>
        </p:txBody>
      </p:sp>
      <p:sp>
        <p:nvSpPr>
          <p:cNvPr id="16" name="Rectangle 15">
            <a:extLst>
              <a:ext uri="{FF2B5EF4-FFF2-40B4-BE49-F238E27FC236}">
                <a16:creationId xmlns:a16="http://schemas.microsoft.com/office/drawing/2014/main" id="{73A02B6E-5B6D-4BBC-AC08-1F96A3CA2150}"/>
              </a:ext>
            </a:extLst>
          </p:cNvPr>
          <p:cNvSpPr/>
          <p:nvPr/>
        </p:nvSpPr>
        <p:spPr>
          <a:xfrm>
            <a:off x="462706" y="3844570"/>
            <a:ext cx="8190451" cy="391875"/>
          </a:xfrm>
          <a:prstGeom prst="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Click the correct phoneme</a:t>
            </a:r>
          </a:p>
        </p:txBody>
      </p:sp>
      <p:grpSp>
        <p:nvGrpSpPr>
          <p:cNvPr id="39" name="Group 38">
            <a:extLst>
              <a:ext uri="{FF2B5EF4-FFF2-40B4-BE49-F238E27FC236}">
                <a16:creationId xmlns:a16="http://schemas.microsoft.com/office/drawing/2014/main" id="{D411B6C7-57F5-4C7F-ADDB-6B17C7598447}"/>
              </a:ext>
            </a:extLst>
          </p:cNvPr>
          <p:cNvGrpSpPr/>
          <p:nvPr/>
        </p:nvGrpSpPr>
        <p:grpSpPr>
          <a:xfrm>
            <a:off x="1758822" y="2160350"/>
            <a:ext cx="5626356" cy="1507676"/>
            <a:chOff x="1126853" y="1994273"/>
            <a:chExt cx="6469701" cy="1733665"/>
          </a:xfrm>
        </p:grpSpPr>
        <p:grpSp>
          <p:nvGrpSpPr>
            <p:cNvPr id="31" name="Group 30">
              <a:extLst>
                <a:ext uri="{FF2B5EF4-FFF2-40B4-BE49-F238E27FC236}">
                  <a16:creationId xmlns:a16="http://schemas.microsoft.com/office/drawing/2014/main" id="{B181E596-0F6D-461A-A994-4D0792A3D683}"/>
                </a:ext>
              </a:extLst>
            </p:cNvPr>
            <p:cNvGrpSpPr/>
            <p:nvPr/>
          </p:nvGrpSpPr>
          <p:grpSpPr>
            <a:xfrm>
              <a:off x="1126853" y="2135665"/>
              <a:ext cx="6469701" cy="1592273"/>
              <a:chOff x="800361" y="2762283"/>
              <a:chExt cx="7560000" cy="2005263"/>
            </a:xfrm>
          </p:grpSpPr>
          <p:sp>
            <p:nvSpPr>
              <p:cNvPr id="2" name="Rectangle: Rounded Corners 1">
                <a:extLst>
                  <a:ext uri="{FF2B5EF4-FFF2-40B4-BE49-F238E27FC236}">
                    <a16:creationId xmlns:a16="http://schemas.microsoft.com/office/drawing/2014/main" id="{0295157D-7646-4C62-BB27-9698076D76FA}"/>
                  </a:ext>
                </a:extLst>
              </p:cNvPr>
              <p:cNvSpPr/>
              <p:nvPr/>
            </p:nvSpPr>
            <p:spPr>
              <a:xfrm>
                <a:off x="800361" y="2762283"/>
                <a:ext cx="7560000" cy="2005263"/>
              </a:xfrm>
              <a:prstGeom prst="roundRect">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7" name="Straight Connector 26">
                <a:extLst>
                  <a:ext uri="{FF2B5EF4-FFF2-40B4-BE49-F238E27FC236}">
                    <a16:creationId xmlns:a16="http://schemas.microsoft.com/office/drawing/2014/main" id="{68A211ED-A500-4FA3-B72B-4709A14FA326}"/>
                  </a:ext>
                </a:extLst>
              </p:cNvPr>
              <p:cNvCxnSpPr>
                <a:cxnSpLocks/>
              </p:cNvCxnSpPr>
              <p:nvPr/>
            </p:nvCxnSpPr>
            <p:spPr>
              <a:xfrm>
                <a:off x="3384062" y="2762283"/>
                <a:ext cx="0" cy="2005263"/>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E44DCB1E-244D-48E9-B5DA-56DE4C634783}"/>
                  </a:ext>
                </a:extLst>
              </p:cNvPr>
              <p:cNvCxnSpPr>
                <a:cxnSpLocks/>
              </p:cNvCxnSpPr>
              <p:nvPr/>
            </p:nvCxnSpPr>
            <p:spPr>
              <a:xfrm>
                <a:off x="5812819" y="2762283"/>
                <a:ext cx="0" cy="2005263"/>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grpSp>
        <p:sp>
          <p:nvSpPr>
            <p:cNvPr id="32" name="TextBox 31">
              <a:extLst>
                <a:ext uri="{FF2B5EF4-FFF2-40B4-BE49-F238E27FC236}">
                  <a16:creationId xmlns:a16="http://schemas.microsoft.com/office/drawing/2014/main" id="{8274D16D-21BB-42C5-88CF-44F5A5C92E84}"/>
                </a:ext>
              </a:extLst>
            </p:cNvPr>
            <p:cNvSpPr txBox="1"/>
            <p:nvPr/>
          </p:nvSpPr>
          <p:spPr>
            <a:xfrm>
              <a:off x="1327789" y="2005709"/>
              <a:ext cx="1751902" cy="1663376"/>
            </a:xfrm>
            <a:prstGeom prst="rect">
              <a:avLst/>
            </a:prstGeom>
            <a:noFill/>
          </p:spPr>
          <p:txBody>
            <a:bodyPr wrap="square" rtlCol="0">
              <a:spAutoFit/>
            </a:bodyPr>
            <a:lstStyle/>
            <a:p>
              <a:pPr algn="ctr"/>
              <a:r>
                <a:rPr lang="en-GB" sz="8800" dirty="0"/>
                <a:t>f</a:t>
              </a:r>
            </a:p>
          </p:txBody>
        </p:sp>
        <p:sp>
          <p:nvSpPr>
            <p:cNvPr id="37" name="TextBox 36">
              <a:extLst>
                <a:ext uri="{FF2B5EF4-FFF2-40B4-BE49-F238E27FC236}">
                  <a16:creationId xmlns:a16="http://schemas.microsoft.com/office/drawing/2014/main" id="{CFE33663-575B-4AF3-AE57-0EBE7FBAB6C5}"/>
                </a:ext>
              </a:extLst>
            </p:cNvPr>
            <p:cNvSpPr txBox="1"/>
            <p:nvPr/>
          </p:nvSpPr>
          <p:spPr>
            <a:xfrm>
              <a:off x="3468959" y="1994273"/>
              <a:ext cx="1751902" cy="1663377"/>
            </a:xfrm>
            <a:prstGeom prst="rect">
              <a:avLst/>
            </a:prstGeom>
            <a:noFill/>
          </p:spPr>
          <p:txBody>
            <a:bodyPr wrap="square" rtlCol="0">
              <a:spAutoFit/>
            </a:bodyPr>
            <a:lstStyle/>
            <a:p>
              <a:pPr algn="ctr"/>
              <a:r>
                <a:rPr lang="en-GB" sz="8800" dirty="0"/>
                <a:t>o</a:t>
              </a:r>
            </a:p>
          </p:txBody>
        </p:sp>
        <p:sp>
          <p:nvSpPr>
            <p:cNvPr id="38" name="TextBox 37">
              <a:extLst>
                <a:ext uri="{FF2B5EF4-FFF2-40B4-BE49-F238E27FC236}">
                  <a16:creationId xmlns:a16="http://schemas.microsoft.com/office/drawing/2014/main" id="{FA527129-4302-4019-AF7E-A939E3FFE2D5}"/>
                </a:ext>
              </a:extLst>
            </p:cNvPr>
            <p:cNvSpPr txBox="1"/>
            <p:nvPr/>
          </p:nvSpPr>
          <p:spPr>
            <a:xfrm>
              <a:off x="5610128" y="1994274"/>
              <a:ext cx="1751902" cy="1663377"/>
            </a:xfrm>
            <a:prstGeom prst="rect">
              <a:avLst/>
            </a:prstGeom>
            <a:noFill/>
          </p:spPr>
          <p:txBody>
            <a:bodyPr wrap="square" rtlCol="0">
              <a:spAutoFit/>
            </a:bodyPr>
            <a:lstStyle/>
            <a:p>
              <a:pPr algn="ctr"/>
              <a:r>
                <a:rPr lang="en-GB" sz="8800" dirty="0"/>
                <a:t>x</a:t>
              </a:r>
            </a:p>
          </p:txBody>
        </p:sp>
      </p:grpSp>
      <p:sp>
        <p:nvSpPr>
          <p:cNvPr id="42" name="Rectangle: Rounded Corners 41">
            <a:hlinkClick r:id="rId2" action="ppaction://hlinksldjump"/>
            <a:extLst>
              <a:ext uri="{FF2B5EF4-FFF2-40B4-BE49-F238E27FC236}">
                <a16:creationId xmlns:a16="http://schemas.microsoft.com/office/drawing/2014/main" id="{CF3F1943-59E6-4520-9C8E-307C7ADA219E}"/>
              </a:ext>
            </a:extLst>
          </p:cNvPr>
          <p:cNvSpPr/>
          <p:nvPr/>
        </p:nvSpPr>
        <p:spPr>
          <a:xfrm>
            <a:off x="3287243" y="6147582"/>
            <a:ext cx="2569513" cy="534572"/>
          </a:xfrm>
          <a:prstGeom prst="round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Next slide</a:t>
            </a:r>
          </a:p>
        </p:txBody>
      </p:sp>
      <p:sp>
        <p:nvSpPr>
          <p:cNvPr id="43" name="Oval 42">
            <a:extLst>
              <a:ext uri="{FF2B5EF4-FFF2-40B4-BE49-F238E27FC236}">
                <a16:creationId xmlns:a16="http://schemas.microsoft.com/office/drawing/2014/main" id="{1FBB8BD5-78B0-4A83-9EBE-FFA227825449}"/>
              </a:ext>
            </a:extLst>
          </p:cNvPr>
          <p:cNvSpPr/>
          <p:nvPr/>
        </p:nvSpPr>
        <p:spPr>
          <a:xfrm>
            <a:off x="3831076"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r</a:t>
            </a:r>
          </a:p>
        </p:txBody>
      </p:sp>
      <p:sp>
        <p:nvSpPr>
          <p:cNvPr id="44" name="Oval 43">
            <a:extLst>
              <a:ext uri="{FF2B5EF4-FFF2-40B4-BE49-F238E27FC236}">
                <a16:creationId xmlns:a16="http://schemas.microsoft.com/office/drawing/2014/main" id="{D4ABA583-6C2A-483D-A567-7AEBBD9C4714}"/>
              </a:ext>
            </a:extLst>
          </p:cNvPr>
          <p:cNvSpPr/>
          <p:nvPr/>
        </p:nvSpPr>
        <p:spPr>
          <a:xfrm>
            <a:off x="5959244"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x</a:t>
            </a:r>
          </a:p>
        </p:txBody>
      </p:sp>
      <p:pic>
        <p:nvPicPr>
          <p:cNvPr id="11" name="Picture 10">
            <a:extLst>
              <a:ext uri="{FF2B5EF4-FFF2-40B4-BE49-F238E27FC236}">
                <a16:creationId xmlns:a16="http://schemas.microsoft.com/office/drawing/2014/main" id="{F04BCE10-2E0F-48F9-BD1B-E146AC4701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978258" flipH="1">
            <a:off x="-469233" y="411455"/>
            <a:ext cx="2872223" cy="4640803"/>
          </a:xfrm>
          <a:prstGeom prst="rect">
            <a:avLst/>
          </a:prstGeom>
        </p:spPr>
      </p:pic>
      <p:sp>
        <p:nvSpPr>
          <p:cNvPr id="18" name="Rectangle: Top Corners Rounded 17">
            <a:extLst>
              <a:ext uri="{FF2B5EF4-FFF2-40B4-BE49-F238E27FC236}">
                <a16:creationId xmlns:a16="http://schemas.microsoft.com/office/drawing/2014/main" id="{5B6BA694-37DE-4A76-8CE9-28838B919C60}"/>
              </a:ext>
            </a:extLst>
          </p:cNvPr>
          <p:cNvSpPr/>
          <p:nvPr/>
        </p:nvSpPr>
        <p:spPr>
          <a:xfrm rot="5400000">
            <a:off x="5744846" y="2041153"/>
            <a:ext cx="1384716" cy="1869036"/>
          </a:xfrm>
          <a:prstGeom prst="round2SameRect">
            <a:avLst/>
          </a:prstGeom>
          <a:solidFill>
            <a:srgbClr val="9B8B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pic>
        <p:nvPicPr>
          <p:cNvPr id="14" name="Picture 13">
            <a:extLst>
              <a:ext uri="{FF2B5EF4-FFF2-40B4-BE49-F238E27FC236}">
                <a16:creationId xmlns:a16="http://schemas.microsoft.com/office/drawing/2014/main" id="{DF5E6998-62FF-4EC7-A929-A03CCA542F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791105">
            <a:off x="6692995" y="409144"/>
            <a:ext cx="2909579" cy="4701162"/>
          </a:xfrm>
          <a:prstGeom prst="rect">
            <a:avLst/>
          </a:prstGeom>
        </p:spPr>
      </p:pic>
      <p:pic>
        <p:nvPicPr>
          <p:cNvPr id="4" name="Picture 3">
            <a:extLst>
              <a:ext uri="{FF2B5EF4-FFF2-40B4-BE49-F238E27FC236}">
                <a16:creationId xmlns:a16="http://schemas.microsoft.com/office/drawing/2014/main" id="{770AEB13-6570-4CC7-9B0A-ABA66314A5E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669745" y="549492"/>
            <a:ext cx="1707024" cy="1595123"/>
          </a:xfrm>
          <a:prstGeom prst="rect">
            <a:avLst/>
          </a:prstGeom>
        </p:spPr>
      </p:pic>
    </p:spTree>
    <p:extLst>
      <p:ext uri="{BB962C8B-B14F-4D97-AF65-F5344CB8AC3E}">
        <p14:creationId xmlns:p14="http://schemas.microsoft.com/office/powerpoint/2010/main" val="97809507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2" presetClass="entr" presetSubtype="8" fill="hold" nodeType="clickEffect">
                                  <p:stCondLst>
                                    <p:cond delay="10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600"/>
                            </p:stCondLst>
                            <p:childTnLst>
                              <p:par>
                                <p:cTn id="10" presetID="2" presetClass="exit" presetSubtype="8" fill="hold" nodeType="afterEffect">
                                  <p:stCondLst>
                                    <p:cond delay="500"/>
                                  </p:stCondLst>
                                  <p:childTnLst>
                                    <p:anim calcmode="lin" valueType="num">
                                      <p:cBhvr additive="base">
                                        <p:cTn id="11" dur="500"/>
                                        <p:tgtEl>
                                          <p:spTgt spid="11"/>
                                        </p:tgtEl>
                                        <p:attrNameLst>
                                          <p:attrName>ppt_x</p:attrName>
                                        </p:attrNameLst>
                                      </p:cBhvr>
                                      <p:tavLst>
                                        <p:tav tm="0">
                                          <p:val>
                                            <p:strVal val="ppt_x"/>
                                          </p:val>
                                        </p:tav>
                                        <p:tav tm="100000">
                                          <p:val>
                                            <p:strVal val="0-ppt_w/2"/>
                                          </p:val>
                                        </p:tav>
                                      </p:tavLst>
                                    </p:anim>
                                    <p:anim calcmode="lin" valueType="num">
                                      <p:cBhvr additive="base">
                                        <p:cTn id="12" dur="500"/>
                                        <p:tgtEl>
                                          <p:spTgt spid="11"/>
                                        </p:tgtEl>
                                        <p:attrNameLst>
                                          <p:attrName>ppt_y</p:attrName>
                                        </p:attrNameLst>
                                      </p:cBhvr>
                                      <p:tavLst>
                                        <p:tav tm="0">
                                          <p:val>
                                            <p:strVal val="ppt_y"/>
                                          </p:val>
                                        </p:tav>
                                        <p:tav tm="100000">
                                          <p:val>
                                            <p:strVal val="ppt_y"/>
                                          </p:val>
                                        </p:tav>
                                      </p:tavLst>
                                    </p:anim>
                                    <p:set>
                                      <p:cBhvr>
                                        <p:cTn id="13"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14" restart="whenNotActive" fill="hold" evtFilter="cancelBubble" nodeType="interactiveSeq">
                <p:stCondLst>
                  <p:cond evt="onClick" delay="0">
                    <p:tgtEl>
                      <p:spTgt spid="44"/>
                    </p:tgtEl>
                  </p:cond>
                </p:stCondLst>
                <p:endSync evt="end" delay="0">
                  <p:rtn val="all"/>
                </p:endSync>
                <p:childTnLst>
                  <p:par>
                    <p:cTn id="15" fill="hold">
                      <p:stCondLst>
                        <p:cond delay="0"/>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1+#ppt_w/2"/>
                                          </p:val>
                                        </p:tav>
                                        <p:tav tm="100000">
                                          <p:val>
                                            <p:strVal val="#ppt_x"/>
                                          </p:val>
                                        </p:tav>
                                      </p:tavLst>
                                    </p:anim>
                                    <p:anim calcmode="lin" valueType="num">
                                      <p:cBhvr additive="base">
                                        <p:cTn id="20" dur="500" fill="hold"/>
                                        <p:tgtEl>
                                          <p:spTgt spid="14"/>
                                        </p:tgtEl>
                                        <p:attrNameLst>
                                          <p:attrName>ppt_y</p:attrName>
                                        </p:attrNameLst>
                                      </p:cBhvr>
                                      <p:tavLst>
                                        <p:tav tm="0">
                                          <p:val>
                                            <p:strVal val="#ppt_y"/>
                                          </p:val>
                                        </p:tav>
                                        <p:tav tm="100000">
                                          <p:val>
                                            <p:strVal val="#ppt_y"/>
                                          </p:val>
                                        </p:tav>
                                      </p:tavLst>
                                    </p:anim>
                                  </p:childTnLst>
                                </p:cTn>
                              </p:par>
                              <p:par>
                                <p:cTn id="21" presetID="10" presetClass="exit" presetSubtype="0" fill="hold" grpId="0" nodeType="withEffect">
                                  <p:stCondLst>
                                    <p:cond delay="0"/>
                                  </p:stCondLst>
                                  <p:childTnLst>
                                    <p:animEffect transition="out" filter="fade">
                                      <p:cBhvr>
                                        <p:cTn id="22" dur="500"/>
                                        <p:tgtEl>
                                          <p:spTgt spid="18"/>
                                        </p:tgtEl>
                                      </p:cBhvr>
                                    </p:animEffect>
                                    <p:set>
                                      <p:cBhvr>
                                        <p:cTn id="23"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44"/>
                  </p:tgtEl>
                </p:cond>
              </p:nextCondLst>
            </p:seq>
            <p:seq concurrent="1" nextAc="seek">
              <p:cTn id="24" restart="whenNotActive" fill="hold" evtFilter="cancelBubble" nodeType="interactiveSeq">
                <p:stCondLst>
                  <p:cond evt="onClick" delay="0">
                    <p:tgtEl>
                      <p:spTgt spid="43"/>
                    </p:tgtEl>
                  </p:cond>
                </p:stCondLst>
                <p:endSync evt="end" delay="0">
                  <p:rtn val="all"/>
                </p:endSync>
                <p:childTnLst>
                  <p:par>
                    <p:cTn id="25" fill="hold">
                      <p:stCondLst>
                        <p:cond delay="0"/>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0-#ppt_w/2"/>
                                          </p:val>
                                        </p:tav>
                                        <p:tav tm="100000">
                                          <p:val>
                                            <p:strVal val="#ppt_x"/>
                                          </p:val>
                                        </p:tav>
                                      </p:tavLst>
                                    </p:anim>
                                    <p:anim calcmode="lin" valueType="num">
                                      <p:cBhvr additive="base">
                                        <p:cTn id="30" dur="500" fill="hold"/>
                                        <p:tgtEl>
                                          <p:spTgt spid="11"/>
                                        </p:tgtEl>
                                        <p:attrNameLst>
                                          <p:attrName>ppt_y</p:attrName>
                                        </p:attrNameLst>
                                      </p:cBhvr>
                                      <p:tavLst>
                                        <p:tav tm="0">
                                          <p:val>
                                            <p:strVal val="#ppt_y"/>
                                          </p:val>
                                        </p:tav>
                                        <p:tav tm="100000">
                                          <p:val>
                                            <p:strVal val="#ppt_y"/>
                                          </p:val>
                                        </p:tav>
                                      </p:tavLst>
                                    </p:anim>
                                  </p:childTnLst>
                                </p:cTn>
                              </p:par>
                            </p:childTnLst>
                          </p:cTn>
                        </p:par>
                        <p:par>
                          <p:cTn id="31" fill="hold">
                            <p:stCondLst>
                              <p:cond delay="500"/>
                            </p:stCondLst>
                            <p:childTnLst>
                              <p:par>
                                <p:cTn id="32" presetID="2" presetClass="exit" presetSubtype="8" fill="hold" nodeType="afterEffect">
                                  <p:stCondLst>
                                    <p:cond delay="500"/>
                                  </p:stCondLst>
                                  <p:childTnLst>
                                    <p:anim calcmode="lin" valueType="num">
                                      <p:cBhvr additive="base">
                                        <p:cTn id="33" dur="500"/>
                                        <p:tgtEl>
                                          <p:spTgt spid="11"/>
                                        </p:tgtEl>
                                        <p:attrNameLst>
                                          <p:attrName>ppt_x</p:attrName>
                                        </p:attrNameLst>
                                      </p:cBhvr>
                                      <p:tavLst>
                                        <p:tav tm="0">
                                          <p:val>
                                            <p:strVal val="ppt_x"/>
                                          </p:val>
                                        </p:tav>
                                        <p:tav tm="100000">
                                          <p:val>
                                            <p:strVal val="0-ppt_w/2"/>
                                          </p:val>
                                        </p:tav>
                                      </p:tavLst>
                                    </p:anim>
                                    <p:anim calcmode="lin" valueType="num">
                                      <p:cBhvr additive="base">
                                        <p:cTn id="34" dur="500"/>
                                        <p:tgtEl>
                                          <p:spTgt spid="11"/>
                                        </p:tgtEl>
                                        <p:attrNameLst>
                                          <p:attrName>ppt_y</p:attrName>
                                        </p:attrNameLst>
                                      </p:cBhvr>
                                      <p:tavLst>
                                        <p:tav tm="0">
                                          <p:val>
                                            <p:strVal val="ppt_y"/>
                                          </p:val>
                                        </p:tav>
                                        <p:tav tm="100000">
                                          <p:val>
                                            <p:strVal val="ppt_y"/>
                                          </p:val>
                                        </p:tav>
                                      </p:tavLst>
                                    </p:anim>
                                    <p:set>
                                      <p:cBhvr>
                                        <p:cTn id="35"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43"/>
                  </p:tgtEl>
                </p:cond>
              </p:nextCondLst>
            </p:seq>
          </p:childTnLst>
        </p:cTn>
      </p:par>
    </p:tnLst>
    <p:bldLst>
      <p:bldP spid="1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16BBA326-B81A-4BDE-B3DF-E144717F3097}"/>
              </a:ext>
            </a:extLst>
          </p:cNvPr>
          <p:cNvSpPr/>
          <p:nvPr/>
        </p:nvSpPr>
        <p:spPr>
          <a:xfrm>
            <a:off x="1702908"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ch</a:t>
            </a:r>
          </a:p>
        </p:txBody>
      </p:sp>
      <p:sp>
        <p:nvSpPr>
          <p:cNvPr id="16" name="Rectangle 15">
            <a:extLst>
              <a:ext uri="{FF2B5EF4-FFF2-40B4-BE49-F238E27FC236}">
                <a16:creationId xmlns:a16="http://schemas.microsoft.com/office/drawing/2014/main" id="{73A02B6E-5B6D-4BBC-AC08-1F96A3CA2150}"/>
              </a:ext>
            </a:extLst>
          </p:cNvPr>
          <p:cNvSpPr/>
          <p:nvPr/>
        </p:nvSpPr>
        <p:spPr>
          <a:xfrm>
            <a:off x="462706" y="3844570"/>
            <a:ext cx="8190451" cy="391875"/>
          </a:xfrm>
          <a:prstGeom prst="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Click the correct phoneme</a:t>
            </a:r>
          </a:p>
        </p:txBody>
      </p:sp>
      <p:grpSp>
        <p:nvGrpSpPr>
          <p:cNvPr id="39" name="Group 38">
            <a:extLst>
              <a:ext uri="{FF2B5EF4-FFF2-40B4-BE49-F238E27FC236}">
                <a16:creationId xmlns:a16="http://schemas.microsoft.com/office/drawing/2014/main" id="{D411B6C7-57F5-4C7F-ADDB-6B17C7598447}"/>
              </a:ext>
            </a:extLst>
          </p:cNvPr>
          <p:cNvGrpSpPr/>
          <p:nvPr/>
        </p:nvGrpSpPr>
        <p:grpSpPr>
          <a:xfrm>
            <a:off x="1758822" y="2160350"/>
            <a:ext cx="5626356" cy="1507676"/>
            <a:chOff x="1126853" y="1994273"/>
            <a:chExt cx="6469701" cy="1733665"/>
          </a:xfrm>
        </p:grpSpPr>
        <p:grpSp>
          <p:nvGrpSpPr>
            <p:cNvPr id="31" name="Group 30">
              <a:extLst>
                <a:ext uri="{FF2B5EF4-FFF2-40B4-BE49-F238E27FC236}">
                  <a16:creationId xmlns:a16="http://schemas.microsoft.com/office/drawing/2014/main" id="{B181E596-0F6D-461A-A994-4D0792A3D683}"/>
                </a:ext>
              </a:extLst>
            </p:cNvPr>
            <p:cNvGrpSpPr/>
            <p:nvPr/>
          </p:nvGrpSpPr>
          <p:grpSpPr>
            <a:xfrm>
              <a:off x="1126853" y="2135665"/>
              <a:ext cx="6469701" cy="1592273"/>
              <a:chOff x="800361" y="2762283"/>
              <a:chExt cx="7560000" cy="2005263"/>
            </a:xfrm>
          </p:grpSpPr>
          <p:sp>
            <p:nvSpPr>
              <p:cNvPr id="2" name="Rectangle: Rounded Corners 1">
                <a:extLst>
                  <a:ext uri="{FF2B5EF4-FFF2-40B4-BE49-F238E27FC236}">
                    <a16:creationId xmlns:a16="http://schemas.microsoft.com/office/drawing/2014/main" id="{0295157D-7646-4C62-BB27-9698076D76FA}"/>
                  </a:ext>
                </a:extLst>
              </p:cNvPr>
              <p:cNvSpPr/>
              <p:nvPr/>
            </p:nvSpPr>
            <p:spPr>
              <a:xfrm>
                <a:off x="800361" y="2762283"/>
                <a:ext cx="7560000" cy="2005263"/>
              </a:xfrm>
              <a:prstGeom prst="roundRect">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7" name="Straight Connector 26">
                <a:extLst>
                  <a:ext uri="{FF2B5EF4-FFF2-40B4-BE49-F238E27FC236}">
                    <a16:creationId xmlns:a16="http://schemas.microsoft.com/office/drawing/2014/main" id="{68A211ED-A500-4FA3-B72B-4709A14FA326}"/>
                  </a:ext>
                </a:extLst>
              </p:cNvPr>
              <p:cNvCxnSpPr>
                <a:cxnSpLocks/>
              </p:cNvCxnSpPr>
              <p:nvPr/>
            </p:nvCxnSpPr>
            <p:spPr>
              <a:xfrm>
                <a:off x="3384062" y="2762283"/>
                <a:ext cx="0" cy="2005263"/>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E44DCB1E-244D-48E9-B5DA-56DE4C634783}"/>
                  </a:ext>
                </a:extLst>
              </p:cNvPr>
              <p:cNvCxnSpPr>
                <a:cxnSpLocks/>
              </p:cNvCxnSpPr>
              <p:nvPr/>
            </p:nvCxnSpPr>
            <p:spPr>
              <a:xfrm>
                <a:off x="5812819" y="2762283"/>
                <a:ext cx="0" cy="2005263"/>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grpSp>
        <p:sp>
          <p:nvSpPr>
            <p:cNvPr id="32" name="TextBox 31">
              <a:extLst>
                <a:ext uri="{FF2B5EF4-FFF2-40B4-BE49-F238E27FC236}">
                  <a16:creationId xmlns:a16="http://schemas.microsoft.com/office/drawing/2014/main" id="{8274D16D-21BB-42C5-88CF-44F5A5C92E84}"/>
                </a:ext>
              </a:extLst>
            </p:cNvPr>
            <p:cNvSpPr txBox="1"/>
            <p:nvPr/>
          </p:nvSpPr>
          <p:spPr>
            <a:xfrm>
              <a:off x="1327789" y="2005709"/>
              <a:ext cx="1751902" cy="1663376"/>
            </a:xfrm>
            <a:prstGeom prst="rect">
              <a:avLst/>
            </a:prstGeom>
            <a:noFill/>
          </p:spPr>
          <p:txBody>
            <a:bodyPr wrap="square" rtlCol="0">
              <a:spAutoFit/>
            </a:bodyPr>
            <a:lstStyle/>
            <a:p>
              <a:pPr algn="ctr"/>
              <a:r>
                <a:rPr lang="en-GB" sz="8800" dirty="0"/>
                <a:t>sh</a:t>
              </a:r>
            </a:p>
          </p:txBody>
        </p:sp>
        <p:sp>
          <p:nvSpPr>
            <p:cNvPr id="37" name="TextBox 36">
              <a:extLst>
                <a:ext uri="{FF2B5EF4-FFF2-40B4-BE49-F238E27FC236}">
                  <a16:creationId xmlns:a16="http://schemas.microsoft.com/office/drawing/2014/main" id="{CFE33663-575B-4AF3-AE57-0EBE7FBAB6C5}"/>
                </a:ext>
              </a:extLst>
            </p:cNvPr>
            <p:cNvSpPr txBox="1"/>
            <p:nvPr/>
          </p:nvSpPr>
          <p:spPr>
            <a:xfrm>
              <a:off x="3468959" y="1994273"/>
              <a:ext cx="1751902" cy="1663377"/>
            </a:xfrm>
            <a:prstGeom prst="rect">
              <a:avLst/>
            </a:prstGeom>
            <a:noFill/>
          </p:spPr>
          <p:txBody>
            <a:bodyPr wrap="square" rtlCol="0">
              <a:spAutoFit/>
            </a:bodyPr>
            <a:lstStyle/>
            <a:p>
              <a:pPr algn="ctr"/>
              <a:r>
                <a:rPr lang="en-GB" sz="8800" dirty="0" err="1"/>
                <a:t>ee</a:t>
              </a:r>
              <a:endParaRPr lang="en-GB" sz="8800" dirty="0"/>
            </a:p>
          </p:txBody>
        </p:sp>
        <p:sp>
          <p:nvSpPr>
            <p:cNvPr id="38" name="TextBox 37">
              <a:extLst>
                <a:ext uri="{FF2B5EF4-FFF2-40B4-BE49-F238E27FC236}">
                  <a16:creationId xmlns:a16="http://schemas.microsoft.com/office/drawing/2014/main" id="{FA527129-4302-4019-AF7E-A939E3FFE2D5}"/>
                </a:ext>
              </a:extLst>
            </p:cNvPr>
            <p:cNvSpPr txBox="1"/>
            <p:nvPr/>
          </p:nvSpPr>
          <p:spPr>
            <a:xfrm>
              <a:off x="5610128" y="1994274"/>
              <a:ext cx="1751902" cy="1663377"/>
            </a:xfrm>
            <a:prstGeom prst="rect">
              <a:avLst/>
            </a:prstGeom>
            <a:noFill/>
          </p:spPr>
          <p:txBody>
            <a:bodyPr wrap="square" rtlCol="0">
              <a:spAutoFit/>
            </a:bodyPr>
            <a:lstStyle/>
            <a:p>
              <a:pPr algn="ctr"/>
              <a:r>
                <a:rPr lang="en-GB" sz="8800" dirty="0"/>
                <a:t>p</a:t>
              </a:r>
            </a:p>
          </p:txBody>
        </p:sp>
      </p:grpSp>
      <p:sp>
        <p:nvSpPr>
          <p:cNvPr id="42" name="Rectangle: Rounded Corners 41">
            <a:hlinkClick r:id="rId2" action="ppaction://hlinksldjump"/>
            <a:extLst>
              <a:ext uri="{FF2B5EF4-FFF2-40B4-BE49-F238E27FC236}">
                <a16:creationId xmlns:a16="http://schemas.microsoft.com/office/drawing/2014/main" id="{CF3F1943-59E6-4520-9C8E-307C7ADA219E}"/>
              </a:ext>
            </a:extLst>
          </p:cNvPr>
          <p:cNvSpPr/>
          <p:nvPr/>
        </p:nvSpPr>
        <p:spPr>
          <a:xfrm>
            <a:off x="3287243" y="6147582"/>
            <a:ext cx="2569513" cy="534572"/>
          </a:xfrm>
          <a:prstGeom prst="round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Next slide</a:t>
            </a:r>
          </a:p>
        </p:txBody>
      </p:sp>
      <p:sp>
        <p:nvSpPr>
          <p:cNvPr id="43" name="Oval 42">
            <a:extLst>
              <a:ext uri="{FF2B5EF4-FFF2-40B4-BE49-F238E27FC236}">
                <a16:creationId xmlns:a16="http://schemas.microsoft.com/office/drawing/2014/main" id="{1FBB8BD5-78B0-4A83-9EBE-FFA227825449}"/>
              </a:ext>
            </a:extLst>
          </p:cNvPr>
          <p:cNvSpPr/>
          <p:nvPr/>
        </p:nvSpPr>
        <p:spPr>
          <a:xfrm>
            <a:off x="3831076"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sh</a:t>
            </a:r>
          </a:p>
        </p:txBody>
      </p:sp>
      <p:sp>
        <p:nvSpPr>
          <p:cNvPr id="44" name="Oval 43">
            <a:extLst>
              <a:ext uri="{FF2B5EF4-FFF2-40B4-BE49-F238E27FC236}">
                <a16:creationId xmlns:a16="http://schemas.microsoft.com/office/drawing/2014/main" id="{D4ABA583-6C2A-483D-A567-7AEBBD9C4714}"/>
              </a:ext>
            </a:extLst>
          </p:cNvPr>
          <p:cNvSpPr/>
          <p:nvPr/>
        </p:nvSpPr>
        <p:spPr>
          <a:xfrm>
            <a:off x="5959244"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th</a:t>
            </a:r>
          </a:p>
        </p:txBody>
      </p:sp>
      <p:sp>
        <p:nvSpPr>
          <p:cNvPr id="18" name="Rectangle: Top Corners Rounded 17">
            <a:extLst>
              <a:ext uri="{FF2B5EF4-FFF2-40B4-BE49-F238E27FC236}">
                <a16:creationId xmlns:a16="http://schemas.microsoft.com/office/drawing/2014/main" id="{5B6BA694-37DE-4A76-8CE9-28838B919C60}"/>
              </a:ext>
            </a:extLst>
          </p:cNvPr>
          <p:cNvSpPr/>
          <p:nvPr/>
        </p:nvSpPr>
        <p:spPr>
          <a:xfrm rot="16200000">
            <a:off x="2033305" y="2019651"/>
            <a:ext cx="1384716" cy="1912033"/>
          </a:xfrm>
          <a:prstGeom prst="round2SameRect">
            <a:avLst/>
          </a:prstGeom>
          <a:solidFill>
            <a:srgbClr val="9B8B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pic>
        <p:nvPicPr>
          <p:cNvPr id="14" name="Picture 13">
            <a:extLst>
              <a:ext uri="{FF2B5EF4-FFF2-40B4-BE49-F238E27FC236}">
                <a16:creationId xmlns:a16="http://schemas.microsoft.com/office/drawing/2014/main" id="{DF5E6998-62FF-4EC7-A929-A03CCA542F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791105">
            <a:off x="6692995" y="409144"/>
            <a:ext cx="2909579" cy="4701162"/>
          </a:xfrm>
          <a:prstGeom prst="rect">
            <a:avLst/>
          </a:prstGeom>
        </p:spPr>
      </p:pic>
      <p:pic>
        <p:nvPicPr>
          <p:cNvPr id="11" name="Picture 10">
            <a:extLst>
              <a:ext uri="{FF2B5EF4-FFF2-40B4-BE49-F238E27FC236}">
                <a16:creationId xmlns:a16="http://schemas.microsoft.com/office/drawing/2014/main" id="{F04BCE10-2E0F-48F9-BD1B-E146AC47015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978258" flipH="1">
            <a:off x="-669495" y="434037"/>
            <a:ext cx="2872223" cy="4640803"/>
          </a:xfrm>
          <a:prstGeom prst="rect">
            <a:avLst/>
          </a:prstGeom>
        </p:spPr>
      </p:pic>
      <p:pic>
        <p:nvPicPr>
          <p:cNvPr id="4" name="Picture 3">
            <a:extLst>
              <a:ext uri="{FF2B5EF4-FFF2-40B4-BE49-F238E27FC236}">
                <a16:creationId xmlns:a16="http://schemas.microsoft.com/office/drawing/2014/main" id="{838049F1-FCFF-4ABA-BF4A-6867F4F52FD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66955" y="514627"/>
            <a:ext cx="1630474" cy="1655668"/>
          </a:xfrm>
          <a:prstGeom prst="rect">
            <a:avLst/>
          </a:prstGeom>
        </p:spPr>
      </p:pic>
    </p:spTree>
    <p:extLst>
      <p:ext uri="{BB962C8B-B14F-4D97-AF65-F5344CB8AC3E}">
        <p14:creationId xmlns:p14="http://schemas.microsoft.com/office/powerpoint/2010/main" val="90637731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2" presetClass="entr" presetSubtype="8" fill="hold" nodeType="clickEffect">
                                  <p:stCondLst>
                                    <p:cond delay="10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600"/>
                            </p:stCondLst>
                            <p:childTnLst>
                              <p:par>
                                <p:cTn id="10" presetID="2" presetClass="exit" presetSubtype="8" fill="hold" nodeType="afterEffect">
                                  <p:stCondLst>
                                    <p:cond delay="500"/>
                                  </p:stCondLst>
                                  <p:childTnLst>
                                    <p:anim calcmode="lin" valueType="num">
                                      <p:cBhvr additive="base">
                                        <p:cTn id="11" dur="500"/>
                                        <p:tgtEl>
                                          <p:spTgt spid="11"/>
                                        </p:tgtEl>
                                        <p:attrNameLst>
                                          <p:attrName>ppt_x</p:attrName>
                                        </p:attrNameLst>
                                      </p:cBhvr>
                                      <p:tavLst>
                                        <p:tav tm="0">
                                          <p:val>
                                            <p:strVal val="ppt_x"/>
                                          </p:val>
                                        </p:tav>
                                        <p:tav tm="100000">
                                          <p:val>
                                            <p:strVal val="0-ppt_w/2"/>
                                          </p:val>
                                        </p:tav>
                                      </p:tavLst>
                                    </p:anim>
                                    <p:anim calcmode="lin" valueType="num">
                                      <p:cBhvr additive="base">
                                        <p:cTn id="12" dur="500"/>
                                        <p:tgtEl>
                                          <p:spTgt spid="11"/>
                                        </p:tgtEl>
                                        <p:attrNameLst>
                                          <p:attrName>ppt_y</p:attrName>
                                        </p:attrNameLst>
                                      </p:cBhvr>
                                      <p:tavLst>
                                        <p:tav tm="0">
                                          <p:val>
                                            <p:strVal val="ppt_y"/>
                                          </p:val>
                                        </p:tav>
                                        <p:tav tm="100000">
                                          <p:val>
                                            <p:strVal val="ppt_y"/>
                                          </p:val>
                                        </p:tav>
                                      </p:tavLst>
                                    </p:anim>
                                    <p:set>
                                      <p:cBhvr>
                                        <p:cTn id="13"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14" restart="whenNotActive" fill="hold" evtFilter="cancelBubble" nodeType="interactiveSeq">
                <p:stCondLst>
                  <p:cond evt="onClick" delay="0">
                    <p:tgtEl>
                      <p:spTgt spid="44"/>
                    </p:tgtEl>
                  </p:cond>
                </p:stCondLst>
                <p:endSync evt="end" delay="0">
                  <p:rtn val="all"/>
                </p:endSync>
                <p:childTnLst>
                  <p:par>
                    <p:cTn id="15" fill="hold">
                      <p:stCondLst>
                        <p:cond delay="0"/>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2" presetClass="exit" presetSubtype="8" fill="hold" nodeType="afterEffect">
                                  <p:stCondLst>
                                    <p:cond delay="500"/>
                                  </p:stCondLst>
                                  <p:childTnLst>
                                    <p:anim calcmode="lin" valueType="num">
                                      <p:cBhvr additive="base">
                                        <p:cTn id="23" dur="500"/>
                                        <p:tgtEl>
                                          <p:spTgt spid="11"/>
                                        </p:tgtEl>
                                        <p:attrNameLst>
                                          <p:attrName>ppt_x</p:attrName>
                                        </p:attrNameLst>
                                      </p:cBhvr>
                                      <p:tavLst>
                                        <p:tav tm="0">
                                          <p:val>
                                            <p:strVal val="ppt_x"/>
                                          </p:val>
                                        </p:tav>
                                        <p:tav tm="100000">
                                          <p:val>
                                            <p:strVal val="0-ppt_w/2"/>
                                          </p:val>
                                        </p:tav>
                                      </p:tavLst>
                                    </p:anim>
                                    <p:anim calcmode="lin" valueType="num">
                                      <p:cBhvr additive="base">
                                        <p:cTn id="24" dur="500"/>
                                        <p:tgtEl>
                                          <p:spTgt spid="11"/>
                                        </p:tgtEl>
                                        <p:attrNameLst>
                                          <p:attrName>ppt_y</p:attrName>
                                        </p:attrNameLst>
                                      </p:cBhvr>
                                      <p:tavLst>
                                        <p:tav tm="0">
                                          <p:val>
                                            <p:strVal val="ppt_y"/>
                                          </p:val>
                                        </p:tav>
                                        <p:tav tm="100000">
                                          <p:val>
                                            <p:strVal val="ppt_y"/>
                                          </p:val>
                                        </p:tav>
                                      </p:tavLst>
                                    </p:anim>
                                    <p:set>
                                      <p:cBhvr>
                                        <p:cTn id="25"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44"/>
                  </p:tgtEl>
                </p:cond>
              </p:nextCondLst>
            </p:seq>
            <p:seq concurrent="1" nextAc="seek">
              <p:cTn id="26" restart="whenNotActive" fill="hold" evtFilter="cancelBubble" nodeType="interactiveSeq">
                <p:stCondLst>
                  <p:cond evt="onClick" delay="0">
                    <p:tgtEl>
                      <p:spTgt spid="43"/>
                    </p:tgtEl>
                  </p:cond>
                </p:stCondLst>
                <p:endSync evt="end" delay="0">
                  <p:rtn val="all"/>
                </p:endSync>
                <p:childTnLst>
                  <p:par>
                    <p:cTn id="27" fill="hold">
                      <p:stCondLst>
                        <p:cond delay="0"/>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1+#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10" presetClass="exit" presetSubtype="0" fill="hold" grpId="0" nodeType="withEffect">
                                  <p:stCondLst>
                                    <p:cond delay="0"/>
                                  </p:stCondLst>
                                  <p:childTnLst>
                                    <p:animEffect transition="out" filter="fade">
                                      <p:cBhvr>
                                        <p:cTn id="34" dur="500"/>
                                        <p:tgtEl>
                                          <p:spTgt spid="18"/>
                                        </p:tgtEl>
                                      </p:cBhvr>
                                    </p:animEffect>
                                    <p:set>
                                      <p:cBhvr>
                                        <p:cTn id="35"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43"/>
                  </p:tgtEl>
                </p:cond>
              </p:nextCondLst>
            </p:seq>
          </p:childTnLst>
        </p:cTn>
      </p:par>
    </p:tnLst>
    <p:bldLst>
      <p:bldP spid="1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16BBA326-B81A-4BDE-B3DF-E144717F3097}"/>
              </a:ext>
            </a:extLst>
          </p:cNvPr>
          <p:cNvSpPr/>
          <p:nvPr/>
        </p:nvSpPr>
        <p:spPr>
          <a:xfrm>
            <a:off x="1702908"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err="1">
                <a:solidFill>
                  <a:schemeClr val="tx1"/>
                </a:solidFill>
              </a:rPr>
              <a:t>ou</a:t>
            </a:r>
            <a:endParaRPr lang="en-GB" sz="6000" dirty="0">
              <a:solidFill>
                <a:schemeClr val="tx1"/>
              </a:solidFill>
            </a:endParaRPr>
          </a:p>
        </p:txBody>
      </p:sp>
      <p:sp>
        <p:nvSpPr>
          <p:cNvPr id="16" name="Rectangle 15">
            <a:extLst>
              <a:ext uri="{FF2B5EF4-FFF2-40B4-BE49-F238E27FC236}">
                <a16:creationId xmlns:a16="http://schemas.microsoft.com/office/drawing/2014/main" id="{73A02B6E-5B6D-4BBC-AC08-1F96A3CA2150}"/>
              </a:ext>
            </a:extLst>
          </p:cNvPr>
          <p:cNvSpPr/>
          <p:nvPr/>
        </p:nvSpPr>
        <p:spPr>
          <a:xfrm>
            <a:off x="462706" y="3844570"/>
            <a:ext cx="8190451" cy="391875"/>
          </a:xfrm>
          <a:prstGeom prst="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Click the correct phoneme</a:t>
            </a:r>
          </a:p>
        </p:txBody>
      </p:sp>
      <p:sp>
        <p:nvSpPr>
          <p:cNvPr id="2" name="Rectangle: Rounded Corners 1">
            <a:extLst>
              <a:ext uri="{FF2B5EF4-FFF2-40B4-BE49-F238E27FC236}">
                <a16:creationId xmlns:a16="http://schemas.microsoft.com/office/drawing/2014/main" id="{0295157D-7646-4C62-BB27-9698076D76FA}"/>
              </a:ext>
            </a:extLst>
          </p:cNvPr>
          <p:cNvSpPr/>
          <p:nvPr/>
        </p:nvSpPr>
        <p:spPr>
          <a:xfrm>
            <a:off x="1758822" y="2283311"/>
            <a:ext cx="5626356" cy="1384715"/>
          </a:xfrm>
          <a:prstGeom prst="roundRect">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7" name="Straight Connector 26">
            <a:extLst>
              <a:ext uri="{FF2B5EF4-FFF2-40B4-BE49-F238E27FC236}">
                <a16:creationId xmlns:a16="http://schemas.microsoft.com/office/drawing/2014/main" id="{68A211ED-A500-4FA3-B72B-4709A14FA326}"/>
              </a:ext>
            </a:extLst>
          </p:cNvPr>
          <p:cNvCxnSpPr>
            <a:cxnSpLocks/>
          </p:cNvCxnSpPr>
          <p:nvPr/>
        </p:nvCxnSpPr>
        <p:spPr>
          <a:xfrm>
            <a:off x="3011471" y="2283311"/>
            <a:ext cx="0" cy="1384715"/>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E44DCB1E-244D-48E9-B5DA-56DE4C634783}"/>
              </a:ext>
            </a:extLst>
          </p:cNvPr>
          <p:cNvCxnSpPr>
            <a:cxnSpLocks/>
          </p:cNvCxnSpPr>
          <p:nvPr/>
        </p:nvCxnSpPr>
        <p:spPr>
          <a:xfrm>
            <a:off x="5856756" y="2283311"/>
            <a:ext cx="0" cy="1384715"/>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8274D16D-21BB-42C5-88CF-44F5A5C92E84}"/>
              </a:ext>
            </a:extLst>
          </p:cNvPr>
          <p:cNvSpPr txBox="1"/>
          <p:nvPr/>
        </p:nvSpPr>
        <p:spPr>
          <a:xfrm>
            <a:off x="1615824" y="2228351"/>
            <a:ext cx="1523536" cy="1446549"/>
          </a:xfrm>
          <a:prstGeom prst="rect">
            <a:avLst/>
          </a:prstGeom>
          <a:noFill/>
        </p:spPr>
        <p:txBody>
          <a:bodyPr wrap="square" rtlCol="0">
            <a:spAutoFit/>
          </a:bodyPr>
          <a:lstStyle/>
          <a:p>
            <a:pPr algn="ctr"/>
            <a:r>
              <a:rPr lang="en-GB" sz="8800" dirty="0"/>
              <a:t>b</a:t>
            </a:r>
          </a:p>
        </p:txBody>
      </p:sp>
      <p:sp>
        <p:nvSpPr>
          <p:cNvPr id="37" name="TextBox 36">
            <a:extLst>
              <a:ext uri="{FF2B5EF4-FFF2-40B4-BE49-F238E27FC236}">
                <a16:creationId xmlns:a16="http://schemas.microsoft.com/office/drawing/2014/main" id="{CFE33663-575B-4AF3-AE57-0EBE7FBAB6C5}"/>
              </a:ext>
            </a:extLst>
          </p:cNvPr>
          <p:cNvSpPr txBox="1"/>
          <p:nvPr/>
        </p:nvSpPr>
        <p:spPr>
          <a:xfrm>
            <a:off x="3048469" y="2218406"/>
            <a:ext cx="1523536" cy="1446550"/>
          </a:xfrm>
          <a:prstGeom prst="rect">
            <a:avLst/>
          </a:prstGeom>
          <a:noFill/>
        </p:spPr>
        <p:txBody>
          <a:bodyPr wrap="square" rtlCol="0">
            <a:spAutoFit/>
          </a:bodyPr>
          <a:lstStyle/>
          <a:p>
            <a:pPr algn="ctr"/>
            <a:r>
              <a:rPr lang="en-GB" sz="8800" dirty="0" err="1"/>
              <a:t>oo</a:t>
            </a:r>
            <a:endParaRPr lang="en-GB" sz="8800" dirty="0"/>
          </a:p>
        </p:txBody>
      </p:sp>
      <p:sp>
        <p:nvSpPr>
          <p:cNvPr id="38" name="TextBox 37">
            <a:extLst>
              <a:ext uri="{FF2B5EF4-FFF2-40B4-BE49-F238E27FC236}">
                <a16:creationId xmlns:a16="http://schemas.microsoft.com/office/drawing/2014/main" id="{FA527129-4302-4019-AF7E-A939E3FFE2D5}"/>
              </a:ext>
            </a:extLst>
          </p:cNvPr>
          <p:cNvSpPr txBox="1"/>
          <p:nvPr/>
        </p:nvSpPr>
        <p:spPr>
          <a:xfrm>
            <a:off x="5846375" y="2160351"/>
            <a:ext cx="1523536" cy="1446550"/>
          </a:xfrm>
          <a:prstGeom prst="rect">
            <a:avLst/>
          </a:prstGeom>
          <a:noFill/>
        </p:spPr>
        <p:txBody>
          <a:bodyPr wrap="square" rtlCol="0">
            <a:spAutoFit/>
          </a:bodyPr>
          <a:lstStyle/>
          <a:p>
            <a:pPr algn="ctr"/>
            <a:r>
              <a:rPr lang="en-GB" sz="8800" dirty="0"/>
              <a:t>s</a:t>
            </a:r>
          </a:p>
        </p:txBody>
      </p:sp>
      <p:sp>
        <p:nvSpPr>
          <p:cNvPr id="42" name="Rectangle: Rounded Corners 41">
            <a:hlinkClick r:id="rId2" action="ppaction://hlinksldjump"/>
            <a:extLst>
              <a:ext uri="{FF2B5EF4-FFF2-40B4-BE49-F238E27FC236}">
                <a16:creationId xmlns:a16="http://schemas.microsoft.com/office/drawing/2014/main" id="{CF3F1943-59E6-4520-9C8E-307C7ADA219E}"/>
              </a:ext>
            </a:extLst>
          </p:cNvPr>
          <p:cNvSpPr/>
          <p:nvPr/>
        </p:nvSpPr>
        <p:spPr>
          <a:xfrm>
            <a:off x="3287243" y="6147582"/>
            <a:ext cx="2569513" cy="534572"/>
          </a:xfrm>
          <a:prstGeom prst="round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Next slide</a:t>
            </a:r>
          </a:p>
        </p:txBody>
      </p:sp>
      <p:sp>
        <p:nvSpPr>
          <p:cNvPr id="43" name="Oval 42">
            <a:extLst>
              <a:ext uri="{FF2B5EF4-FFF2-40B4-BE49-F238E27FC236}">
                <a16:creationId xmlns:a16="http://schemas.microsoft.com/office/drawing/2014/main" id="{1FBB8BD5-78B0-4A83-9EBE-FFA227825449}"/>
              </a:ext>
            </a:extLst>
          </p:cNvPr>
          <p:cNvSpPr/>
          <p:nvPr/>
        </p:nvSpPr>
        <p:spPr>
          <a:xfrm>
            <a:off x="3831076"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o</a:t>
            </a:r>
          </a:p>
        </p:txBody>
      </p:sp>
      <p:sp>
        <p:nvSpPr>
          <p:cNvPr id="44" name="Oval 43">
            <a:extLst>
              <a:ext uri="{FF2B5EF4-FFF2-40B4-BE49-F238E27FC236}">
                <a16:creationId xmlns:a16="http://schemas.microsoft.com/office/drawing/2014/main" id="{D4ABA583-6C2A-483D-A567-7AEBBD9C4714}"/>
              </a:ext>
            </a:extLst>
          </p:cNvPr>
          <p:cNvSpPr/>
          <p:nvPr/>
        </p:nvSpPr>
        <p:spPr>
          <a:xfrm>
            <a:off x="5959244"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err="1">
                <a:solidFill>
                  <a:schemeClr val="tx1"/>
                </a:solidFill>
              </a:rPr>
              <a:t>oo</a:t>
            </a:r>
            <a:endParaRPr lang="en-GB" sz="6000" dirty="0">
              <a:solidFill>
                <a:schemeClr val="tx1"/>
              </a:solidFill>
            </a:endParaRPr>
          </a:p>
        </p:txBody>
      </p:sp>
      <p:sp>
        <p:nvSpPr>
          <p:cNvPr id="18" name="Rectangle: Top Corners Rounded 17">
            <a:extLst>
              <a:ext uri="{FF2B5EF4-FFF2-40B4-BE49-F238E27FC236}">
                <a16:creationId xmlns:a16="http://schemas.microsoft.com/office/drawing/2014/main" id="{5B6BA694-37DE-4A76-8CE9-28838B919C60}"/>
              </a:ext>
            </a:extLst>
          </p:cNvPr>
          <p:cNvSpPr/>
          <p:nvPr/>
        </p:nvSpPr>
        <p:spPr>
          <a:xfrm rot="5400000">
            <a:off x="3098653" y="2182224"/>
            <a:ext cx="1384716" cy="1538803"/>
          </a:xfrm>
          <a:prstGeom prst="round2SameRect">
            <a:avLst>
              <a:gd name="adj1" fmla="val 0"/>
              <a:gd name="adj2" fmla="val 0"/>
            </a:avLst>
          </a:prstGeom>
          <a:solidFill>
            <a:srgbClr val="9B8B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pic>
        <p:nvPicPr>
          <p:cNvPr id="11" name="Picture 10">
            <a:extLst>
              <a:ext uri="{FF2B5EF4-FFF2-40B4-BE49-F238E27FC236}">
                <a16:creationId xmlns:a16="http://schemas.microsoft.com/office/drawing/2014/main" id="{F04BCE10-2E0F-48F9-BD1B-E146AC4701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978258" flipH="1">
            <a:off x="-732059" y="529148"/>
            <a:ext cx="2872223" cy="4640803"/>
          </a:xfrm>
          <a:prstGeom prst="rect">
            <a:avLst/>
          </a:prstGeom>
        </p:spPr>
      </p:pic>
      <p:pic>
        <p:nvPicPr>
          <p:cNvPr id="14" name="Picture 13">
            <a:extLst>
              <a:ext uri="{FF2B5EF4-FFF2-40B4-BE49-F238E27FC236}">
                <a16:creationId xmlns:a16="http://schemas.microsoft.com/office/drawing/2014/main" id="{DF5E6998-62FF-4EC7-A929-A03CCA542F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791105">
            <a:off x="6950933" y="533044"/>
            <a:ext cx="2909579" cy="4701162"/>
          </a:xfrm>
          <a:prstGeom prst="rect">
            <a:avLst/>
          </a:prstGeom>
        </p:spPr>
      </p:pic>
      <p:sp>
        <p:nvSpPr>
          <p:cNvPr id="19" name="TextBox 18">
            <a:extLst>
              <a:ext uri="{FF2B5EF4-FFF2-40B4-BE49-F238E27FC236}">
                <a16:creationId xmlns:a16="http://schemas.microsoft.com/office/drawing/2014/main" id="{71F6DE04-F667-4712-B65B-B703FDD611A4}"/>
              </a:ext>
            </a:extLst>
          </p:cNvPr>
          <p:cNvSpPr txBox="1"/>
          <p:nvPr/>
        </p:nvSpPr>
        <p:spPr>
          <a:xfrm>
            <a:off x="4435331" y="2215310"/>
            <a:ext cx="1523536" cy="1446550"/>
          </a:xfrm>
          <a:prstGeom prst="rect">
            <a:avLst/>
          </a:prstGeom>
          <a:noFill/>
        </p:spPr>
        <p:txBody>
          <a:bodyPr wrap="square" rtlCol="0">
            <a:spAutoFit/>
          </a:bodyPr>
          <a:lstStyle/>
          <a:p>
            <a:pPr algn="ctr"/>
            <a:r>
              <a:rPr lang="en-GB" sz="8800" dirty="0"/>
              <a:t>k</a:t>
            </a:r>
          </a:p>
        </p:txBody>
      </p:sp>
      <p:cxnSp>
        <p:nvCxnSpPr>
          <p:cNvPr id="22" name="Straight Connector 21">
            <a:extLst>
              <a:ext uri="{FF2B5EF4-FFF2-40B4-BE49-F238E27FC236}">
                <a16:creationId xmlns:a16="http://schemas.microsoft.com/office/drawing/2014/main" id="{2DEAB8FC-57B4-412F-B999-520ACE668AEC}"/>
              </a:ext>
            </a:extLst>
          </p:cNvPr>
          <p:cNvCxnSpPr>
            <a:cxnSpLocks/>
          </p:cNvCxnSpPr>
          <p:nvPr/>
        </p:nvCxnSpPr>
        <p:spPr>
          <a:xfrm>
            <a:off x="4572100" y="2283311"/>
            <a:ext cx="0" cy="1384715"/>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11E3479B-5B79-478B-BDF9-782B6670C57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16660" y="569421"/>
            <a:ext cx="1110679" cy="1590930"/>
          </a:xfrm>
          <a:prstGeom prst="rect">
            <a:avLst/>
          </a:prstGeom>
        </p:spPr>
      </p:pic>
    </p:spTree>
    <p:extLst>
      <p:ext uri="{BB962C8B-B14F-4D97-AF65-F5344CB8AC3E}">
        <p14:creationId xmlns:p14="http://schemas.microsoft.com/office/powerpoint/2010/main" val="114578496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3"/>
                    </p:tgtEl>
                  </p:cond>
                </p:stCondLst>
                <p:endSync evt="end" delay="0">
                  <p:rtn val="all"/>
                </p:endSync>
                <p:childTnLst>
                  <p:par>
                    <p:cTn id="3" fill="hold">
                      <p:stCondLst>
                        <p:cond delay="0"/>
                      </p:stCondLst>
                      <p:childTnLst>
                        <p:par>
                          <p:cTn id="4" fill="hold">
                            <p:stCondLst>
                              <p:cond delay="0"/>
                            </p:stCondLst>
                            <p:childTnLst>
                              <p:par>
                                <p:cTn id="5" presetID="2" presetClass="entr" presetSubtype="8" fill="hold" nodeType="clickEffect">
                                  <p:stCondLst>
                                    <p:cond delay="10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600"/>
                            </p:stCondLst>
                            <p:childTnLst>
                              <p:par>
                                <p:cTn id="10" presetID="2" presetClass="exit" presetSubtype="8" fill="hold" nodeType="afterEffect">
                                  <p:stCondLst>
                                    <p:cond delay="500"/>
                                  </p:stCondLst>
                                  <p:childTnLst>
                                    <p:anim calcmode="lin" valueType="num">
                                      <p:cBhvr additive="base">
                                        <p:cTn id="11" dur="500"/>
                                        <p:tgtEl>
                                          <p:spTgt spid="11"/>
                                        </p:tgtEl>
                                        <p:attrNameLst>
                                          <p:attrName>ppt_x</p:attrName>
                                        </p:attrNameLst>
                                      </p:cBhvr>
                                      <p:tavLst>
                                        <p:tav tm="0">
                                          <p:val>
                                            <p:strVal val="ppt_x"/>
                                          </p:val>
                                        </p:tav>
                                        <p:tav tm="100000">
                                          <p:val>
                                            <p:strVal val="0-ppt_w/2"/>
                                          </p:val>
                                        </p:tav>
                                      </p:tavLst>
                                    </p:anim>
                                    <p:anim calcmode="lin" valueType="num">
                                      <p:cBhvr additive="base">
                                        <p:cTn id="12" dur="500"/>
                                        <p:tgtEl>
                                          <p:spTgt spid="11"/>
                                        </p:tgtEl>
                                        <p:attrNameLst>
                                          <p:attrName>ppt_y</p:attrName>
                                        </p:attrNameLst>
                                      </p:cBhvr>
                                      <p:tavLst>
                                        <p:tav tm="0">
                                          <p:val>
                                            <p:strVal val="ppt_y"/>
                                          </p:val>
                                        </p:tav>
                                        <p:tav tm="100000">
                                          <p:val>
                                            <p:strVal val="ppt_y"/>
                                          </p:val>
                                        </p:tav>
                                      </p:tavLst>
                                    </p:anim>
                                    <p:set>
                                      <p:cBhvr>
                                        <p:cTn id="13"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43"/>
                  </p:tgtEl>
                </p:cond>
              </p:nextCondLst>
            </p:seq>
            <p:seq concurrent="1" nextAc="seek">
              <p:cTn id="14" restart="whenNotActive" fill="hold" evtFilter="cancelBubble" nodeType="interactiveSeq">
                <p:stCondLst>
                  <p:cond evt="onClick" delay="0">
                    <p:tgtEl>
                      <p:spTgt spid="9"/>
                    </p:tgtEl>
                  </p:cond>
                </p:stCondLst>
                <p:endSync evt="end" delay="0">
                  <p:rtn val="all"/>
                </p:endSync>
                <p:childTnLst>
                  <p:par>
                    <p:cTn id="15" fill="hold">
                      <p:stCondLst>
                        <p:cond delay="0"/>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2" presetClass="exit" presetSubtype="8" fill="hold" nodeType="afterEffect">
                                  <p:stCondLst>
                                    <p:cond delay="500"/>
                                  </p:stCondLst>
                                  <p:childTnLst>
                                    <p:anim calcmode="lin" valueType="num">
                                      <p:cBhvr additive="base">
                                        <p:cTn id="23" dur="500"/>
                                        <p:tgtEl>
                                          <p:spTgt spid="11"/>
                                        </p:tgtEl>
                                        <p:attrNameLst>
                                          <p:attrName>ppt_x</p:attrName>
                                        </p:attrNameLst>
                                      </p:cBhvr>
                                      <p:tavLst>
                                        <p:tav tm="0">
                                          <p:val>
                                            <p:strVal val="ppt_x"/>
                                          </p:val>
                                        </p:tav>
                                        <p:tav tm="100000">
                                          <p:val>
                                            <p:strVal val="0-ppt_w/2"/>
                                          </p:val>
                                        </p:tav>
                                      </p:tavLst>
                                    </p:anim>
                                    <p:anim calcmode="lin" valueType="num">
                                      <p:cBhvr additive="base">
                                        <p:cTn id="24" dur="500"/>
                                        <p:tgtEl>
                                          <p:spTgt spid="11"/>
                                        </p:tgtEl>
                                        <p:attrNameLst>
                                          <p:attrName>ppt_y</p:attrName>
                                        </p:attrNameLst>
                                      </p:cBhvr>
                                      <p:tavLst>
                                        <p:tav tm="0">
                                          <p:val>
                                            <p:strVal val="ppt_y"/>
                                          </p:val>
                                        </p:tav>
                                        <p:tav tm="100000">
                                          <p:val>
                                            <p:strVal val="ppt_y"/>
                                          </p:val>
                                        </p:tav>
                                      </p:tavLst>
                                    </p:anim>
                                    <p:set>
                                      <p:cBhvr>
                                        <p:cTn id="25"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6" restart="whenNotActive" fill="hold" evtFilter="cancelBubble" nodeType="interactiveSeq">
                <p:stCondLst>
                  <p:cond evt="onClick" delay="0">
                    <p:tgtEl>
                      <p:spTgt spid="44"/>
                    </p:tgtEl>
                  </p:cond>
                </p:stCondLst>
                <p:endSync evt="end" delay="0">
                  <p:rtn val="all"/>
                </p:endSync>
                <p:childTnLst>
                  <p:par>
                    <p:cTn id="27" fill="hold">
                      <p:stCondLst>
                        <p:cond delay="0"/>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1+#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10" presetClass="exit" presetSubtype="0" fill="hold" grpId="0" nodeType="withEffect">
                                  <p:stCondLst>
                                    <p:cond delay="0"/>
                                  </p:stCondLst>
                                  <p:childTnLst>
                                    <p:animEffect transition="out" filter="fade">
                                      <p:cBhvr>
                                        <p:cTn id="34" dur="500"/>
                                        <p:tgtEl>
                                          <p:spTgt spid="18"/>
                                        </p:tgtEl>
                                      </p:cBhvr>
                                    </p:animEffect>
                                    <p:set>
                                      <p:cBhvr>
                                        <p:cTn id="35"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44"/>
                  </p:tgtEl>
                </p:cond>
              </p:nextCondLst>
            </p:seq>
          </p:childTnLst>
        </p:cTn>
      </p:par>
    </p:tnLst>
    <p:bldLst>
      <p:bldP spid="1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16BBA326-B81A-4BDE-B3DF-E144717F3097}"/>
              </a:ext>
            </a:extLst>
          </p:cNvPr>
          <p:cNvSpPr/>
          <p:nvPr/>
        </p:nvSpPr>
        <p:spPr>
          <a:xfrm>
            <a:off x="1702908"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th</a:t>
            </a:r>
          </a:p>
        </p:txBody>
      </p:sp>
      <p:sp>
        <p:nvSpPr>
          <p:cNvPr id="16" name="Rectangle 15">
            <a:extLst>
              <a:ext uri="{FF2B5EF4-FFF2-40B4-BE49-F238E27FC236}">
                <a16:creationId xmlns:a16="http://schemas.microsoft.com/office/drawing/2014/main" id="{73A02B6E-5B6D-4BBC-AC08-1F96A3CA2150}"/>
              </a:ext>
            </a:extLst>
          </p:cNvPr>
          <p:cNvSpPr/>
          <p:nvPr/>
        </p:nvSpPr>
        <p:spPr>
          <a:xfrm>
            <a:off x="462706" y="3844570"/>
            <a:ext cx="8190451" cy="391875"/>
          </a:xfrm>
          <a:prstGeom prst="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Click the correct phoneme</a:t>
            </a:r>
          </a:p>
        </p:txBody>
      </p:sp>
      <p:sp>
        <p:nvSpPr>
          <p:cNvPr id="2" name="Rectangle: Rounded Corners 1">
            <a:extLst>
              <a:ext uri="{FF2B5EF4-FFF2-40B4-BE49-F238E27FC236}">
                <a16:creationId xmlns:a16="http://schemas.microsoft.com/office/drawing/2014/main" id="{0295157D-7646-4C62-BB27-9698076D76FA}"/>
              </a:ext>
            </a:extLst>
          </p:cNvPr>
          <p:cNvSpPr/>
          <p:nvPr/>
        </p:nvSpPr>
        <p:spPr>
          <a:xfrm>
            <a:off x="1758822" y="2283311"/>
            <a:ext cx="5626356" cy="1384715"/>
          </a:xfrm>
          <a:prstGeom prst="roundRect">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7" name="Straight Connector 26">
            <a:extLst>
              <a:ext uri="{FF2B5EF4-FFF2-40B4-BE49-F238E27FC236}">
                <a16:creationId xmlns:a16="http://schemas.microsoft.com/office/drawing/2014/main" id="{68A211ED-A500-4FA3-B72B-4709A14FA326}"/>
              </a:ext>
            </a:extLst>
          </p:cNvPr>
          <p:cNvCxnSpPr>
            <a:cxnSpLocks/>
          </p:cNvCxnSpPr>
          <p:nvPr/>
        </p:nvCxnSpPr>
        <p:spPr>
          <a:xfrm>
            <a:off x="3179299" y="2283311"/>
            <a:ext cx="0" cy="1384715"/>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E44DCB1E-244D-48E9-B5DA-56DE4C634783}"/>
              </a:ext>
            </a:extLst>
          </p:cNvPr>
          <p:cNvCxnSpPr>
            <a:cxnSpLocks/>
          </p:cNvCxnSpPr>
          <p:nvPr/>
        </p:nvCxnSpPr>
        <p:spPr>
          <a:xfrm>
            <a:off x="6127939" y="2283311"/>
            <a:ext cx="0" cy="1384715"/>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8274D16D-21BB-42C5-88CF-44F5A5C92E84}"/>
              </a:ext>
            </a:extLst>
          </p:cNvPr>
          <p:cNvSpPr txBox="1"/>
          <p:nvPr/>
        </p:nvSpPr>
        <p:spPr>
          <a:xfrm>
            <a:off x="1709881" y="2258854"/>
            <a:ext cx="1523536" cy="1446549"/>
          </a:xfrm>
          <a:prstGeom prst="rect">
            <a:avLst/>
          </a:prstGeom>
          <a:noFill/>
        </p:spPr>
        <p:txBody>
          <a:bodyPr wrap="square" rtlCol="0">
            <a:spAutoFit/>
          </a:bodyPr>
          <a:lstStyle/>
          <a:p>
            <a:pPr algn="ctr"/>
            <a:r>
              <a:rPr lang="en-GB" sz="8800" dirty="0"/>
              <a:t>th</a:t>
            </a:r>
          </a:p>
        </p:txBody>
      </p:sp>
      <p:sp>
        <p:nvSpPr>
          <p:cNvPr id="37" name="TextBox 36">
            <a:extLst>
              <a:ext uri="{FF2B5EF4-FFF2-40B4-BE49-F238E27FC236}">
                <a16:creationId xmlns:a16="http://schemas.microsoft.com/office/drawing/2014/main" id="{CFE33663-575B-4AF3-AE57-0EBE7FBAB6C5}"/>
              </a:ext>
            </a:extLst>
          </p:cNvPr>
          <p:cNvSpPr txBox="1"/>
          <p:nvPr/>
        </p:nvSpPr>
        <p:spPr>
          <a:xfrm>
            <a:off x="3208124" y="2218406"/>
            <a:ext cx="1523536" cy="1446550"/>
          </a:xfrm>
          <a:prstGeom prst="rect">
            <a:avLst/>
          </a:prstGeom>
          <a:noFill/>
        </p:spPr>
        <p:txBody>
          <a:bodyPr wrap="square" rtlCol="0">
            <a:spAutoFit/>
          </a:bodyPr>
          <a:lstStyle/>
          <a:p>
            <a:pPr algn="ctr"/>
            <a:r>
              <a:rPr lang="en-GB" sz="8800" dirty="0"/>
              <a:t>or</a:t>
            </a:r>
          </a:p>
        </p:txBody>
      </p:sp>
      <p:sp>
        <p:nvSpPr>
          <p:cNvPr id="38" name="TextBox 37">
            <a:extLst>
              <a:ext uri="{FF2B5EF4-FFF2-40B4-BE49-F238E27FC236}">
                <a16:creationId xmlns:a16="http://schemas.microsoft.com/office/drawing/2014/main" id="{FA527129-4302-4019-AF7E-A939E3FFE2D5}"/>
              </a:ext>
            </a:extLst>
          </p:cNvPr>
          <p:cNvSpPr txBox="1"/>
          <p:nvPr/>
        </p:nvSpPr>
        <p:spPr>
          <a:xfrm>
            <a:off x="6113425" y="2203893"/>
            <a:ext cx="1241972" cy="1446550"/>
          </a:xfrm>
          <a:prstGeom prst="rect">
            <a:avLst/>
          </a:prstGeom>
          <a:noFill/>
        </p:spPr>
        <p:txBody>
          <a:bodyPr wrap="square" rtlCol="0">
            <a:spAutoFit/>
          </a:bodyPr>
          <a:lstStyle/>
          <a:p>
            <a:pPr algn="ctr"/>
            <a:r>
              <a:rPr lang="en-GB" sz="8800" dirty="0"/>
              <a:t>s</a:t>
            </a:r>
          </a:p>
        </p:txBody>
      </p:sp>
      <p:sp>
        <p:nvSpPr>
          <p:cNvPr id="42" name="Rectangle: Rounded Corners 41">
            <a:hlinkClick r:id="rId2" action="ppaction://hlinksldjump"/>
            <a:extLst>
              <a:ext uri="{FF2B5EF4-FFF2-40B4-BE49-F238E27FC236}">
                <a16:creationId xmlns:a16="http://schemas.microsoft.com/office/drawing/2014/main" id="{CF3F1943-59E6-4520-9C8E-307C7ADA219E}"/>
              </a:ext>
            </a:extLst>
          </p:cNvPr>
          <p:cNvSpPr/>
          <p:nvPr/>
        </p:nvSpPr>
        <p:spPr>
          <a:xfrm>
            <a:off x="3287243" y="6147582"/>
            <a:ext cx="2569513" cy="534572"/>
          </a:xfrm>
          <a:prstGeom prst="round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Next slide</a:t>
            </a:r>
          </a:p>
        </p:txBody>
      </p:sp>
      <p:sp>
        <p:nvSpPr>
          <p:cNvPr id="43" name="Oval 42">
            <a:extLst>
              <a:ext uri="{FF2B5EF4-FFF2-40B4-BE49-F238E27FC236}">
                <a16:creationId xmlns:a16="http://schemas.microsoft.com/office/drawing/2014/main" id="{1FBB8BD5-78B0-4A83-9EBE-FFA227825449}"/>
              </a:ext>
            </a:extLst>
          </p:cNvPr>
          <p:cNvSpPr/>
          <p:nvPr/>
        </p:nvSpPr>
        <p:spPr>
          <a:xfrm>
            <a:off x="3831076"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f</a:t>
            </a:r>
          </a:p>
        </p:txBody>
      </p:sp>
      <p:sp>
        <p:nvSpPr>
          <p:cNvPr id="44" name="Oval 43">
            <a:extLst>
              <a:ext uri="{FF2B5EF4-FFF2-40B4-BE49-F238E27FC236}">
                <a16:creationId xmlns:a16="http://schemas.microsoft.com/office/drawing/2014/main" id="{D4ABA583-6C2A-483D-A567-7AEBBD9C4714}"/>
              </a:ext>
            </a:extLst>
          </p:cNvPr>
          <p:cNvSpPr/>
          <p:nvPr/>
        </p:nvSpPr>
        <p:spPr>
          <a:xfrm>
            <a:off x="5959244"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h</a:t>
            </a:r>
          </a:p>
        </p:txBody>
      </p:sp>
      <p:sp>
        <p:nvSpPr>
          <p:cNvPr id="18" name="Rectangle: Top Corners Rounded 17">
            <a:extLst>
              <a:ext uri="{FF2B5EF4-FFF2-40B4-BE49-F238E27FC236}">
                <a16:creationId xmlns:a16="http://schemas.microsoft.com/office/drawing/2014/main" id="{5B6BA694-37DE-4A76-8CE9-28838B919C60}"/>
              </a:ext>
            </a:extLst>
          </p:cNvPr>
          <p:cNvSpPr/>
          <p:nvPr/>
        </p:nvSpPr>
        <p:spPr>
          <a:xfrm rot="16200000">
            <a:off x="1767861" y="2266141"/>
            <a:ext cx="1384716" cy="1409138"/>
          </a:xfrm>
          <a:prstGeom prst="round2SameRect">
            <a:avLst>
              <a:gd name="adj1" fmla="val 16771"/>
              <a:gd name="adj2" fmla="val 0"/>
            </a:avLst>
          </a:prstGeom>
          <a:solidFill>
            <a:srgbClr val="9B8B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pic>
        <p:nvPicPr>
          <p:cNvPr id="11" name="Picture 10">
            <a:extLst>
              <a:ext uri="{FF2B5EF4-FFF2-40B4-BE49-F238E27FC236}">
                <a16:creationId xmlns:a16="http://schemas.microsoft.com/office/drawing/2014/main" id="{F04BCE10-2E0F-48F9-BD1B-E146AC4701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978258" flipH="1">
            <a:off x="-906051" y="529148"/>
            <a:ext cx="2872223" cy="4640803"/>
          </a:xfrm>
          <a:prstGeom prst="rect">
            <a:avLst/>
          </a:prstGeom>
        </p:spPr>
      </p:pic>
      <p:pic>
        <p:nvPicPr>
          <p:cNvPr id="14" name="Picture 13">
            <a:extLst>
              <a:ext uri="{FF2B5EF4-FFF2-40B4-BE49-F238E27FC236}">
                <a16:creationId xmlns:a16="http://schemas.microsoft.com/office/drawing/2014/main" id="{DF5E6998-62FF-4EC7-A929-A03CCA542F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791105">
            <a:off x="6950933" y="533044"/>
            <a:ext cx="2909579" cy="4701162"/>
          </a:xfrm>
          <a:prstGeom prst="rect">
            <a:avLst/>
          </a:prstGeom>
        </p:spPr>
      </p:pic>
      <p:sp>
        <p:nvSpPr>
          <p:cNvPr id="19" name="TextBox 18">
            <a:extLst>
              <a:ext uri="{FF2B5EF4-FFF2-40B4-BE49-F238E27FC236}">
                <a16:creationId xmlns:a16="http://schemas.microsoft.com/office/drawing/2014/main" id="{71F6DE04-F667-4712-B65B-B703FDD611A4}"/>
              </a:ext>
            </a:extLst>
          </p:cNvPr>
          <p:cNvSpPr txBox="1"/>
          <p:nvPr/>
        </p:nvSpPr>
        <p:spPr>
          <a:xfrm>
            <a:off x="4656466" y="2215310"/>
            <a:ext cx="1523536" cy="1446550"/>
          </a:xfrm>
          <a:prstGeom prst="rect">
            <a:avLst/>
          </a:prstGeom>
          <a:noFill/>
        </p:spPr>
        <p:txBody>
          <a:bodyPr wrap="square" rtlCol="0">
            <a:spAutoFit/>
          </a:bodyPr>
          <a:lstStyle/>
          <a:p>
            <a:pPr algn="ctr"/>
            <a:r>
              <a:rPr lang="en-GB" sz="8800" dirty="0"/>
              <a:t>n</a:t>
            </a:r>
          </a:p>
        </p:txBody>
      </p:sp>
      <p:cxnSp>
        <p:nvCxnSpPr>
          <p:cNvPr id="22" name="Straight Connector 21">
            <a:extLst>
              <a:ext uri="{FF2B5EF4-FFF2-40B4-BE49-F238E27FC236}">
                <a16:creationId xmlns:a16="http://schemas.microsoft.com/office/drawing/2014/main" id="{2DEAB8FC-57B4-412F-B999-520ACE668AEC}"/>
              </a:ext>
            </a:extLst>
          </p:cNvPr>
          <p:cNvCxnSpPr>
            <a:cxnSpLocks/>
          </p:cNvCxnSpPr>
          <p:nvPr/>
        </p:nvCxnSpPr>
        <p:spPr>
          <a:xfrm>
            <a:off x="4746271" y="2283311"/>
            <a:ext cx="0" cy="1384715"/>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85A3D878-298C-4647-8EE1-A5D77880A70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611912" y="424377"/>
            <a:ext cx="2269277" cy="1803163"/>
          </a:xfrm>
          <a:prstGeom prst="rect">
            <a:avLst/>
          </a:prstGeom>
        </p:spPr>
      </p:pic>
    </p:spTree>
    <p:extLst>
      <p:ext uri="{BB962C8B-B14F-4D97-AF65-F5344CB8AC3E}">
        <p14:creationId xmlns:p14="http://schemas.microsoft.com/office/powerpoint/2010/main" val="336244720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3"/>
                    </p:tgtEl>
                  </p:cond>
                </p:stCondLst>
                <p:endSync evt="end" delay="0">
                  <p:rtn val="all"/>
                </p:endSync>
                <p:childTnLst>
                  <p:par>
                    <p:cTn id="3" fill="hold">
                      <p:stCondLst>
                        <p:cond delay="0"/>
                      </p:stCondLst>
                      <p:childTnLst>
                        <p:par>
                          <p:cTn id="4" fill="hold">
                            <p:stCondLst>
                              <p:cond delay="0"/>
                            </p:stCondLst>
                            <p:childTnLst>
                              <p:par>
                                <p:cTn id="5" presetID="2" presetClass="entr" presetSubtype="8" fill="hold" nodeType="clickEffect">
                                  <p:stCondLst>
                                    <p:cond delay="10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600"/>
                            </p:stCondLst>
                            <p:childTnLst>
                              <p:par>
                                <p:cTn id="10" presetID="2" presetClass="exit" presetSubtype="8" fill="hold" nodeType="afterEffect">
                                  <p:stCondLst>
                                    <p:cond delay="500"/>
                                  </p:stCondLst>
                                  <p:childTnLst>
                                    <p:anim calcmode="lin" valueType="num">
                                      <p:cBhvr additive="base">
                                        <p:cTn id="11" dur="500"/>
                                        <p:tgtEl>
                                          <p:spTgt spid="11"/>
                                        </p:tgtEl>
                                        <p:attrNameLst>
                                          <p:attrName>ppt_x</p:attrName>
                                        </p:attrNameLst>
                                      </p:cBhvr>
                                      <p:tavLst>
                                        <p:tav tm="0">
                                          <p:val>
                                            <p:strVal val="ppt_x"/>
                                          </p:val>
                                        </p:tav>
                                        <p:tav tm="100000">
                                          <p:val>
                                            <p:strVal val="0-ppt_w/2"/>
                                          </p:val>
                                        </p:tav>
                                      </p:tavLst>
                                    </p:anim>
                                    <p:anim calcmode="lin" valueType="num">
                                      <p:cBhvr additive="base">
                                        <p:cTn id="12" dur="500"/>
                                        <p:tgtEl>
                                          <p:spTgt spid="11"/>
                                        </p:tgtEl>
                                        <p:attrNameLst>
                                          <p:attrName>ppt_y</p:attrName>
                                        </p:attrNameLst>
                                      </p:cBhvr>
                                      <p:tavLst>
                                        <p:tav tm="0">
                                          <p:val>
                                            <p:strVal val="ppt_y"/>
                                          </p:val>
                                        </p:tav>
                                        <p:tav tm="100000">
                                          <p:val>
                                            <p:strVal val="ppt_y"/>
                                          </p:val>
                                        </p:tav>
                                      </p:tavLst>
                                    </p:anim>
                                    <p:set>
                                      <p:cBhvr>
                                        <p:cTn id="13"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43"/>
                  </p:tgtEl>
                </p:cond>
              </p:nextCondLst>
            </p:seq>
            <p:seq concurrent="1" nextAc="seek">
              <p:cTn id="14" restart="whenNotActive" fill="hold" evtFilter="cancelBubble" nodeType="interactiveSeq">
                <p:stCondLst>
                  <p:cond evt="onClick" delay="0">
                    <p:tgtEl>
                      <p:spTgt spid="44"/>
                    </p:tgtEl>
                  </p:cond>
                </p:stCondLst>
                <p:endSync evt="end" delay="0">
                  <p:rtn val="all"/>
                </p:endSync>
                <p:childTnLst>
                  <p:par>
                    <p:cTn id="15" fill="hold">
                      <p:stCondLst>
                        <p:cond delay="0"/>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2" presetClass="exit" presetSubtype="8" fill="hold" nodeType="afterEffect">
                                  <p:stCondLst>
                                    <p:cond delay="500"/>
                                  </p:stCondLst>
                                  <p:childTnLst>
                                    <p:anim calcmode="lin" valueType="num">
                                      <p:cBhvr additive="base">
                                        <p:cTn id="23" dur="500"/>
                                        <p:tgtEl>
                                          <p:spTgt spid="11"/>
                                        </p:tgtEl>
                                        <p:attrNameLst>
                                          <p:attrName>ppt_x</p:attrName>
                                        </p:attrNameLst>
                                      </p:cBhvr>
                                      <p:tavLst>
                                        <p:tav tm="0">
                                          <p:val>
                                            <p:strVal val="ppt_x"/>
                                          </p:val>
                                        </p:tav>
                                        <p:tav tm="100000">
                                          <p:val>
                                            <p:strVal val="0-ppt_w/2"/>
                                          </p:val>
                                        </p:tav>
                                      </p:tavLst>
                                    </p:anim>
                                    <p:anim calcmode="lin" valueType="num">
                                      <p:cBhvr additive="base">
                                        <p:cTn id="24" dur="500"/>
                                        <p:tgtEl>
                                          <p:spTgt spid="11"/>
                                        </p:tgtEl>
                                        <p:attrNameLst>
                                          <p:attrName>ppt_y</p:attrName>
                                        </p:attrNameLst>
                                      </p:cBhvr>
                                      <p:tavLst>
                                        <p:tav tm="0">
                                          <p:val>
                                            <p:strVal val="ppt_y"/>
                                          </p:val>
                                        </p:tav>
                                        <p:tav tm="100000">
                                          <p:val>
                                            <p:strVal val="ppt_y"/>
                                          </p:val>
                                        </p:tav>
                                      </p:tavLst>
                                    </p:anim>
                                    <p:set>
                                      <p:cBhvr>
                                        <p:cTn id="25"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44"/>
                  </p:tgtEl>
                </p:cond>
              </p:nextCondLst>
            </p:seq>
            <p:seq concurrent="1" nextAc="seek">
              <p:cTn id="26" restart="whenNotActive" fill="hold" evtFilter="cancelBubble" nodeType="interactiveSeq">
                <p:stCondLst>
                  <p:cond evt="onClick" delay="0">
                    <p:tgtEl>
                      <p:spTgt spid="9"/>
                    </p:tgtEl>
                  </p:cond>
                </p:stCondLst>
                <p:endSync evt="end" delay="0">
                  <p:rtn val="all"/>
                </p:endSync>
                <p:childTnLst>
                  <p:par>
                    <p:cTn id="27" fill="hold">
                      <p:stCondLst>
                        <p:cond delay="0"/>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1+#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10" presetClass="exit" presetSubtype="0" fill="hold" grpId="0" nodeType="withEffect">
                                  <p:stCondLst>
                                    <p:cond delay="0"/>
                                  </p:stCondLst>
                                  <p:childTnLst>
                                    <p:animEffect transition="out" filter="fade">
                                      <p:cBhvr>
                                        <p:cTn id="34" dur="500"/>
                                        <p:tgtEl>
                                          <p:spTgt spid="18"/>
                                        </p:tgtEl>
                                      </p:cBhvr>
                                    </p:animEffect>
                                    <p:set>
                                      <p:cBhvr>
                                        <p:cTn id="35"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1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16BBA326-B81A-4BDE-B3DF-E144717F3097}"/>
              </a:ext>
            </a:extLst>
          </p:cNvPr>
          <p:cNvSpPr/>
          <p:nvPr/>
        </p:nvSpPr>
        <p:spPr>
          <a:xfrm>
            <a:off x="1702908"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o</a:t>
            </a:r>
          </a:p>
        </p:txBody>
      </p:sp>
      <p:sp>
        <p:nvSpPr>
          <p:cNvPr id="16" name="Rectangle 15">
            <a:extLst>
              <a:ext uri="{FF2B5EF4-FFF2-40B4-BE49-F238E27FC236}">
                <a16:creationId xmlns:a16="http://schemas.microsoft.com/office/drawing/2014/main" id="{73A02B6E-5B6D-4BBC-AC08-1F96A3CA2150}"/>
              </a:ext>
            </a:extLst>
          </p:cNvPr>
          <p:cNvSpPr/>
          <p:nvPr/>
        </p:nvSpPr>
        <p:spPr>
          <a:xfrm>
            <a:off x="462706" y="3844570"/>
            <a:ext cx="8190451" cy="391875"/>
          </a:xfrm>
          <a:prstGeom prst="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Click the correct phoneme</a:t>
            </a:r>
          </a:p>
        </p:txBody>
      </p:sp>
      <p:grpSp>
        <p:nvGrpSpPr>
          <p:cNvPr id="39" name="Group 38">
            <a:extLst>
              <a:ext uri="{FF2B5EF4-FFF2-40B4-BE49-F238E27FC236}">
                <a16:creationId xmlns:a16="http://schemas.microsoft.com/office/drawing/2014/main" id="{D411B6C7-57F5-4C7F-ADDB-6B17C7598447}"/>
              </a:ext>
            </a:extLst>
          </p:cNvPr>
          <p:cNvGrpSpPr/>
          <p:nvPr/>
        </p:nvGrpSpPr>
        <p:grpSpPr>
          <a:xfrm>
            <a:off x="1758822" y="2160350"/>
            <a:ext cx="5626356" cy="1507676"/>
            <a:chOff x="1126853" y="1994273"/>
            <a:chExt cx="6469701" cy="1733665"/>
          </a:xfrm>
        </p:grpSpPr>
        <p:grpSp>
          <p:nvGrpSpPr>
            <p:cNvPr id="31" name="Group 30">
              <a:extLst>
                <a:ext uri="{FF2B5EF4-FFF2-40B4-BE49-F238E27FC236}">
                  <a16:creationId xmlns:a16="http://schemas.microsoft.com/office/drawing/2014/main" id="{B181E596-0F6D-461A-A994-4D0792A3D683}"/>
                </a:ext>
              </a:extLst>
            </p:cNvPr>
            <p:cNvGrpSpPr/>
            <p:nvPr/>
          </p:nvGrpSpPr>
          <p:grpSpPr>
            <a:xfrm>
              <a:off x="1126853" y="2135665"/>
              <a:ext cx="6469701" cy="1592273"/>
              <a:chOff x="800361" y="2762283"/>
              <a:chExt cx="7560000" cy="2005263"/>
            </a:xfrm>
          </p:grpSpPr>
          <p:sp>
            <p:nvSpPr>
              <p:cNvPr id="2" name="Rectangle: Rounded Corners 1">
                <a:extLst>
                  <a:ext uri="{FF2B5EF4-FFF2-40B4-BE49-F238E27FC236}">
                    <a16:creationId xmlns:a16="http://schemas.microsoft.com/office/drawing/2014/main" id="{0295157D-7646-4C62-BB27-9698076D76FA}"/>
                  </a:ext>
                </a:extLst>
              </p:cNvPr>
              <p:cNvSpPr/>
              <p:nvPr/>
            </p:nvSpPr>
            <p:spPr>
              <a:xfrm>
                <a:off x="800361" y="2762283"/>
                <a:ext cx="7560000" cy="2005263"/>
              </a:xfrm>
              <a:prstGeom prst="roundRect">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7" name="Straight Connector 26">
                <a:extLst>
                  <a:ext uri="{FF2B5EF4-FFF2-40B4-BE49-F238E27FC236}">
                    <a16:creationId xmlns:a16="http://schemas.microsoft.com/office/drawing/2014/main" id="{68A211ED-A500-4FA3-B72B-4709A14FA326}"/>
                  </a:ext>
                </a:extLst>
              </p:cNvPr>
              <p:cNvCxnSpPr>
                <a:cxnSpLocks/>
              </p:cNvCxnSpPr>
              <p:nvPr/>
            </p:nvCxnSpPr>
            <p:spPr>
              <a:xfrm>
                <a:off x="3384062" y="2762283"/>
                <a:ext cx="0" cy="2005263"/>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E44DCB1E-244D-48E9-B5DA-56DE4C634783}"/>
                  </a:ext>
                </a:extLst>
              </p:cNvPr>
              <p:cNvCxnSpPr>
                <a:cxnSpLocks/>
              </p:cNvCxnSpPr>
              <p:nvPr/>
            </p:nvCxnSpPr>
            <p:spPr>
              <a:xfrm>
                <a:off x="5812819" y="2762283"/>
                <a:ext cx="0" cy="2005263"/>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grpSp>
        <p:sp>
          <p:nvSpPr>
            <p:cNvPr id="32" name="TextBox 31">
              <a:extLst>
                <a:ext uri="{FF2B5EF4-FFF2-40B4-BE49-F238E27FC236}">
                  <a16:creationId xmlns:a16="http://schemas.microsoft.com/office/drawing/2014/main" id="{8274D16D-21BB-42C5-88CF-44F5A5C92E84}"/>
                </a:ext>
              </a:extLst>
            </p:cNvPr>
            <p:cNvSpPr txBox="1"/>
            <p:nvPr/>
          </p:nvSpPr>
          <p:spPr>
            <a:xfrm>
              <a:off x="1327789" y="2005709"/>
              <a:ext cx="1751902" cy="1663376"/>
            </a:xfrm>
            <a:prstGeom prst="rect">
              <a:avLst/>
            </a:prstGeom>
            <a:noFill/>
          </p:spPr>
          <p:txBody>
            <a:bodyPr wrap="square" rtlCol="0">
              <a:spAutoFit/>
            </a:bodyPr>
            <a:lstStyle/>
            <a:p>
              <a:pPr algn="ctr"/>
              <a:r>
                <a:rPr lang="en-GB" sz="8800" dirty="0"/>
                <a:t>c</a:t>
              </a:r>
            </a:p>
          </p:txBody>
        </p:sp>
        <p:sp>
          <p:nvSpPr>
            <p:cNvPr id="37" name="TextBox 36">
              <a:extLst>
                <a:ext uri="{FF2B5EF4-FFF2-40B4-BE49-F238E27FC236}">
                  <a16:creationId xmlns:a16="http://schemas.microsoft.com/office/drawing/2014/main" id="{CFE33663-575B-4AF3-AE57-0EBE7FBAB6C5}"/>
                </a:ext>
              </a:extLst>
            </p:cNvPr>
            <p:cNvSpPr txBox="1"/>
            <p:nvPr/>
          </p:nvSpPr>
          <p:spPr>
            <a:xfrm>
              <a:off x="3468959" y="1994273"/>
              <a:ext cx="1751902" cy="1663377"/>
            </a:xfrm>
            <a:prstGeom prst="rect">
              <a:avLst/>
            </a:prstGeom>
            <a:noFill/>
          </p:spPr>
          <p:txBody>
            <a:bodyPr wrap="square" rtlCol="0">
              <a:spAutoFit/>
            </a:bodyPr>
            <a:lstStyle/>
            <a:p>
              <a:pPr algn="ctr"/>
              <a:r>
                <a:rPr lang="en-GB" sz="8800" dirty="0"/>
                <a:t>oi</a:t>
              </a:r>
            </a:p>
          </p:txBody>
        </p:sp>
        <p:sp>
          <p:nvSpPr>
            <p:cNvPr id="38" name="TextBox 37">
              <a:extLst>
                <a:ext uri="{FF2B5EF4-FFF2-40B4-BE49-F238E27FC236}">
                  <a16:creationId xmlns:a16="http://schemas.microsoft.com/office/drawing/2014/main" id="{FA527129-4302-4019-AF7E-A939E3FFE2D5}"/>
                </a:ext>
              </a:extLst>
            </p:cNvPr>
            <p:cNvSpPr txBox="1"/>
            <p:nvPr/>
          </p:nvSpPr>
          <p:spPr>
            <a:xfrm>
              <a:off x="5610128" y="1994274"/>
              <a:ext cx="1751902" cy="1663377"/>
            </a:xfrm>
            <a:prstGeom prst="rect">
              <a:avLst/>
            </a:prstGeom>
            <a:noFill/>
          </p:spPr>
          <p:txBody>
            <a:bodyPr wrap="square" rtlCol="0">
              <a:spAutoFit/>
            </a:bodyPr>
            <a:lstStyle/>
            <a:p>
              <a:pPr algn="ctr"/>
              <a:r>
                <a:rPr lang="en-GB" sz="8800" dirty="0"/>
                <a:t>n</a:t>
              </a:r>
            </a:p>
          </p:txBody>
        </p:sp>
      </p:grpSp>
      <p:sp>
        <p:nvSpPr>
          <p:cNvPr id="42" name="Rectangle: Rounded Corners 41">
            <a:hlinkClick r:id="rId2" action="ppaction://hlinksldjump"/>
            <a:extLst>
              <a:ext uri="{FF2B5EF4-FFF2-40B4-BE49-F238E27FC236}">
                <a16:creationId xmlns:a16="http://schemas.microsoft.com/office/drawing/2014/main" id="{CF3F1943-59E6-4520-9C8E-307C7ADA219E}"/>
              </a:ext>
            </a:extLst>
          </p:cNvPr>
          <p:cNvSpPr/>
          <p:nvPr/>
        </p:nvSpPr>
        <p:spPr>
          <a:xfrm>
            <a:off x="3287243" y="6147582"/>
            <a:ext cx="2569513" cy="534572"/>
          </a:xfrm>
          <a:prstGeom prst="round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Next slide</a:t>
            </a:r>
          </a:p>
        </p:txBody>
      </p:sp>
      <p:sp>
        <p:nvSpPr>
          <p:cNvPr id="43" name="Oval 42">
            <a:extLst>
              <a:ext uri="{FF2B5EF4-FFF2-40B4-BE49-F238E27FC236}">
                <a16:creationId xmlns:a16="http://schemas.microsoft.com/office/drawing/2014/main" id="{1FBB8BD5-78B0-4A83-9EBE-FFA227825449}"/>
              </a:ext>
            </a:extLst>
          </p:cNvPr>
          <p:cNvSpPr/>
          <p:nvPr/>
        </p:nvSpPr>
        <p:spPr>
          <a:xfrm>
            <a:off x="3831076"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ai</a:t>
            </a:r>
          </a:p>
        </p:txBody>
      </p:sp>
      <p:sp>
        <p:nvSpPr>
          <p:cNvPr id="44" name="Oval 43">
            <a:extLst>
              <a:ext uri="{FF2B5EF4-FFF2-40B4-BE49-F238E27FC236}">
                <a16:creationId xmlns:a16="http://schemas.microsoft.com/office/drawing/2014/main" id="{D4ABA583-6C2A-483D-A567-7AEBBD9C4714}"/>
              </a:ext>
            </a:extLst>
          </p:cNvPr>
          <p:cNvSpPr/>
          <p:nvPr/>
        </p:nvSpPr>
        <p:spPr>
          <a:xfrm>
            <a:off x="5959244"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oi</a:t>
            </a:r>
          </a:p>
        </p:txBody>
      </p:sp>
      <p:pic>
        <p:nvPicPr>
          <p:cNvPr id="11" name="Picture 10">
            <a:extLst>
              <a:ext uri="{FF2B5EF4-FFF2-40B4-BE49-F238E27FC236}">
                <a16:creationId xmlns:a16="http://schemas.microsoft.com/office/drawing/2014/main" id="{F04BCE10-2E0F-48F9-BD1B-E146AC4701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978258" flipH="1">
            <a:off x="-469233" y="411455"/>
            <a:ext cx="2872223" cy="4640803"/>
          </a:xfrm>
          <a:prstGeom prst="rect">
            <a:avLst/>
          </a:prstGeom>
        </p:spPr>
      </p:pic>
      <p:sp>
        <p:nvSpPr>
          <p:cNvPr id="18" name="Rectangle: Top Corners Rounded 17">
            <a:extLst>
              <a:ext uri="{FF2B5EF4-FFF2-40B4-BE49-F238E27FC236}">
                <a16:creationId xmlns:a16="http://schemas.microsoft.com/office/drawing/2014/main" id="{5B6BA694-37DE-4A76-8CE9-28838B919C60}"/>
              </a:ext>
            </a:extLst>
          </p:cNvPr>
          <p:cNvSpPr/>
          <p:nvPr/>
        </p:nvSpPr>
        <p:spPr>
          <a:xfrm rot="5400000">
            <a:off x="3895108" y="2075276"/>
            <a:ext cx="1384716" cy="1769802"/>
          </a:xfrm>
          <a:prstGeom prst="round2SameRect">
            <a:avLst>
              <a:gd name="adj1" fmla="val 0"/>
              <a:gd name="adj2" fmla="val 0"/>
            </a:avLst>
          </a:prstGeom>
          <a:solidFill>
            <a:srgbClr val="9B8B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pic>
        <p:nvPicPr>
          <p:cNvPr id="14" name="Picture 13">
            <a:extLst>
              <a:ext uri="{FF2B5EF4-FFF2-40B4-BE49-F238E27FC236}">
                <a16:creationId xmlns:a16="http://schemas.microsoft.com/office/drawing/2014/main" id="{DF5E6998-62FF-4EC7-A929-A03CCA542F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791105">
            <a:off x="6692995" y="409144"/>
            <a:ext cx="2909579" cy="4701162"/>
          </a:xfrm>
          <a:prstGeom prst="rect">
            <a:avLst/>
          </a:prstGeom>
        </p:spPr>
      </p:pic>
      <p:pic>
        <p:nvPicPr>
          <p:cNvPr id="4" name="Picture 3">
            <a:extLst>
              <a:ext uri="{FF2B5EF4-FFF2-40B4-BE49-F238E27FC236}">
                <a16:creationId xmlns:a16="http://schemas.microsoft.com/office/drawing/2014/main" id="{C959F1C3-9D52-4939-B79D-AACD23FEDE0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15235" y="562500"/>
            <a:ext cx="1551276" cy="1561145"/>
          </a:xfrm>
          <a:prstGeom prst="rect">
            <a:avLst/>
          </a:prstGeom>
        </p:spPr>
      </p:pic>
    </p:spTree>
    <p:extLst>
      <p:ext uri="{BB962C8B-B14F-4D97-AF65-F5344CB8AC3E}">
        <p14:creationId xmlns:p14="http://schemas.microsoft.com/office/powerpoint/2010/main" val="150519458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2" presetClass="entr" presetSubtype="8" fill="hold" nodeType="clickEffect">
                                  <p:stCondLst>
                                    <p:cond delay="10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600"/>
                            </p:stCondLst>
                            <p:childTnLst>
                              <p:par>
                                <p:cTn id="10" presetID="2" presetClass="exit" presetSubtype="8" fill="hold" nodeType="afterEffect">
                                  <p:stCondLst>
                                    <p:cond delay="500"/>
                                  </p:stCondLst>
                                  <p:childTnLst>
                                    <p:anim calcmode="lin" valueType="num">
                                      <p:cBhvr additive="base">
                                        <p:cTn id="11" dur="500"/>
                                        <p:tgtEl>
                                          <p:spTgt spid="11"/>
                                        </p:tgtEl>
                                        <p:attrNameLst>
                                          <p:attrName>ppt_x</p:attrName>
                                        </p:attrNameLst>
                                      </p:cBhvr>
                                      <p:tavLst>
                                        <p:tav tm="0">
                                          <p:val>
                                            <p:strVal val="ppt_x"/>
                                          </p:val>
                                        </p:tav>
                                        <p:tav tm="100000">
                                          <p:val>
                                            <p:strVal val="0-ppt_w/2"/>
                                          </p:val>
                                        </p:tav>
                                      </p:tavLst>
                                    </p:anim>
                                    <p:anim calcmode="lin" valueType="num">
                                      <p:cBhvr additive="base">
                                        <p:cTn id="12" dur="500"/>
                                        <p:tgtEl>
                                          <p:spTgt spid="11"/>
                                        </p:tgtEl>
                                        <p:attrNameLst>
                                          <p:attrName>ppt_y</p:attrName>
                                        </p:attrNameLst>
                                      </p:cBhvr>
                                      <p:tavLst>
                                        <p:tav tm="0">
                                          <p:val>
                                            <p:strVal val="ppt_y"/>
                                          </p:val>
                                        </p:tav>
                                        <p:tav tm="100000">
                                          <p:val>
                                            <p:strVal val="ppt_y"/>
                                          </p:val>
                                        </p:tav>
                                      </p:tavLst>
                                    </p:anim>
                                    <p:set>
                                      <p:cBhvr>
                                        <p:cTn id="13"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14" restart="whenNotActive" fill="hold" evtFilter="cancelBubble" nodeType="interactiveSeq">
                <p:stCondLst>
                  <p:cond evt="onClick" delay="0">
                    <p:tgtEl>
                      <p:spTgt spid="44"/>
                    </p:tgtEl>
                  </p:cond>
                </p:stCondLst>
                <p:endSync evt="end" delay="0">
                  <p:rtn val="all"/>
                </p:endSync>
                <p:childTnLst>
                  <p:par>
                    <p:cTn id="15" fill="hold">
                      <p:stCondLst>
                        <p:cond delay="0"/>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1+#ppt_w/2"/>
                                          </p:val>
                                        </p:tav>
                                        <p:tav tm="100000">
                                          <p:val>
                                            <p:strVal val="#ppt_x"/>
                                          </p:val>
                                        </p:tav>
                                      </p:tavLst>
                                    </p:anim>
                                    <p:anim calcmode="lin" valueType="num">
                                      <p:cBhvr additive="base">
                                        <p:cTn id="20" dur="500" fill="hold"/>
                                        <p:tgtEl>
                                          <p:spTgt spid="14"/>
                                        </p:tgtEl>
                                        <p:attrNameLst>
                                          <p:attrName>ppt_y</p:attrName>
                                        </p:attrNameLst>
                                      </p:cBhvr>
                                      <p:tavLst>
                                        <p:tav tm="0">
                                          <p:val>
                                            <p:strVal val="#ppt_y"/>
                                          </p:val>
                                        </p:tav>
                                        <p:tav tm="100000">
                                          <p:val>
                                            <p:strVal val="#ppt_y"/>
                                          </p:val>
                                        </p:tav>
                                      </p:tavLst>
                                    </p:anim>
                                  </p:childTnLst>
                                </p:cTn>
                              </p:par>
                              <p:par>
                                <p:cTn id="21" presetID="10" presetClass="exit" presetSubtype="0" fill="hold" grpId="0" nodeType="withEffect">
                                  <p:stCondLst>
                                    <p:cond delay="0"/>
                                  </p:stCondLst>
                                  <p:childTnLst>
                                    <p:animEffect transition="out" filter="fade">
                                      <p:cBhvr>
                                        <p:cTn id="22" dur="500"/>
                                        <p:tgtEl>
                                          <p:spTgt spid="18"/>
                                        </p:tgtEl>
                                      </p:cBhvr>
                                    </p:animEffect>
                                    <p:set>
                                      <p:cBhvr>
                                        <p:cTn id="23"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44"/>
                  </p:tgtEl>
                </p:cond>
              </p:nextCondLst>
            </p:seq>
            <p:seq concurrent="1" nextAc="seek">
              <p:cTn id="24" restart="whenNotActive" fill="hold" evtFilter="cancelBubble" nodeType="interactiveSeq">
                <p:stCondLst>
                  <p:cond evt="onClick" delay="0">
                    <p:tgtEl>
                      <p:spTgt spid="43"/>
                    </p:tgtEl>
                  </p:cond>
                </p:stCondLst>
                <p:endSync evt="end" delay="0">
                  <p:rtn val="all"/>
                </p:endSync>
                <p:childTnLst>
                  <p:par>
                    <p:cTn id="25" fill="hold">
                      <p:stCondLst>
                        <p:cond delay="0"/>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0-#ppt_w/2"/>
                                          </p:val>
                                        </p:tav>
                                        <p:tav tm="100000">
                                          <p:val>
                                            <p:strVal val="#ppt_x"/>
                                          </p:val>
                                        </p:tav>
                                      </p:tavLst>
                                    </p:anim>
                                    <p:anim calcmode="lin" valueType="num">
                                      <p:cBhvr additive="base">
                                        <p:cTn id="30" dur="500" fill="hold"/>
                                        <p:tgtEl>
                                          <p:spTgt spid="11"/>
                                        </p:tgtEl>
                                        <p:attrNameLst>
                                          <p:attrName>ppt_y</p:attrName>
                                        </p:attrNameLst>
                                      </p:cBhvr>
                                      <p:tavLst>
                                        <p:tav tm="0">
                                          <p:val>
                                            <p:strVal val="#ppt_y"/>
                                          </p:val>
                                        </p:tav>
                                        <p:tav tm="100000">
                                          <p:val>
                                            <p:strVal val="#ppt_y"/>
                                          </p:val>
                                        </p:tav>
                                      </p:tavLst>
                                    </p:anim>
                                  </p:childTnLst>
                                </p:cTn>
                              </p:par>
                            </p:childTnLst>
                          </p:cTn>
                        </p:par>
                        <p:par>
                          <p:cTn id="31" fill="hold">
                            <p:stCondLst>
                              <p:cond delay="500"/>
                            </p:stCondLst>
                            <p:childTnLst>
                              <p:par>
                                <p:cTn id="32" presetID="2" presetClass="exit" presetSubtype="8" fill="hold" nodeType="afterEffect">
                                  <p:stCondLst>
                                    <p:cond delay="500"/>
                                  </p:stCondLst>
                                  <p:childTnLst>
                                    <p:anim calcmode="lin" valueType="num">
                                      <p:cBhvr additive="base">
                                        <p:cTn id="33" dur="500"/>
                                        <p:tgtEl>
                                          <p:spTgt spid="11"/>
                                        </p:tgtEl>
                                        <p:attrNameLst>
                                          <p:attrName>ppt_x</p:attrName>
                                        </p:attrNameLst>
                                      </p:cBhvr>
                                      <p:tavLst>
                                        <p:tav tm="0">
                                          <p:val>
                                            <p:strVal val="ppt_x"/>
                                          </p:val>
                                        </p:tav>
                                        <p:tav tm="100000">
                                          <p:val>
                                            <p:strVal val="0-ppt_w/2"/>
                                          </p:val>
                                        </p:tav>
                                      </p:tavLst>
                                    </p:anim>
                                    <p:anim calcmode="lin" valueType="num">
                                      <p:cBhvr additive="base">
                                        <p:cTn id="34" dur="500"/>
                                        <p:tgtEl>
                                          <p:spTgt spid="11"/>
                                        </p:tgtEl>
                                        <p:attrNameLst>
                                          <p:attrName>ppt_y</p:attrName>
                                        </p:attrNameLst>
                                      </p:cBhvr>
                                      <p:tavLst>
                                        <p:tav tm="0">
                                          <p:val>
                                            <p:strVal val="ppt_y"/>
                                          </p:val>
                                        </p:tav>
                                        <p:tav tm="100000">
                                          <p:val>
                                            <p:strVal val="ppt_y"/>
                                          </p:val>
                                        </p:tav>
                                      </p:tavLst>
                                    </p:anim>
                                    <p:set>
                                      <p:cBhvr>
                                        <p:cTn id="35"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43"/>
                  </p:tgtEl>
                </p:cond>
              </p:nextCondLst>
            </p:seq>
          </p:childTnLst>
        </p:cTn>
      </p:par>
    </p:tnLst>
    <p:bldLst>
      <p:bldP spid="1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16BBA326-B81A-4BDE-B3DF-E144717F3097}"/>
              </a:ext>
            </a:extLst>
          </p:cNvPr>
          <p:cNvSpPr/>
          <p:nvPr/>
        </p:nvSpPr>
        <p:spPr>
          <a:xfrm>
            <a:off x="1702908"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err="1">
                <a:solidFill>
                  <a:schemeClr val="tx1"/>
                </a:solidFill>
              </a:rPr>
              <a:t>oo</a:t>
            </a:r>
            <a:endParaRPr lang="en-GB" sz="6000" dirty="0">
              <a:solidFill>
                <a:schemeClr val="tx1"/>
              </a:solidFill>
            </a:endParaRPr>
          </a:p>
        </p:txBody>
      </p:sp>
      <p:sp>
        <p:nvSpPr>
          <p:cNvPr id="16" name="Rectangle 15">
            <a:extLst>
              <a:ext uri="{FF2B5EF4-FFF2-40B4-BE49-F238E27FC236}">
                <a16:creationId xmlns:a16="http://schemas.microsoft.com/office/drawing/2014/main" id="{73A02B6E-5B6D-4BBC-AC08-1F96A3CA2150}"/>
              </a:ext>
            </a:extLst>
          </p:cNvPr>
          <p:cNvSpPr/>
          <p:nvPr/>
        </p:nvSpPr>
        <p:spPr>
          <a:xfrm>
            <a:off x="462706" y="3844570"/>
            <a:ext cx="8190451" cy="391875"/>
          </a:xfrm>
          <a:prstGeom prst="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Click the correct phoneme</a:t>
            </a:r>
          </a:p>
        </p:txBody>
      </p:sp>
      <p:sp>
        <p:nvSpPr>
          <p:cNvPr id="2" name="Rectangle: Rounded Corners 1">
            <a:extLst>
              <a:ext uri="{FF2B5EF4-FFF2-40B4-BE49-F238E27FC236}">
                <a16:creationId xmlns:a16="http://schemas.microsoft.com/office/drawing/2014/main" id="{0295157D-7646-4C62-BB27-9698076D76FA}"/>
              </a:ext>
            </a:extLst>
          </p:cNvPr>
          <p:cNvSpPr/>
          <p:nvPr/>
        </p:nvSpPr>
        <p:spPr>
          <a:xfrm>
            <a:off x="1758822" y="2283311"/>
            <a:ext cx="5626356" cy="1384715"/>
          </a:xfrm>
          <a:prstGeom prst="roundRect">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7" name="Straight Connector 26">
            <a:extLst>
              <a:ext uri="{FF2B5EF4-FFF2-40B4-BE49-F238E27FC236}">
                <a16:creationId xmlns:a16="http://schemas.microsoft.com/office/drawing/2014/main" id="{68A211ED-A500-4FA3-B72B-4709A14FA326}"/>
              </a:ext>
            </a:extLst>
          </p:cNvPr>
          <p:cNvCxnSpPr>
            <a:cxnSpLocks/>
          </p:cNvCxnSpPr>
          <p:nvPr/>
        </p:nvCxnSpPr>
        <p:spPr>
          <a:xfrm>
            <a:off x="3179299" y="2283311"/>
            <a:ext cx="0" cy="1384715"/>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E44DCB1E-244D-48E9-B5DA-56DE4C634783}"/>
              </a:ext>
            </a:extLst>
          </p:cNvPr>
          <p:cNvCxnSpPr>
            <a:cxnSpLocks/>
          </p:cNvCxnSpPr>
          <p:nvPr/>
        </p:nvCxnSpPr>
        <p:spPr>
          <a:xfrm>
            <a:off x="6127939" y="2283311"/>
            <a:ext cx="0" cy="1384715"/>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8274D16D-21BB-42C5-88CF-44F5A5C92E84}"/>
              </a:ext>
            </a:extLst>
          </p:cNvPr>
          <p:cNvSpPr txBox="1"/>
          <p:nvPr/>
        </p:nvSpPr>
        <p:spPr>
          <a:xfrm>
            <a:off x="1709881" y="2258854"/>
            <a:ext cx="1523536" cy="1446549"/>
          </a:xfrm>
          <a:prstGeom prst="rect">
            <a:avLst/>
          </a:prstGeom>
          <a:noFill/>
        </p:spPr>
        <p:txBody>
          <a:bodyPr wrap="square" rtlCol="0">
            <a:spAutoFit/>
          </a:bodyPr>
          <a:lstStyle/>
          <a:p>
            <a:pPr algn="ctr"/>
            <a:r>
              <a:rPr lang="en-GB" sz="8800" dirty="0"/>
              <a:t>b</a:t>
            </a:r>
          </a:p>
        </p:txBody>
      </p:sp>
      <p:sp>
        <p:nvSpPr>
          <p:cNvPr id="37" name="TextBox 36">
            <a:extLst>
              <a:ext uri="{FF2B5EF4-FFF2-40B4-BE49-F238E27FC236}">
                <a16:creationId xmlns:a16="http://schemas.microsoft.com/office/drawing/2014/main" id="{CFE33663-575B-4AF3-AE57-0EBE7FBAB6C5}"/>
              </a:ext>
            </a:extLst>
          </p:cNvPr>
          <p:cNvSpPr txBox="1"/>
          <p:nvPr/>
        </p:nvSpPr>
        <p:spPr>
          <a:xfrm>
            <a:off x="3208124" y="2218406"/>
            <a:ext cx="1523536" cy="1446550"/>
          </a:xfrm>
          <a:prstGeom prst="rect">
            <a:avLst/>
          </a:prstGeom>
          <a:noFill/>
        </p:spPr>
        <p:txBody>
          <a:bodyPr wrap="square" rtlCol="0">
            <a:spAutoFit/>
          </a:bodyPr>
          <a:lstStyle/>
          <a:p>
            <a:pPr algn="ctr"/>
            <a:r>
              <a:rPr lang="en-GB" sz="8800" dirty="0" err="1"/>
              <a:t>oo</a:t>
            </a:r>
            <a:endParaRPr lang="en-GB" sz="8800" dirty="0"/>
          </a:p>
        </p:txBody>
      </p:sp>
      <p:sp>
        <p:nvSpPr>
          <p:cNvPr id="38" name="TextBox 37">
            <a:extLst>
              <a:ext uri="{FF2B5EF4-FFF2-40B4-BE49-F238E27FC236}">
                <a16:creationId xmlns:a16="http://schemas.microsoft.com/office/drawing/2014/main" id="{FA527129-4302-4019-AF7E-A939E3FFE2D5}"/>
              </a:ext>
            </a:extLst>
          </p:cNvPr>
          <p:cNvSpPr txBox="1"/>
          <p:nvPr/>
        </p:nvSpPr>
        <p:spPr>
          <a:xfrm>
            <a:off x="6113425" y="2203893"/>
            <a:ext cx="1241972" cy="1446550"/>
          </a:xfrm>
          <a:prstGeom prst="rect">
            <a:avLst/>
          </a:prstGeom>
          <a:noFill/>
        </p:spPr>
        <p:txBody>
          <a:bodyPr wrap="square" rtlCol="0">
            <a:spAutoFit/>
          </a:bodyPr>
          <a:lstStyle/>
          <a:p>
            <a:pPr algn="ctr"/>
            <a:r>
              <a:rPr lang="en-GB" sz="8800" dirty="0"/>
              <a:t>s</a:t>
            </a:r>
          </a:p>
        </p:txBody>
      </p:sp>
      <p:sp>
        <p:nvSpPr>
          <p:cNvPr id="42" name="Rectangle: Rounded Corners 41">
            <a:hlinkClick r:id="rId2" action="ppaction://hlinksldjump"/>
            <a:extLst>
              <a:ext uri="{FF2B5EF4-FFF2-40B4-BE49-F238E27FC236}">
                <a16:creationId xmlns:a16="http://schemas.microsoft.com/office/drawing/2014/main" id="{CF3F1943-59E6-4520-9C8E-307C7ADA219E}"/>
              </a:ext>
            </a:extLst>
          </p:cNvPr>
          <p:cNvSpPr/>
          <p:nvPr/>
        </p:nvSpPr>
        <p:spPr>
          <a:xfrm>
            <a:off x="3287243" y="6147582"/>
            <a:ext cx="2569513" cy="534572"/>
          </a:xfrm>
          <a:prstGeom prst="round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Next slide</a:t>
            </a:r>
          </a:p>
        </p:txBody>
      </p:sp>
      <p:sp>
        <p:nvSpPr>
          <p:cNvPr id="43" name="Oval 42">
            <a:extLst>
              <a:ext uri="{FF2B5EF4-FFF2-40B4-BE49-F238E27FC236}">
                <a16:creationId xmlns:a16="http://schemas.microsoft.com/office/drawing/2014/main" id="{1FBB8BD5-78B0-4A83-9EBE-FFA227825449}"/>
              </a:ext>
            </a:extLst>
          </p:cNvPr>
          <p:cNvSpPr/>
          <p:nvPr/>
        </p:nvSpPr>
        <p:spPr>
          <a:xfrm>
            <a:off x="3831076"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err="1">
                <a:solidFill>
                  <a:schemeClr val="tx1"/>
                </a:solidFill>
              </a:rPr>
              <a:t>oa</a:t>
            </a:r>
            <a:endParaRPr lang="en-GB" sz="6000" dirty="0">
              <a:solidFill>
                <a:schemeClr val="tx1"/>
              </a:solidFill>
            </a:endParaRPr>
          </a:p>
        </p:txBody>
      </p:sp>
      <p:sp>
        <p:nvSpPr>
          <p:cNvPr id="44" name="Oval 43">
            <a:extLst>
              <a:ext uri="{FF2B5EF4-FFF2-40B4-BE49-F238E27FC236}">
                <a16:creationId xmlns:a16="http://schemas.microsoft.com/office/drawing/2014/main" id="{D4ABA583-6C2A-483D-A567-7AEBBD9C4714}"/>
              </a:ext>
            </a:extLst>
          </p:cNvPr>
          <p:cNvSpPr/>
          <p:nvPr/>
        </p:nvSpPr>
        <p:spPr>
          <a:xfrm>
            <a:off x="5959244"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err="1">
                <a:solidFill>
                  <a:schemeClr val="tx1"/>
                </a:solidFill>
              </a:rPr>
              <a:t>i</a:t>
            </a:r>
            <a:endParaRPr lang="en-GB" sz="6000" dirty="0">
              <a:solidFill>
                <a:schemeClr val="tx1"/>
              </a:solidFill>
            </a:endParaRPr>
          </a:p>
        </p:txBody>
      </p:sp>
      <p:sp>
        <p:nvSpPr>
          <p:cNvPr id="18" name="Rectangle: Top Corners Rounded 17">
            <a:extLst>
              <a:ext uri="{FF2B5EF4-FFF2-40B4-BE49-F238E27FC236}">
                <a16:creationId xmlns:a16="http://schemas.microsoft.com/office/drawing/2014/main" id="{5B6BA694-37DE-4A76-8CE9-28838B919C60}"/>
              </a:ext>
            </a:extLst>
          </p:cNvPr>
          <p:cNvSpPr/>
          <p:nvPr/>
        </p:nvSpPr>
        <p:spPr>
          <a:xfrm rot="16200000">
            <a:off x="3259639" y="2174852"/>
            <a:ext cx="1384716" cy="1559324"/>
          </a:xfrm>
          <a:prstGeom prst="round2SameRect">
            <a:avLst>
              <a:gd name="adj1" fmla="val 0"/>
              <a:gd name="adj2" fmla="val 0"/>
            </a:avLst>
          </a:prstGeom>
          <a:solidFill>
            <a:srgbClr val="9B8B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pic>
        <p:nvPicPr>
          <p:cNvPr id="11" name="Picture 10">
            <a:extLst>
              <a:ext uri="{FF2B5EF4-FFF2-40B4-BE49-F238E27FC236}">
                <a16:creationId xmlns:a16="http://schemas.microsoft.com/office/drawing/2014/main" id="{F04BCE10-2E0F-48F9-BD1B-E146AC4701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978258" flipH="1">
            <a:off x="-906051" y="529148"/>
            <a:ext cx="2872223" cy="4640803"/>
          </a:xfrm>
          <a:prstGeom prst="rect">
            <a:avLst/>
          </a:prstGeom>
        </p:spPr>
      </p:pic>
      <p:pic>
        <p:nvPicPr>
          <p:cNvPr id="14" name="Picture 13">
            <a:extLst>
              <a:ext uri="{FF2B5EF4-FFF2-40B4-BE49-F238E27FC236}">
                <a16:creationId xmlns:a16="http://schemas.microsoft.com/office/drawing/2014/main" id="{DF5E6998-62FF-4EC7-A929-A03CCA542F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791105">
            <a:off x="6950933" y="533044"/>
            <a:ext cx="2909579" cy="4701162"/>
          </a:xfrm>
          <a:prstGeom prst="rect">
            <a:avLst/>
          </a:prstGeom>
        </p:spPr>
      </p:pic>
      <p:sp>
        <p:nvSpPr>
          <p:cNvPr id="19" name="TextBox 18">
            <a:extLst>
              <a:ext uri="{FF2B5EF4-FFF2-40B4-BE49-F238E27FC236}">
                <a16:creationId xmlns:a16="http://schemas.microsoft.com/office/drawing/2014/main" id="{71F6DE04-F667-4712-B65B-B703FDD611A4}"/>
              </a:ext>
            </a:extLst>
          </p:cNvPr>
          <p:cNvSpPr txBox="1"/>
          <p:nvPr/>
        </p:nvSpPr>
        <p:spPr>
          <a:xfrm>
            <a:off x="4656466" y="2215310"/>
            <a:ext cx="1523536" cy="1446550"/>
          </a:xfrm>
          <a:prstGeom prst="rect">
            <a:avLst/>
          </a:prstGeom>
          <a:noFill/>
        </p:spPr>
        <p:txBody>
          <a:bodyPr wrap="square" rtlCol="0">
            <a:spAutoFit/>
          </a:bodyPr>
          <a:lstStyle/>
          <a:p>
            <a:pPr algn="ctr"/>
            <a:r>
              <a:rPr lang="en-GB" sz="8800" dirty="0"/>
              <a:t>t</a:t>
            </a:r>
          </a:p>
        </p:txBody>
      </p:sp>
      <p:cxnSp>
        <p:nvCxnSpPr>
          <p:cNvPr id="22" name="Straight Connector 21">
            <a:extLst>
              <a:ext uri="{FF2B5EF4-FFF2-40B4-BE49-F238E27FC236}">
                <a16:creationId xmlns:a16="http://schemas.microsoft.com/office/drawing/2014/main" id="{2DEAB8FC-57B4-412F-B999-520ACE668AEC}"/>
              </a:ext>
            </a:extLst>
          </p:cNvPr>
          <p:cNvCxnSpPr>
            <a:cxnSpLocks/>
          </p:cNvCxnSpPr>
          <p:nvPr/>
        </p:nvCxnSpPr>
        <p:spPr>
          <a:xfrm>
            <a:off x="4746271" y="2283311"/>
            <a:ext cx="0" cy="1384715"/>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3437AE67-E560-4076-BB2F-9B5F536D937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83119" y="551925"/>
            <a:ext cx="2292126" cy="1554842"/>
          </a:xfrm>
          <a:prstGeom prst="rect">
            <a:avLst/>
          </a:prstGeom>
        </p:spPr>
      </p:pic>
    </p:spTree>
    <p:extLst>
      <p:ext uri="{BB962C8B-B14F-4D97-AF65-F5344CB8AC3E}">
        <p14:creationId xmlns:p14="http://schemas.microsoft.com/office/powerpoint/2010/main" val="73150485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3"/>
                    </p:tgtEl>
                  </p:cond>
                </p:stCondLst>
                <p:endSync evt="end" delay="0">
                  <p:rtn val="all"/>
                </p:endSync>
                <p:childTnLst>
                  <p:par>
                    <p:cTn id="3" fill="hold">
                      <p:stCondLst>
                        <p:cond delay="0"/>
                      </p:stCondLst>
                      <p:childTnLst>
                        <p:par>
                          <p:cTn id="4" fill="hold">
                            <p:stCondLst>
                              <p:cond delay="0"/>
                            </p:stCondLst>
                            <p:childTnLst>
                              <p:par>
                                <p:cTn id="5" presetID="2" presetClass="entr" presetSubtype="8" fill="hold" nodeType="clickEffect">
                                  <p:stCondLst>
                                    <p:cond delay="10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600"/>
                            </p:stCondLst>
                            <p:childTnLst>
                              <p:par>
                                <p:cTn id="10" presetID="2" presetClass="exit" presetSubtype="8" fill="hold" nodeType="afterEffect">
                                  <p:stCondLst>
                                    <p:cond delay="500"/>
                                  </p:stCondLst>
                                  <p:childTnLst>
                                    <p:anim calcmode="lin" valueType="num">
                                      <p:cBhvr additive="base">
                                        <p:cTn id="11" dur="500"/>
                                        <p:tgtEl>
                                          <p:spTgt spid="11"/>
                                        </p:tgtEl>
                                        <p:attrNameLst>
                                          <p:attrName>ppt_x</p:attrName>
                                        </p:attrNameLst>
                                      </p:cBhvr>
                                      <p:tavLst>
                                        <p:tav tm="0">
                                          <p:val>
                                            <p:strVal val="ppt_x"/>
                                          </p:val>
                                        </p:tav>
                                        <p:tav tm="100000">
                                          <p:val>
                                            <p:strVal val="0-ppt_w/2"/>
                                          </p:val>
                                        </p:tav>
                                      </p:tavLst>
                                    </p:anim>
                                    <p:anim calcmode="lin" valueType="num">
                                      <p:cBhvr additive="base">
                                        <p:cTn id="12" dur="500"/>
                                        <p:tgtEl>
                                          <p:spTgt spid="11"/>
                                        </p:tgtEl>
                                        <p:attrNameLst>
                                          <p:attrName>ppt_y</p:attrName>
                                        </p:attrNameLst>
                                      </p:cBhvr>
                                      <p:tavLst>
                                        <p:tav tm="0">
                                          <p:val>
                                            <p:strVal val="ppt_y"/>
                                          </p:val>
                                        </p:tav>
                                        <p:tav tm="100000">
                                          <p:val>
                                            <p:strVal val="ppt_y"/>
                                          </p:val>
                                        </p:tav>
                                      </p:tavLst>
                                    </p:anim>
                                    <p:set>
                                      <p:cBhvr>
                                        <p:cTn id="13"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43"/>
                  </p:tgtEl>
                </p:cond>
              </p:nextCondLst>
            </p:seq>
            <p:seq concurrent="1" nextAc="seek">
              <p:cTn id="14" restart="whenNotActive" fill="hold" evtFilter="cancelBubble" nodeType="interactiveSeq">
                <p:stCondLst>
                  <p:cond evt="onClick" delay="0">
                    <p:tgtEl>
                      <p:spTgt spid="44"/>
                    </p:tgtEl>
                  </p:cond>
                </p:stCondLst>
                <p:endSync evt="end" delay="0">
                  <p:rtn val="all"/>
                </p:endSync>
                <p:childTnLst>
                  <p:par>
                    <p:cTn id="15" fill="hold">
                      <p:stCondLst>
                        <p:cond delay="0"/>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2" presetClass="exit" presetSubtype="8" fill="hold" nodeType="afterEffect">
                                  <p:stCondLst>
                                    <p:cond delay="500"/>
                                  </p:stCondLst>
                                  <p:childTnLst>
                                    <p:anim calcmode="lin" valueType="num">
                                      <p:cBhvr additive="base">
                                        <p:cTn id="23" dur="500"/>
                                        <p:tgtEl>
                                          <p:spTgt spid="11"/>
                                        </p:tgtEl>
                                        <p:attrNameLst>
                                          <p:attrName>ppt_x</p:attrName>
                                        </p:attrNameLst>
                                      </p:cBhvr>
                                      <p:tavLst>
                                        <p:tav tm="0">
                                          <p:val>
                                            <p:strVal val="ppt_x"/>
                                          </p:val>
                                        </p:tav>
                                        <p:tav tm="100000">
                                          <p:val>
                                            <p:strVal val="0-ppt_w/2"/>
                                          </p:val>
                                        </p:tav>
                                      </p:tavLst>
                                    </p:anim>
                                    <p:anim calcmode="lin" valueType="num">
                                      <p:cBhvr additive="base">
                                        <p:cTn id="24" dur="500"/>
                                        <p:tgtEl>
                                          <p:spTgt spid="11"/>
                                        </p:tgtEl>
                                        <p:attrNameLst>
                                          <p:attrName>ppt_y</p:attrName>
                                        </p:attrNameLst>
                                      </p:cBhvr>
                                      <p:tavLst>
                                        <p:tav tm="0">
                                          <p:val>
                                            <p:strVal val="ppt_y"/>
                                          </p:val>
                                        </p:tav>
                                        <p:tav tm="100000">
                                          <p:val>
                                            <p:strVal val="ppt_y"/>
                                          </p:val>
                                        </p:tav>
                                      </p:tavLst>
                                    </p:anim>
                                    <p:set>
                                      <p:cBhvr>
                                        <p:cTn id="25"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44"/>
                  </p:tgtEl>
                </p:cond>
              </p:nextCondLst>
            </p:seq>
            <p:seq concurrent="1" nextAc="seek">
              <p:cTn id="26" restart="whenNotActive" fill="hold" evtFilter="cancelBubble" nodeType="interactiveSeq">
                <p:stCondLst>
                  <p:cond evt="onClick" delay="0">
                    <p:tgtEl>
                      <p:spTgt spid="9"/>
                    </p:tgtEl>
                  </p:cond>
                </p:stCondLst>
                <p:endSync evt="end" delay="0">
                  <p:rtn val="all"/>
                </p:endSync>
                <p:childTnLst>
                  <p:par>
                    <p:cTn id="27" fill="hold">
                      <p:stCondLst>
                        <p:cond delay="0"/>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1+#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10" presetClass="exit" presetSubtype="0" fill="hold" grpId="0" nodeType="withEffect">
                                  <p:stCondLst>
                                    <p:cond delay="0"/>
                                  </p:stCondLst>
                                  <p:childTnLst>
                                    <p:animEffect transition="out" filter="fade">
                                      <p:cBhvr>
                                        <p:cTn id="34" dur="500"/>
                                        <p:tgtEl>
                                          <p:spTgt spid="18"/>
                                        </p:tgtEl>
                                      </p:cBhvr>
                                    </p:animEffect>
                                    <p:set>
                                      <p:cBhvr>
                                        <p:cTn id="35"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1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16BBA326-B81A-4BDE-B3DF-E144717F3097}"/>
              </a:ext>
            </a:extLst>
          </p:cNvPr>
          <p:cNvSpPr/>
          <p:nvPr/>
        </p:nvSpPr>
        <p:spPr>
          <a:xfrm>
            <a:off x="1702908"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700" dirty="0">
                <a:solidFill>
                  <a:schemeClr val="tx1"/>
                </a:solidFill>
              </a:rPr>
              <a:t>air</a:t>
            </a:r>
          </a:p>
        </p:txBody>
      </p:sp>
      <p:sp>
        <p:nvSpPr>
          <p:cNvPr id="16" name="Rectangle 15">
            <a:extLst>
              <a:ext uri="{FF2B5EF4-FFF2-40B4-BE49-F238E27FC236}">
                <a16:creationId xmlns:a16="http://schemas.microsoft.com/office/drawing/2014/main" id="{73A02B6E-5B6D-4BBC-AC08-1F96A3CA2150}"/>
              </a:ext>
            </a:extLst>
          </p:cNvPr>
          <p:cNvSpPr/>
          <p:nvPr/>
        </p:nvSpPr>
        <p:spPr>
          <a:xfrm>
            <a:off x="462706" y="3844570"/>
            <a:ext cx="8190451" cy="391875"/>
          </a:xfrm>
          <a:prstGeom prst="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Click the correct phoneme</a:t>
            </a:r>
          </a:p>
        </p:txBody>
      </p:sp>
      <p:grpSp>
        <p:nvGrpSpPr>
          <p:cNvPr id="39" name="Group 38">
            <a:extLst>
              <a:ext uri="{FF2B5EF4-FFF2-40B4-BE49-F238E27FC236}">
                <a16:creationId xmlns:a16="http://schemas.microsoft.com/office/drawing/2014/main" id="{D411B6C7-57F5-4C7F-ADDB-6B17C7598447}"/>
              </a:ext>
            </a:extLst>
          </p:cNvPr>
          <p:cNvGrpSpPr/>
          <p:nvPr/>
        </p:nvGrpSpPr>
        <p:grpSpPr>
          <a:xfrm>
            <a:off x="1758822" y="2151211"/>
            <a:ext cx="5626356" cy="1516816"/>
            <a:chOff x="1126853" y="1983763"/>
            <a:chExt cx="6469701" cy="1744175"/>
          </a:xfrm>
        </p:grpSpPr>
        <p:grpSp>
          <p:nvGrpSpPr>
            <p:cNvPr id="31" name="Group 30">
              <a:extLst>
                <a:ext uri="{FF2B5EF4-FFF2-40B4-BE49-F238E27FC236}">
                  <a16:creationId xmlns:a16="http://schemas.microsoft.com/office/drawing/2014/main" id="{B181E596-0F6D-461A-A994-4D0792A3D683}"/>
                </a:ext>
              </a:extLst>
            </p:cNvPr>
            <p:cNvGrpSpPr/>
            <p:nvPr/>
          </p:nvGrpSpPr>
          <p:grpSpPr>
            <a:xfrm>
              <a:off x="1126853" y="2135665"/>
              <a:ext cx="6469701" cy="1592273"/>
              <a:chOff x="800361" y="2762283"/>
              <a:chExt cx="7560000" cy="2005263"/>
            </a:xfrm>
          </p:grpSpPr>
          <p:sp>
            <p:nvSpPr>
              <p:cNvPr id="2" name="Rectangle: Rounded Corners 1">
                <a:extLst>
                  <a:ext uri="{FF2B5EF4-FFF2-40B4-BE49-F238E27FC236}">
                    <a16:creationId xmlns:a16="http://schemas.microsoft.com/office/drawing/2014/main" id="{0295157D-7646-4C62-BB27-9698076D76FA}"/>
                  </a:ext>
                </a:extLst>
              </p:cNvPr>
              <p:cNvSpPr/>
              <p:nvPr/>
            </p:nvSpPr>
            <p:spPr>
              <a:xfrm>
                <a:off x="800361" y="2762283"/>
                <a:ext cx="7560000" cy="2005263"/>
              </a:xfrm>
              <a:prstGeom prst="roundRect">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7" name="Straight Connector 26">
                <a:extLst>
                  <a:ext uri="{FF2B5EF4-FFF2-40B4-BE49-F238E27FC236}">
                    <a16:creationId xmlns:a16="http://schemas.microsoft.com/office/drawing/2014/main" id="{68A211ED-A500-4FA3-B72B-4709A14FA326}"/>
                  </a:ext>
                </a:extLst>
              </p:cNvPr>
              <p:cNvCxnSpPr>
                <a:cxnSpLocks/>
              </p:cNvCxnSpPr>
              <p:nvPr/>
            </p:nvCxnSpPr>
            <p:spPr>
              <a:xfrm>
                <a:off x="4335309" y="2762283"/>
                <a:ext cx="0" cy="2005263"/>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grpSp>
        <p:sp>
          <p:nvSpPr>
            <p:cNvPr id="32" name="TextBox 31">
              <a:extLst>
                <a:ext uri="{FF2B5EF4-FFF2-40B4-BE49-F238E27FC236}">
                  <a16:creationId xmlns:a16="http://schemas.microsoft.com/office/drawing/2014/main" id="{8274D16D-21BB-42C5-88CF-44F5A5C92E84}"/>
                </a:ext>
              </a:extLst>
            </p:cNvPr>
            <p:cNvSpPr txBox="1"/>
            <p:nvPr/>
          </p:nvSpPr>
          <p:spPr>
            <a:xfrm>
              <a:off x="1850918" y="1983763"/>
              <a:ext cx="1751902" cy="1663376"/>
            </a:xfrm>
            <a:prstGeom prst="rect">
              <a:avLst/>
            </a:prstGeom>
            <a:noFill/>
          </p:spPr>
          <p:txBody>
            <a:bodyPr wrap="square" rtlCol="0">
              <a:spAutoFit/>
            </a:bodyPr>
            <a:lstStyle/>
            <a:p>
              <a:pPr algn="ctr"/>
              <a:r>
                <a:rPr lang="en-GB" sz="8800" dirty="0"/>
                <a:t>p</a:t>
              </a:r>
            </a:p>
          </p:txBody>
        </p:sp>
        <p:sp>
          <p:nvSpPr>
            <p:cNvPr id="37" name="TextBox 36">
              <a:extLst>
                <a:ext uri="{FF2B5EF4-FFF2-40B4-BE49-F238E27FC236}">
                  <a16:creationId xmlns:a16="http://schemas.microsoft.com/office/drawing/2014/main" id="{CFE33663-575B-4AF3-AE57-0EBE7FBAB6C5}"/>
                </a:ext>
              </a:extLst>
            </p:cNvPr>
            <p:cNvSpPr txBox="1"/>
            <p:nvPr/>
          </p:nvSpPr>
          <p:spPr>
            <a:xfrm>
              <a:off x="4602903" y="1983766"/>
              <a:ext cx="2261661" cy="1663376"/>
            </a:xfrm>
            <a:prstGeom prst="rect">
              <a:avLst/>
            </a:prstGeom>
            <a:noFill/>
          </p:spPr>
          <p:txBody>
            <a:bodyPr wrap="square" rtlCol="0">
              <a:spAutoFit/>
            </a:bodyPr>
            <a:lstStyle/>
            <a:p>
              <a:pPr algn="ctr"/>
              <a:r>
                <a:rPr lang="en-GB" sz="8800" dirty="0"/>
                <a:t>air</a:t>
              </a:r>
            </a:p>
          </p:txBody>
        </p:sp>
      </p:grpSp>
      <p:sp>
        <p:nvSpPr>
          <p:cNvPr id="42" name="Rectangle: Rounded Corners 41">
            <a:hlinkClick r:id="rId2" action="ppaction://hlinksldjump"/>
            <a:extLst>
              <a:ext uri="{FF2B5EF4-FFF2-40B4-BE49-F238E27FC236}">
                <a16:creationId xmlns:a16="http://schemas.microsoft.com/office/drawing/2014/main" id="{CF3F1943-59E6-4520-9C8E-307C7ADA219E}"/>
              </a:ext>
            </a:extLst>
          </p:cNvPr>
          <p:cNvSpPr/>
          <p:nvPr/>
        </p:nvSpPr>
        <p:spPr>
          <a:xfrm>
            <a:off x="3287243" y="6147582"/>
            <a:ext cx="2569513" cy="534572"/>
          </a:xfrm>
          <a:prstGeom prst="round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Next slide</a:t>
            </a:r>
          </a:p>
        </p:txBody>
      </p:sp>
      <p:sp>
        <p:nvSpPr>
          <p:cNvPr id="43" name="Oval 42">
            <a:extLst>
              <a:ext uri="{FF2B5EF4-FFF2-40B4-BE49-F238E27FC236}">
                <a16:creationId xmlns:a16="http://schemas.microsoft.com/office/drawing/2014/main" id="{1FBB8BD5-78B0-4A83-9EBE-FFA227825449}"/>
              </a:ext>
            </a:extLst>
          </p:cNvPr>
          <p:cNvSpPr/>
          <p:nvPr/>
        </p:nvSpPr>
        <p:spPr>
          <a:xfrm>
            <a:off x="3831076"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700" dirty="0" err="1">
                <a:solidFill>
                  <a:schemeClr val="tx1"/>
                </a:solidFill>
              </a:rPr>
              <a:t>ure</a:t>
            </a:r>
            <a:endParaRPr lang="en-GB" sz="4700" dirty="0">
              <a:solidFill>
                <a:schemeClr val="tx1"/>
              </a:solidFill>
            </a:endParaRPr>
          </a:p>
        </p:txBody>
      </p:sp>
      <p:sp>
        <p:nvSpPr>
          <p:cNvPr id="44" name="Oval 43">
            <a:extLst>
              <a:ext uri="{FF2B5EF4-FFF2-40B4-BE49-F238E27FC236}">
                <a16:creationId xmlns:a16="http://schemas.microsoft.com/office/drawing/2014/main" id="{D4ABA583-6C2A-483D-A567-7AEBBD9C4714}"/>
              </a:ext>
            </a:extLst>
          </p:cNvPr>
          <p:cNvSpPr/>
          <p:nvPr/>
        </p:nvSpPr>
        <p:spPr>
          <a:xfrm>
            <a:off x="5959244"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700" dirty="0">
                <a:solidFill>
                  <a:schemeClr val="tx1"/>
                </a:solidFill>
              </a:rPr>
              <a:t>er</a:t>
            </a:r>
          </a:p>
        </p:txBody>
      </p:sp>
      <p:sp>
        <p:nvSpPr>
          <p:cNvPr id="47" name="Rectangle: Top Corners Rounded 46">
            <a:extLst>
              <a:ext uri="{FF2B5EF4-FFF2-40B4-BE49-F238E27FC236}">
                <a16:creationId xmlns:a16="http://schemas.microsoft.com/office/drawing/2014/main" id="{ACACBEE2-0D57-4905-9A73-56D2A73C7A78}"/>
              </a:ext>
            </a:extLst>
          </p:cNvPr>
          <p:cNvSpPr/>
          <p:nvPr/>
        </p:nvSpPr>
        <p:spPr>
          <a:xfrm rot="5400000">
            <a:off x="5202251" y="1470687"/>
            <a:ext cx="1384716" cy="3009965"/>
          </a:xfrm>
          <a:prstGeom prst="round2SameRect">
            <a:avLst/>
          </a:prstGeom>
          <a:solidFill>
            <a:srgbClr val="9B8B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pic>
        <p:nvPicPr>
          <p:cNvPr id="14" name="Picture 13">
            <a:extLst>
              <a:ext uri="{FF2B5EF4-FFF2-40B4-BE49-F238E27FC236}">
                <a16:creationId xmlns:a16="http://schemas.microsoft.com/office/drawing/2014/main" id="{DF5E6998-62FF-4EC7-A929-A03CCA542F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791105">
            <a:off x="6692995" y="409144"/>
            <a:ext cx="2909579" cy="4701162"/>
          </a:xfrm>
          <a:prstGeom prst="rect">
            <a:avLst/>
          </a:prstGeom>
        </p:spPr>
      </p:pic>
      <p:pic>
        <p:nvPicPr>
          <p:cNvPr id="11" name="Picture 10">
            <a:extLst>
              <a:ext uri="{FF2B5EF4-FFF2-40B4-BE49-F238E27FC236}">
                <a16:creationId xmlns:a16="http://schemas.microsoft.com/office/drawing/2014/main" id="{F04BCE10-2E0F-48F9-BD1B-E146AC47015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978258" flipH="1">
            <a:off x="-469233" y="411455"/>
            <a:ext cx="2872223" cy="4640803"/>
          </a:xfrm>
          <a:prstGeom prst="rect">
            <a:avLst/>
          </a:prstGeom>
        </p:spPr>
      </p:pic>
      <p:pic>
        <p:nvPicPr>
          <p:cNvPr id="5" name="Picture 4">
            <a:extLst>
              <a:ext uri="{FF2B5EF4-FFF2-40B4-BE49-F238E27FC236}">
                <a16:creationId xmlns:a16="http://schemas.microsoft.com/office/drawing/2014/main" id="{20C27C2D-CE63-4E0A-935F-5347C776482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97670" y="524333"/>
            <a:ext cx="2402628" cy="1703334"/>
          </a:xfrm>
          <a:prstGeom prst="rect">
            <a:avLst/>
          </a:prstGeom>
        </p:spPr>
      </p:pic>
    </p:spTree>
    <p:extLst>
      <p:ext uri="{BB962C8B-B14F-4D97-AF65-F5344CB8AC3E}">
        <p14:creationId xmlns:p14="http://schemas.microsoft.com/office/powerpoint/2010/main" val="154330400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3"/>
                    </p:tgtEl>
                  </p:cond>
                </p:stCondLst>
                <p:endSync evt="end" delay="0">
                  <p:rtn val="all"/>
                </p:endSync>
                <p:childTnLst>
                  <p:par>
                    <p:cTn id="3" fill="hold">
                      <p:stCondLst>
                        <p:cond delay="0"/>
                      </p:stCondLst>
                      <p:childTnLst>
                        <p:par>
                          <p:cTn id="4" fill="hold">
                            <p:stCondLst>
                              <p:cond delay="0"/>
                            </p:stCondLst>
                            <p:childTnLst>
                              <p:par>
                                <p:cTn id="5" presetID="2" presetClass="entr" presetSubtype="8" fill="hold" nodeType="clickEffect">
                                  <p:stCondLst>
                                    <p:cond delay="10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600"/>
                            </p:stCondLst>
                            <p:childTnLst>
                              <p:par>
                                <p:cTn id="10" presetID="2" presetClass="exit" presetSubtype="8" fill="hold" nodeType="afterEffect">
                                  <p:stCondLst>
                                    <p:cond delay="500"/>
                                  </p:stCondLst>
                                  <p:childTnLst>
                                    <p:anim calcmode="lin" valueType="num">
                                      <p:cBhvr additive="base">
                                        <p:cTn id="11" dur="500"/>
                                        <p:tgtEl>
                                          <p:spTgt spid="11"/>
                                        </p:tgtEl>
                                        <p:attrNameLst>
                                          <p:attrName>ppt_x</p:attrName>
                                        </p:attrNameLst>
                                      </p:cBhvr>
                                      <p:tavLst>
                                        <p:tav tm="0">
                                          <p:val>
                                            <p:strVal val="ppt_x"/>
                                          </p:val>
                                        </p:tav>
                                        <p:tav tm="100000">
                                          <p:val>
                                            <p:strVal val="0-ppt_w/2"/>
                                          </p:val>
                                        </p:tav>
                                      </p:tavLst>
                                    </p:anim>
                                    <p:anim calcmode="lin" valueType="num">
                                      <p:cBhvr additive="base">
                                        <p:cTn id="12" dur="500"/>
                                        <p:tgtEl>
                                          <p:spTgt spid="11"/>
                                        </p:tgtEl>
                                        <p:attrNameLst>
                                          <p:attrName>ppt_y</p:attrName>
                                        </p:attrNameLst>
                                      </p:cBhvr>
                                      <p:tavLst>
                                        <p:tav tm="0">
                                          <p:val>
                                            <p:strVal val="ppt_y"/>
                                          </p:val>
                                        </p:tav>
                                        <p:tav tm="100000">
                                          <p:val>
                                            <p:strVal val="ppt_y"/>
                                          </p:val>
                                        </p:tav>
                                      </p:tavLst>
                                    </p:anim>
                                    <p:set>
                                      <p:cBhvr>
                                        <p:cTn id="13"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43"/>
                  </p:tgtEl>
                </p:cond>
              </p:nextCondLst>
            </p:seq>
            <p:seq concurrent="1" nextAc="seek">
              <p:cTn id="14" restart="whenNotActive" fill="hold" evtFilter="cancelBubble" nodeType="interactiveSeq">
                <p:stCondLst>
                  <p:cond evt="onClick" delay="0">
                    <p:tgtEl>
                      <p:spTgt spid="44"/>
                    </p:tgtEl>
                  </p:cond>
                </p:stCondLst>
                <p:endSync evt="end" delay="0">
                  <p:rtn val="all"/>
                </p:endSync>
                <p:childTnLst>
                  <p:par>
                    <p:cTn id="15" fill="hold">
                      <p:stCondLst>
                        <p:cond delay="0"/>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2" presetClass="exit" presetSubtype="8" fill="hold" nodeType="afterEffect">
                                  <p:stCondLst>
                                    <p:cond delay="500"/>
                                  </p:stCondLst>
                                  <p:childTnLst>
                                    <p:anim calcmode="lin" valueType="num">
                                      <p:cBhvr additive="base">
                                        <p:cTn id="23" dur="500"/>
                                        <p:tgtEl>
                                          <p:spTgt spid="11"/>
                                        </p:tgtEl>
                                        <p:attrNameLst>
                                          <p:attrName>ppt_x</p:attrName>
                                        </p:attrNameLst>
                                      </p:cBhvr>
                                      <p:tavLst>
                                        <p:tav tm="0">
                                          <p:val>
                                            <p:strVal val="ppt_x"/>
                                          </p:val>
                                        </p:tav>
                                        <p:tav tm="100000">
                                          <p:val>
                                            <p:strVal val="0-ppt_w/2"/>
                                          </p:val>
                                        </p:tav>
                                      </p:tavLst>
                                    </p:anim>
                                    <p:anim calcmode="lin" valueType="num">
                                      <p:cBhvr additive="base">
                                        <p:cTn id="24" dur="500"/>
                                        <p:tgtEl>
                                          <p:spTgt spid="11"/>
                                        </p:tgtEl>
                                        <p:attrNameLst>
                                          <p:attrName>ppt_y</p:attrName>
                                        </p:attrNameLst>
                                      </p:cBhvr>
                                      <p:tavLst>
                                        <p:tav tm="0">
                                          <p:val>
                                            <p:strVal val="ppt_y"/>
                                          </p:val>
                                        </p:tav>
                                        <p:tav tm="100000">
                                          <p:val>
                                            <p:strVal val="ppt_y"/>
                                          </p:val>
                                        </p:tav>
                                      </p:tavLst>
                                    </p:anim>
                                    <p:set>
                                      <p:cBhvr>
                                        <p:cTn id="25"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44"/>
                  </p:tgtEl>
                </p:cond>
              </p:nextCondLst>
            </p:seq>
            <p:seq concurrent="1" nextAc="seek">
              <p:cTn id="26" restart="whenNotActive" fill="hold" evtFilter="cancelBubble" nodeType="interactiveSeq">
                <p:stCondLst>
                  <p:cond evt="onClick" delay="0">
                    <p:tgtEl>
                      <p:spTgt spid="9"/>
                    </p:tgtEl>
                  </p:cond>
                </p:stCondLst>
                <p:endSync evt="end" delay="0">
                  <p:rtn val="all"/>
                </p:endSync>
                <p:childTnLst>
                  <p:par>
                    <p:cTn id="27" fill="hold">
                      <p:stCondLst>
                        <p:cond delay="0"/>
                      </p:stCondLst>
                      <p:childTnLst>
                        <p:par>
                          <p:cTn id="28" fill="hold">
                            <p:stCondLst>
                              <p:cond delay="0"/>
                            </p:stCondLst>
                            <p:childTnLst>
                              <p:par>
                                <p:cTn id="29" presetID="10" presetClass="exit" presetSubtype="0" fill="hold" grpId="0" nodeType="clickEffect">
                                  <p:stCondLst>
                                    <p:cond delay="0"/>
                                  </p:stCondLst>
                                  <p:childTnLst>
                                    <p:animEffect transition="out" filter="fade">
                                      <p:cBhvr>
                                        <p:cTn id="30" dur="500"/>
                                        <p:tgtEl>
                                          <p:spTgt spid="47"/>
                                        </p:tgtEl>
                                      </p:cBhvr>
                                    </p:animEffect>
                                    <p:set>
                                      <p:cBhvr>
                                        <p:cTn id="31" dur="1" fill="hold">
                                          <p:stCondLst>
                                            <p:cond delay="499"/>
                                          </p:stCondLst>
                                        </p:cTn>
                                        <p:tgtEl>
                                          <p:spTgt spid="47"/>
                                        </p:tgtEl>
                                        <p:attrNameLst>
                                          <p:attrName>style.visibility</p:attrName>
                                        </p:attrNameLst>
                                      </p:cBhvr>
                                      <p:to>
                                        <p:strVal val="hidden"/>
                                      </p:to>
                                    </p:set>
                                  </p:childTnLst>
                                </p:cTn>
                              </p:par>
                              <p:par>
                                <p:cTn id="32" presetID="2" presetClass="entr" presetSubtype="2"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500" fill="hold"/>
                                        <p:tgtEl>
                                          <p:spTgt spid="14"/>
                                        </p:tgtEl>
                                        <p:attrNameLst>
                                          <p:attrName>ppt_x</p:attrName>
                                        </p:attrNameLst>
                                      </p:cBhvr>
                                      <p:tavLst>
                                        <p:tav tm="0">
                                          <p:val>
                                            <p:strVal val="1+#ppt_w/2"/>
                                          </p:val>
                                        </p:tav>
                                        <p:tav tm="100000">
                                          <p:val>
                                            <p:strVal val="#ppt_x"/>
                                          </p:val>
                                        </p:tav>
                                      </p:tavLst>
                                    </p:anim>
                                    <p:anim calcmode="lin" valueType="num">
                                      <p:cBhvr additive="base">
                                        <p:cTn id="35"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nextCondLst>
                <p:cond evt="onClick" delay="0">
                  <p:tgtEl>
                    <p:spTgt spid="9"/>
                  </p:tgtEl>
                </p:cond>
              </p:nextCondLst>
            </p:seq>
          </p:childTnLst>
        </p:cTn>
      </p:par>
    </p:tnLst>
    <p:bldLst>
      <p:bldP spid="4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16BBA326-B81A-4BDE-B3DF-E144717F3097}"/>
              </a:ext>
            </a:extLst>
          </p:cNvPr>
          <p:cNvSpPr/>
          <p:nvPr/>
        </p:nvSpPr>
        <p:spPr>
          <a:xfrm>
            <a:off x="1702908"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er</a:t>
            </a:r>
          </a:p>
        </p:txBody>
      </p:sp>
      <p:sp>
        <p:nvSpPr>
          <p:cNvPr id="16" name="Rectangle 15">
            <a:extLst>
              <a:ext uri="{FF2B5EF4-FFF2-40B4-BE49-F238E27FC236}">
                <a16:creationId xmlns:a16="http://schemas.microsoft.com/office/drawing/2014/main" id="{73A02B6E-5B6D-4BBC-AC08-1F96A3CA2150}"/>
              </a:ext>
            </a:extLst>
          </p:cNvPr>
          <p:cNvSpPr/>
          <p:nvPr/>
        </p:nvSpPr>
        <p:spPr>
          <a:xfrm>
            <a:off x="462706" y="3844570"/>
            <a:ext cx="8190451" cy="391875"/>
          </a:xfrm>
          <a:prstGeom prst="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Click the correct phoneme</a:t>
            </a:r>
          </a:p>
        </p:txBody>
      </p:sp>
      <p:sp>
        <p:nvSpPr>
          <p:cNvPr id="2" name="Rectangle: Rounded Corners 1">
            <a:extLst>
              <a:ext uri="{FF2B5EF4-FFF2-40B4-BE49-F238E27FC236}">
                <a16:creationId xmlns:a16="http://schemas.microsoft.com/office/drawing/2014/main" id="{0295157D-7646-4C62-BB27-9698076D76FA}"/>
              </a:ext>
            </a:extLst>
          </p:cNvPr>
          <p:cNvSpPr/>
          <p:nvPr/>
        </p:nvSpPr>
        <p:spPr>
          <a:xfrm>
            <a:off x="1758822" y="2283312"/>
            <a:ext cx="5626356" cy="1384715"/>
          </a:xfrm>
          <a:prstGeom prst="roundRect">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7" name="Straight Connector 26">
            <a:extLst>
              <a:ext uri="{FF2B5EF4-FFF2-40B4-BE49-F238E27FC236}">
                <a16:creationId xmlns:a16="http://schemas.microsoft.com/office/drawing/2014/main" id="{68A211ED-A500-4FA3-B72B-4709A14FA326}"/>
              </a:ext>
            </a:extLst>
          </p:cNvPr>
          <p:cNvCxnSpPr>
            <a:cxnSpLocks/>
          </p:cNvCxnSpPr>
          <p:nvPr/>
        </p:nvCxnSpPr>
        <p:spPr>
          <a:xfrm>
            <a:off x="2819791" y="2283312"/>
            <a:ext cx="0" cy="1384715"/>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8274D16D-21BB-42C5-88CF-44F5A5C92E84}"/>
              </a:ext>
            </a:extLst>
          </p:cNvPr>
          <p:cNvSpPr txBox="1"/>
          <p:nvPr/>
        </p:nvSpPr>
        <p:spPr>
          <a:xfrm>
            <a:off x="1837533" y="2151211"/>
            <a:ext cx="904786" cy="1446549"/>
          </a:xfrm>
          <a:prstGeom prst="rect">
            <a:avLst/>
          </a:prstGeom>
          <a:noFill/>
        </p:spPr>
        <p:txBody>
          <a:bodyPr wrap="square" rtlCol="0">
            <a:spAutoFit/>
          </a:bodyPr>
          <a:lstStyle/>
          <a:p>
            <a:pPr algn="ctr"/>
            <a:r>
              <a:rPr lang="en-GB" sz="8800" dirty="0"/>
              <a:t>j</a:t>
            </a:r>
          </a:p>
        </p:txBody>
      </p:sp>
      <p:sp>
        <p:nvSpPr>
          <p:cNvPr id="37" name="TextBox 36">
            <a:extLst>
              <a:ext uri="{FF2B5EF4-FFF2-40B4-BE49-F238E27FC236}">
                <a16:creationId xmlns:a16="http://schemas.microsoft.com/office/drawing/2014/main" id="{CFE33663-575B-4AF3-AE57-0EBE7FBAB6C5}"/>
              </a:ext>
            </a:extLst>
          </p:cNvPr>
          <p:cNvSpPr txBox="1"/>
          <p:nvPr/>
        </p:nvSpPr>
        <p:spPr>
          <a:xfrm>
            <a:off x="2819791" y="2080944"/>
            <a:ext cx="1011286" cy="1446549"/>
          </a:xfrm>
          <a:prstGeom prst="rect">
            <a:avLst/>
          </a:prstGeom>
          <a:noFill/>
        </p:spPr>
        <p:txBody>
          <a:bodyPr wrap="square" rtlCol="0">
            <a:spAutoFit/>
          </a:bodyPr>
          <a:lstStyle/>
          <a:p>
            <a:pPr algn="ctr"/>
            <a:r>
              <a:rPr lang="en-GB" sz="8800" dirty="0"/>
              <a:t>o</a:t>
            </a:r>
          </a:p>
        </p:txBody>
      </p:sp>
      <p:sp>
        <p:nvSpPr>
          <p:cNvPr id="42" name="Rectangle: Rounded Corners 41">
            <a:hlinkClick r:id="rId2" action="ppaction://hlinksldjump"/>
            <a:extLst>
              <a:ext uri="{FF2B5EF4-FFF2-40B4-BE49-F238E27FC236}">
                <a16:creationId xmlns:a16="http://schemas.microsoft.com/office/drawing/2014/main" id="{CF3F1943-59E6-4520-9C8E-307C7ADA219E}"/>
              </a:ext>
            </a:extLst>
          </p:cNvPr>
          <p:cNvSpPr/>
          <p:nvPr/>
        </p:nvSpPr>
        <p:spPr>
          <a:xfrm>
            <a:off x="3287243" y="6147582"/>
            <a:ext cx="2569513" cy="534572"/>
          </a:xfrm>
          <a:prstGeom prst="round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Next slide</a:t>
            </a:r>
          </a:p>
        </p:txBody>
      </p:sp>
      <p:sp>
        <p:nvSpPr>
          <p:cNvPr id="43" name="Oval 42">
            <a:extLst>
              <a:ext uri="{FF2B5EF4-FFF2-40B4-BE49-F238E27FC236}">
                <a16:creationId xmlns:a16="http://schemas.microsoft.com/office/drawing/2014/main" id="{1FBB8BD5-78B0-4A83-9EBE-FFA227825449}"/>
              </a:ext>
            </a:extLst>
          </p:cNvPr>
          <p:cNvSpPr/>
          <p:nvPr/>
        </p:nvSpPr>
        <p:spPr>
          <a:xfrm>
            <a:off x="3831076"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ur</a:t>
            </a:r>
          </a:p>
        </p:txBody>
      </p:sp>
      <p:sp>
        <p:nvSpPr>
          <p:cNvPr id="44" name="Oval 43">
            <a:extLst>
              <a:ext uri="{FF2B5EF4-FFF2-40B4-BE49-F238E27FC236}">
                <a16:creationId xmlns:a16="http://schemas.microsoft.com/office/drawing/2014/main" id="{D4ABA583-6C2A-483D-A567-7AEBBD9C4714}"/>
              </a:ext>
            </a:extLst>
          </p:cNvPr>
          <p:cNvSpPr/>
          <p:nvPr/>
        </p:nvSpPr>
        <p:spPr>
          <a:xfrm>
            <a:off x="5959244"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ar</a:t>
            </a:r>
          </a:p>
        </p:txBody>
      </p:sp>
      <p:sp>
        <p:nvSpPr>
          <p:cNvPr id="17" name="TextBox 16">
            <a:extLst>
              <a:ext uri="{FF2B5EF4-FFF2-40B4-BE49-F238E27FC236}">
                <a16:creationId xmlns:a16="http://schemas.microsoft.com/office/drawing/2014/main" id="{6B9A8A5B-5039-4B36-B21C-D1FD2166B527}"/>
              </a:ext>
            </a:extLst>
          </p:cNvPr>
          <p:cNvSpPr txBox="1"/>
          <p:nvPr/>
        </p:nvSpPr>
        <p:spPr>
          <a:xfrm>
            <a:off x="3766046" y="2106769"/>
            <a:ext cx="1011286" cy="1446549"/>
          </a:xfrm>
          <a:prstGeom prst="rect">
            <a:avLst/>
          </a:prstGeom>
          <a:noFill/>
        </p:spPr>
        <p:txBody>
          <a:bodyPr wrap="square" rtlCol="0">
            <a:spAutoFit/>
          </a:bodyPr>
          <a:lstStyle/>
          <a:p>
            <a:pPr algn="ctr"/>
            <a:r>
              <a:rPr lang="en-GB" sz="8800" dirty="0"/>
              <a:t>g</a:t>
            </a:r>
          </a:p>
        </p:txBody>
      </p:sp>
      <p:sp>
        <p:nvSpPr>
          <p:cNvPr id="18" name="TextBox 17">
            <a:extLst>
              <a:ext uri="{FF2B5EF4-FFF2-40B4-BE49-F238E27FC236}">
                <a16:creationId xmlns:a16="http://schemas.microsoft.com/office/drawing/2014/main" id="{5CFE1465-C52C-410D-BCD7-7DD93CAD55E2}"/>
              </a:ext>
            </a:extLst>
          </p:cNvPr>
          <p:cNvSpPr txBox="1"/>
          <p:nvPr/>
        </p:nvSpPr>
        <p:spPr>
          <a:xfrm>
            <a:off x="4777332" y="2106769"/>
            <a:ext cx="1011286" cy="1446549"/>
          </a:xfrm>
          <a:prstGeom prst="rect">
            <a:avLst/>
          </a:prstGeom>
          <a:noFill/>
        </p:spPr>
        <p:txBody>
          <a:bodyPr wrap="square" rtlCol="0">
            <a:spAutoFit/>
          </a:bodyPr>
          <a:lstStyle/>
          <a:p>
            <a:pPr algn="ctr"/>
            <a:r>
              <a:rPr lang="en-GB" sz="8800" dirty="0"/>
              <a:t>g</a:t>
            </a:r>
          </a:p>
        </p:txBody>
      </p:sp>
      <p:sp>
        <p:nvSpPr>
          <p:cNvPr id="19" name="TextBox 18">
            <a:extLst>
              <a:ext uri="{FF2B5EF4-FFF2-40B4-BE49-F238E27FC236}">
                <a16:creationId xmlns:a16="http://schemas.microsoft.com/office/drawing/2014/main" id="{E224DC85-67DA-4FA9-BCEF-472BBDBA04D7}"/>
              </a:ext>
            </a:extLst>
          </p:cNvPr>
          <p:cNvSpPr txBox="1"/>
          <p:nvPr/>
        </p:nvSpPr>
        <p:spPr>
          <a:xfrm>
            <a:off x="5859600" y="2129805"/>
            <a:ext cx="1368513" cy="1446550"/>
          </a:xfrm>
          <a:prstGeom prst="rect">
            <a:avLst/>
          </a:prstGeom>
          <a:noFill/>
        </p:spPr>
        <p:txBody>
          <a:bodyPr wrap="square" rtlCol="0">
            <a:spAutoFit/>
          </a:bodyPr>
          <a:lstStyle/>
          <a:p>
            <a:pPr algn="ctr"/>
            <a:r>
              <a:rPr lang="en-GB" sz="8800" dirty="0"/>
              <a:t>er</a:t>
            </a:r>
          </a:p>
        </p:txBody>
      </p:sp>
      <p:cxnSp>
        <p:nvCxnSpPr>
          <p:cNvPr id="20" name="Straight Connector 19">
            <a:extLst>
              <a:ext uri="{FF2B5EF4-FFF2-40B4-BE49-F238E27FC236}">
                <a16:creationId xmlns:a16="http://schemas.microsoft.com/office/drawing/2014/main" id="{4741FFAC-1D23-4BE2-9138-99A9F724CFB8}"/>
              </a:ext>
            </a:extLst>
          </p:cNvPr>
          <p:cNvCxnSpPr>
            <a:cxnSpLocks/>
          </p:cNvCxnSpPr>
          <p:nvPr/>
        </p:nvCxnSpPr>
        <p:spPr>
          <a:xfrm>
            <a:off x="3766046" y="2283312"/>
            <a:ext cx="0" cy="1384715"/>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5FD4F976-1A93-4EAE-966D-46AA4C7FB231}"/>
              </a:ext>
            </a:extLst>
          </p:cNvPr>
          <p:cNvCxnSpPr>
            <a:cxnSpLocks/>
          </p:cNvCxnSpPr>
          <p:nvPr/>
        </p:nvCxnSpPr>
        <p:spPr>
          <a:xfrm>
            <a:off x="4777332" y="2283312"/>
            <a:ext cx="0" cy="1384715"/>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9D88F04C-4BBB-4653-8468-8DB57CE339E9}"/>
              </a:ext>
            </a:extLst>
          </p:cNvPr>
          <p:cNvCxnSpPr>
            <a:cxnSpLocks/>
          </p:cNvCxnSpPr>
          <p:nvPr/>
        </p:nvCxnSpPr>
        <p:spPr>
          <a:xfrm>
            <a:off x="5788618" y="2283312"/>
            <a:ext cx="0" cy="1384715"/>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sp>
        <p:nvSpPr>
          <p:cNvPr id="47" name="Rectangle: Top Corners Rounded 46">
            <a:extLst>
              <a:ext uri="{FF2B5EF4-FFF2-40B4-BE49-F238E27FC236}">
                <a16:creationId xmlns:a16="http://schemas.microsoft.com/office/drawing/2014/main" id="{ACACBEE2-0D57-4905-9A73-56D2A73C7A78}"/>
              </a:ext>
            </a:extLst>
          </p:cNvPr>
          <p:cNvSpPr/>
          <p:nvPr/>
        </p:nvSpPr>
        <p:spPr>
          <a:xfrm rot="5400000">
            <a:off x="5901746" y="2170183"/>
            <a:ext cx="1384716" cy="1610974"/>
          </a:xfrm>
          <a:prstGeom prst="round2SameRect">
            <a:avLst/>
          </a:prstGeom>
          <a:solidFill>
            <a:srgbClr val="9B8B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pic>
        <p:nvPicPr>
          <p:cNvPr id="14" name="Picture 13">
            <a:extLst>
              <a:ext uri="{FF2B5EF4-FFF2-40B4-BE49-F238E27FC236}">
                <a16:creationId xmlns:a16="http://schemas.microsoft.com/office/drawing/2014/main" id="{DF5E6998-62FF-4EC7-A929-A03CCA542F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791105">
            <a:off x="6991357" y="409144"/>
            <a:ext cx="2909579" cy="4701162"/>
          </a:xfrm>
          <a:prstGeom prst="rect">
            <a:avLst/>
          </a:prstGeom>
        </p:spPr>
      </p:pic>
      <p:pic>
        <p:nvPicPr>
          <p:cNvPr id="11" name="Picture 10">
            <a:extLst>
              <a:ext uri="{FF2B5EF4-FFF2-40B4-BE49-F238E27FC236}">
                <a16:creationId xmlns:a16="http://schemas.microsoft.com/office/drawing/2014/main" id="{F04BCE10-2E0F-48F9-BD1B-E146AC47015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978258" flipH="1">
            <a:off x="-731107" y="411455"/>
            <a:ext cx="2872223" cy="4640803"/>
          </a:xfrm>
          <a:prstGeom prst="rect">
            <a:avLst/>
          </a:prstGeom>
        </p:spPr>
      </p:pic>
      <p:pic>
        <p:nvPicPr>
          <p:cNvPr id="4" name="Picture 3">
            <a:extLst>
              <a:ext uri="{FF2B5EF4-FFF2-40B4-BE49-F238E27FC236}">
                <a16:creationId xmlns:a16="http://schemas.microsoft.com/office/drawing/2014/main" id="{85C7A280-6A82-4029-B9C7-57DB50F2F3C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67996" y="481874"/>
            <a:ext cx="1453448" cy="1735388"/>
          </a:xfrm>
          <a:prstGeom prst="rect">
            <a:avLst/>
          </a:prstGeom>
        </p:spPr>
      </p:pic>
    </p:spTree>
    <p:extLst>
      <p:ext uri="{BB962C8B-B14F-4D97-AF65-F5344CB8AC3E}">
        <p14:creationId xmlns:p14="http://schemas.microsoft.com/office/powerpoint/2010/main" val="135686842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3"/>
                    </p:tgtEl>
                  </p:cond>
                </p:stCondLst>
                <p:endSync evt="end" delay="0">
                  <p:rtn val="all"/>
                </p:endSync>
                <p:childTnLst>
                  <p:par>
                    <p:cTn id="3" fill="hold">
                      <p:stCondLst>
                        <p:cond delay="0"/>
                      </p:stCondLst>
                      <p:childTnLst>
                        <p:par>
                          <p:cTn id="4" fill="hold">
                            <p:stCondLst>
                              <p:cond delay="0"/>
                            </p:stCondLst>
                            <p:childTnLst>
                              <p:par>
                                <p:cTn id="5" presetID="2" presetClass="entr" presetSubtype="8" fill="hold" nodeType="clickEffect">
                                  <p:stCondLst>
                                    <p:cond delay="10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600"/>
                            </p:stCondLst>
                            <p:childTnLst>
                              <p:par>
                                <p:cTn id="10" presetID="2" presetClass="exit" presetSubtype="8" fill="hold" nodeType="afterEffect">
                                  <p:stCondLst>
                                    <p:cond delay="500"/>
                                  </p:stCondLst>
                                  <p:childTnLst>
                                    <p:anim calcmode="lin" valueType="num">
                                      <p:cBhvr additive="base">
                                        <p:cTn id="11" dur="500"/>
                                        <p:tgtEl>
                                          <p:spTgt spid="11"/>
                                        </p:tgtEl>
                                        <p:attrNameLst>
                                          <p:attrName>ppt_x</p:attrName>
                                        </p:attrNameLst>
                                      </p:cBhvr>
                                      <p:tavLst>
                                        <p:tav tm="0">
                                          <p:val>
                                            <p:strVal val="ppt_x"/>
                                          </p:val>
                                        </p:tav>
                                        <p:tav tm="100000">
                                          <p:val>
                                            <p:strVal val="0-ppt_w/2"/>
                                          </p:val>
                                        </p:tav>
                                      </p:tavLst>
                                    </p:anim>
                                    <p:anim calcmode="lin" valueType="num">
                                      <p:cBhvr additive="base">
                                        <p:cTn id="12" dur="500"/>
                                        <p:tgtEl>
                                          <p:spTgt spid="11"/>
                                        </p:tgtEl>
                                        <p:attrNameLst>
                                          <p:attrName>ppt_y</p:attrName>
                                        </p:attrNameLst>
                                      </p:cBhvr>
                                      <p:tavLst>
                                        <p:tav tm="0">
                                          <p:val>
                                            <p:strVal val="ppt_y"/>
                                          </p:val>
                                        </p:tav>
                                        <p:tav tm="100000">
                                          <p:val>
                                            <p:strVal val="ppt_y"/>
                                          </p:val>
                                        </p:tav>
                                      </p:tavLst>
                                    </p:anim>
                                    <p:set>
                                      <p:cBhvr>
                                        <p:cTn id="13"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43"/>
                  </p:tgtEl>
                </p:cond>
              </p:nextCondLst>
            </p:seq>
            <p:seq concurrent="1" nextAc="seek">
              <p:cTn id="14" restart="whenNotActive" fill="hold" evtFilter="cancelBubble" nodeType="interactiveSeq">
                <p:stCondLst>
                  <p:cond evt="onClick" delay="0">
                    <p:tgtEl>
                      <p:spTgt spid="44"/>
                    </p:tgtEl>
                  </p:cond>
                </p:stCondLst>
                <p:endSync evt="end" delay="0">
                  <p:rtn val="all"/>
                </p:endSync>
                <p:childTnLst>
                  <p:par>
                    <p:cTn id="15" fill="hold">
                      <p:stCondLst>
                        <p:cond delay="0"/>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2" presetClass="exit" presetSubtype="8" fill="hold" nodeType="afterEffect">
                                  <p:stCondLst>
                                    <p:cond delay="500"/>
                                  </p:stCondLst>
                                  <p:childTnLst>
                                    <p:anim calcmode="lin" valueType="num">
                                      <p:cBhvr additive="base">
                                        <p:cTn id="23" dur="500"/>
                                        <p:tgtEl>
                                          <p:spTgt spid="11"/>
                                        </p:tgtEl>
                                        <p:attrNameLst>
                                          <p:attrName>ppt_x</p:attrName>
                                        </p:attrNameLst>
                                      </p:cBhvr>
                                      <p:tavLst>
                                        <p:tav tm="0">
                                          <p:val>
                                            <p:strVal val="ppt_x"/>
                                          </p:val>
                                        </p:tav>
                                        <p:tav tm="100000">
                                          <p:val>
                                            <p:strVal val="0-ppt_w/2"/>
                                          </p:val>
                                        </p:tav>
                                      </p:tavLst>
                                    </p:anim>
                                    <p:anim calcmode="lin" valueType="num">
                                      <p:cBhvr additive="base">
                                        <p:cTn id="24" dur="500"/>
                                        <p:tgtEl>
                                          <p:spTgt spid="11"/>
                                        </p:tgtEl>
                                        <p:attrNameLst>
                                          <p:attrName>ppt_y</p:attrName>
                                        </p:attrNameLst>
                                      </p:cBhvr>
                                      <p:tavLst>
                                        <p:tav tm="0">
                                          <p:val>
                                            <p:strVal val="ppt_y"/>
                                          </p:val>
                                        </p:tav>
                                        <p:tav tm="100000">
                                          <p:val>
                                            <p:strVal val="ppt_y"/>
                                          </p:val>
                                        </p:tav>
                                      </p:tavLst>
                                    </p:anim>
                                    <p:set>
                                      <p:cBhvr>
                                        <p:cTn id="25"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44"/>
                  </p:tgtEl>
                </p:cond>
              </p:nextCondLst>
            </p:seq>
            <p:seq concurrent="1" nextAc="seek">
              <p:cTn id="26" restart="whenNotActive" fill="hold" evtFilter="cancelBubble" nodeType="interactiveSeq">
                <p:stCondLst>
                  <p:cond evt="onClick" delay="0">
                    <p:tgtEl>
                      <p:spTgt spid="9"/>
                    </p:tgtEl>
                  </p:cond>
                </p:stCondLst>
                <p:endSync evt="end" delay="0">
                  <p:rtn val="all"/>
                </p:endSync>
                <p:childTnLst>
                  <p:par>
                    <p:cTn id="27" fill="hold">
                      <p:stCondLst>
                        <p:cond delay="0"/>
                      </p:stCondLst>
                      <p:childTnLst>
                        <p:par>
                          <p:cTn id="28" fill="hold">
                            <p:stCondLst>
                              <p:cond delay="0"/>
                            </p:stCondLst>
                            <p:childTnLst>
                              <p:par>
                                <p:cTn id="29" presetID="10" presetClass="exit" presetSubtype="0" fill="hold" grpId="0" nodeType="clickEffect">
                                  <p:stCondLst>
                                    <p:cond delay="0"/>
                                  </p:stCondLst>
                                  <p:childTnLst>
                                    <p:animEffect transition="out" filter="fade">
                                      <p:cBhvr>
                                        <p:cTn id="30" dur="500"/>
                                        <p:tgtEl>
                                          <p:spTgt spid="47"/>
                                        </p:tgtEl>
                                      </p:cBhvr>
                                    </p:animEffect>
                                    <p:set>
                                      <p:cBhvr>
                                        <p:cTn id="31" dur="1" fill="hold">
                                          <p:stCondLst>
                                            <p:cond delay="499"/>
                                          </p:stCondLst>
                                        </p:cTn>
                                        <p:tgtEl>
                                          <p:spTgt spid="47"/>
                                        </p:tgtEl>
                                        <p:attrNameLst>
                                          <p:attrName>style.visibility</p:attrName>
                                        </p:attrNameLst>
                                      </p:cBhvr>
                                      <p:to>
                                        <p:strVal val="hidden"/>
                                      </p:to>
                                    </p:set>
                                  </p:childTnLst>
                                </p:cTn>
                              </p:par>
                              <p:par>
                                <p:cTn id="32" presetID="2" presetClass="entr" presetSubtype="2"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500" fill="hold"/>
                                        <p:tgtEl>
                                          <p:spTgt spid="14"/>
                                        </p:tgtEl>
                                        <p:attrNameLst>
                                          <p:attrName>ppt_x</p:attrName>
                                        </p:attrNameLst>
                                      </p:cBhvr>
                                      <p:tavLst>
                                        <p:tav tm="0">
                                          <p:val>
                                            <p:strVal val="1+#ppt_w/2"/>
                                          </p:val>
                                        </p:tav>
                                        <p:tav tm="100000">
                                          <p:val>
                                            <p:strVal val="#ppt_x"/>
                                          </p:val>
                                        </p:tav>
                                      </p:tavLst>
                                    </p:anim>
                                    <p:anim calcmode="lin" valueType="num">
                                      <p:cBhvr additive="base">
                                        <p:cTn id="35"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nextCondLst>
                <p:cond evt="onClick" delay="0">
                  <p:tgtEl>
                    <p:spTgt spid="9"/>
                  </p:tgtEl>
                </p:cond>
              </p:nextCondLst>
            </p:seq>
          </p:childTnLst>
        </p:cTn>
      </p:par>
    </p:tnLst>
    <p:bldLst>
      <p:bldP spid="4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16BBA326-B81A-4BDE-B3DF-E144717F3097}"/>
              </a:ext>
            </a:extLst>
          </p:cNvPr>
          <p:cNvSpPr/>
          <p:nvPr/>
        </p:nvSpPr>
        <p:spPr>
          <a:xfrm>
            <a:off x="1702908"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700" dirty="0">
                <a:solidFill>
                  <a:schemeClr val="tx1"/>
                </a:solidFill>
              </a:rPr>
              <a:t>er</a:t>
            </a:r>
          </a:p>
        </p:txBody>
      </p:sp>
      <p:sp>
        <p:nvSpPr>
          <p:cNvPr id="16" name="Rectangle 15">
            <a:extLst>
              <a:ext uri="{FF2B5EF4-FFF2-40B4-BE49-F238E27FC236}">
                <a16:creationId xmlns:a16="http://schemas.microsoft.com/office/drawing/2014/main" id="{73A02B6E-5B6D-4BBC-AC08-1F96A3CA2150}"/>
              </a:ext>
            </a:extLst>
          </p:cNvPr>
          <p:cNvSpPr/>
          <p:nvPr/>
        </p:nvSpPr>
        <p:spPr>
          <a:xfrm>
            <a:off x="462706" y="3844570"/>
            <a:ext cx="8190451" cy="391875"/>
          </a:xfrm>
          <a:prstGeom prst="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Click the correct phoneme</a:t>
            </a:r>
          </a:p>
        </p:txBody>
      </p:sp>
      <p:grpSp>
        <p:nvGrpSpPr>
          <p:cNvPr id="39" name="Group 38">
            <a:extLst>
              <a:ext uri="{FF2B5EF4-FFF2-40B4-BE49-F238E27FC236}">
                <a16:creationId xmlns:a16="http://schemas.microsoft.com/office/drawing/2014/main" id="{D411B6C7-57F5-4C7F-ADDB-6B17C7598447}"/>
              </a:ext>
            </a:extLst>
          </p:cNvPr>
          <p:cNvGrpSpPr/>
          <p:nvPr/>
        </p:nvGrpSpPr>
        <p:grpSpPr>
          <a:xfrm>
            <a:off x="1758822" y="2151211"/>
            <a:ext cx="5626356" cy="1516816"/>
            <a:chOff x="1126853" y="1983763"/>
            <a:chExt cx="6469701" cy="1744175"/>
          </a:xfrm>
        </p:grpSpPr>
        <p:grpSp>
          <p:nvGrpSpPr>
            <p:cNvPr id="31" name="Group 30">
              <a:extLst>
                <a:ext uri="{FF2B5EF4-FFF2-40B4-BE49-F238E27FC236}">
                  <a16:creationId xmlns:a16="http://schemas.microsoft.com/office/drawing/2014/main" id="{B181E596-0F6D-461A-A994-4D0792A3D683}"/>
                </a:ext>
              </a:extLst>
            </p:cNvPr>
            <p:cNvGrpSpPr/>
            <p:nvPr/>
          </p:nvGrpSpPr>
          <p:grpSpPr>
            <a:xfrm>
              <a:off x="1126853" y="2135665"/>
              <a:ext cx="6469701" cy="1592273"/>
              <a:chOff x="800361" y="2762283"/>
              <a:chExt cx="7560000" cy="2005263"/>
            </a:xfrm>
          </p:grpSpPr>
          <p:sp>
            <p:nvSpPr>
              <p:cNvPr id="2" name="Rectangle: Rounded Corners 1">
                <a:extLst>
                  <a:ext uri="{FF2B5EF4-FFF2-40B4-BE49-F238E27FC236}">
                    <a16:creationId xmlns:a16="http://schemas.microsoft.com/office/drawing/2014/main" id="{0295157D-7646-4C62-BB27-9698076D76FA}"/>
                  </a:ext>
                </a:extLst>
              </p:cNvPr>
              <p:cNvSpPr/>
              <p:nvPr/>
            </p:nvSpPr>
            <p:spPr>
              <a:xfrm>
                <a:off x="800361" y="2762283"/>
                <a:ext cx="7560000" cy="2005263"/>
              </a:xfrm>
              <a:prstGeom prst="roundRect">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7" name="Straight Connector 26">
                <a:extLst>
                  <a:ext uri="{FF2B5EF4-FFF2-40B4-BE49-F238E27FC236}">
                    <a16:creationId xmlns:a16="http://schemas.microsoft.com/office/drawing/2014/main" id="{68A211ED-A500-4FA3-B72B-4709A14FA326}"/>
                  </a:ext>
                </a:extLst>
              </p:cNvPr>
              <p:cNvCxnSpPr>
                <a:cxnSpLocks/>
              </p:cNvCxnSpPr>
              <p:nvPr/>
            </p:nvCxnSpPr>
            <p:spPr>
              <a:xfrm>
                <a:off x="4335309" y="2762283"/>
                <a:ext cx="0" cy="2005263"/>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grpSp>
        <p:sp>
          <p:nvSpPr>
            <p:cNvPr id="32" name="TextBox 31">
              <a:extLst>
                <a:ext uri="{FF2B5EF4-FFF2-40B4-BE49-F238E27FC236}">
                  <a16:creationId xmlns:a16="http://schemas.microsoft.com/office/drawing/2014/main" id="{8274D16D-21BB-42C5-88CF-44F5A5C92E84}"/>
                </a:ext>
              </a:extLst>
            </p:cNvPr>
            <p:cNvSpPr txBox="1"/>
            <p:nvPr/>
          </p:nvSpPr>
          <p:spPr>
            <a:xfrm>
              <a:off x="1850918" y="1983763"/>
              <a:ext cx="1751902" cy="1663376"/>
            </a:xfrm>
            <a:prstGeom prst="rect">
              <a:avLst/>
            </a:prstGeom>
            <a:noFill/>
          </p:spPr>
          <p:txBody>
            <a:bodyPr wrap="square" rtlCol="0">
              <a:spAutoFit/>
            </a:bodyPr>
            <a:lstStyle/>
            <a:p>
              <a:pPr algn="ctr"/>
              <a:r>
                <a:rPr lang="en-GB" sz="8800" dirty="0"/>
                <a:t>h</a:t>
              </a:r>
            </a:p>
          </p:txBody>
        </p:sp>
        <p:sp>
          <p:nvSpPr>
            <p:cNvPr id="37" name="TextBox 36">
              <a:extLst>
                <a:ext uri="{FF2B5EF4-FFF2-40B4-BE49-F238E27FC236}">
                  <a16:creationId xmlns:a16="http://schemas.microsoft.com/office/drawing/2014/main" id="{CFE33663-575B-4AF3-AE57-0EBE7FBAB6C5}"/>
                </a:ext>
              </a:extLst>
            </p:cNvPr>
            <p:cNvSpPr txBox="1"/>
            <p:nvPr/>
          </p:nvSpPr>
          <p:spPr>
            <a:xfrm>
              <a:off x="4602903" y="1983766"/>
              <a:ext cx="2261661" cy="1663376"/>
            </a:xfrm>
            <a:prstGeom prst="rect">
              <a:avLst/>
            </a:prstGeom>
            <a:noFill/>
          </p:spPr>
          <p:txBody>
            <a:bodyPr wrap="square" rtlCol="0">
              <a:spAutoFit/>
            </a:bodyPr>
            <a:lstStyle/>
            <a:p>
              <a:pPr algn="ctr"/>
              <a:r>
                <a:rPr lang="en-GB" sz="8800" dirty="0"/>
                <a:t>air</a:t>
              </a:r>
            </a:p>
          </p:txBody>
        </p:sp>
      </p:grpSp>
      <p:sp>
        <p:nvSpPr>
          <p:cNvPr id="42" name="Rectangle: Rounded Corners 41">
            <a:hlinkClick r:id="rId2" action="ppaction://hlinksldjump"/>
            <a:extLst>
              <a:ext uri="{FF2B5EF4-FFF2-40B4-BE49-F238E27FC236}">
                <a16:creationId xmlns:a16="http://schemas.microsoft.com/office/drawing/2014/main" id="{CF3F1943-59E6-4520-9C8E-307C7ADA219E}"/>
              </a:ext>
            </a:extLst>
          </p:cNvPr>
          <p:cNvSpPr/>
          <p:nvPr/>
        </p:nvSpPr>
        <p:spPr>
          <a:xfrm>
            <a:off x="3287243" y="6147582"/>
            <a:ext cx="2569513" cy="534572"/>
          </a:xfrm>
          <a:prstGeom prst="round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Next slide</a:t>
            </a:r>
          </a:p>
        </p:txBody>
      </p:sp>
      <p:sp>
        <p:nvSpPr>
          <p:cNvPr id="43" name="Oval 42">
            <a:extLst>
              <a:ext uri="{FF2B5EF4-FFF2-40B4-BE49-F238E27FC236}">
                <a16:creationId xmlns:a16="http://schemas.microsoft.com/office/drawing/2014/main" id="{1FBB8BD5-78B0-4A83-9EBE-FFA227825449}"/>
              </a:ext>
            </a:extLst>
          </p:cNvPr>
          <p:cNvSpPr/>
          <p:nvPr/>
        </p:nvSpPr>
        <p:spPr>
          <a:xfrm>
            <a:off x="3831076"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700" dirty="0">
                <a:solidFill>
                  <a:schemeClr val="tx1"/>
                </a:solidFill>
              </a:rPr>
              <a:t>air</a:t>
            </a:r>
          </a:p>
        </p:txBody>
      </p:sp>
      <p:sp>
        <p:nvSpPr>
          <p:cNvPr id="44" name="Oval 43">
            <a:extLst>
              <a:ext uri="{FF2B5EF4-FFF2-40B4-BE49-F238E27FC236}">
                <a16:creationId xmlns:a16="http://schemas.microsoft.com/office/drawing/2014/main" id="{D4ABA583-6C2A-483D-A567-7AEBBD9C4714}"/>
              </a:ext>
            </a:extLst>
          </p:cNvPr>
          <p:cNvSpPr/>
          <p:nvPr/>
        </p:nvSpPr>
        <p:spPr>
          <a:xfrm>
            <a:off x="5959244"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700" dirty="0" err="1">
                <a:solidFill>
                  <a:schemeClr val="tx1"/>
                </a:solidFill>
              </a:rPr>
              <a:t>ure</a:t>
            </a:r>
            <a:endParaRPr lang="en-GB" sz="4700" dirty="0">
              <a:solidFill>
                <a:schemeClr val="tx1"/>
              </a:solidFill>
            </a:endParaRPr>
          </a:p>
        </p:txBody>
      </p:sp>
      <p:sp>
        <p:nvSpPr>
          <p:cNvPr id="47" name="Rectangle: Top Corners Rounded 46">
            <a:extLst>
              <a:ext uri="{FF2B5EF4-FFF2-40B4-BE49-F238E27FC236}">
                <a16:creationId xmlns:a16="http://schemas.microsoft.com/office/drawing/2014/main" id="{ACACBEE2-0D57-4905-9A73-56D2A73C7A78}"/>
              </a:ext>
            </a:extLst>
          </p:cNvPr>
          <p:cNvSpPr/>
          <p:nvPr/>
        </p:nvSpPr>
        <p:spPr>
          <a:xfrm rot="5400000">
            <a:off x="5202251" y="1470687"/>
            <a:ext cx="1384716" cy="3009965"/>
          </a:xfrm>
          <a:prstGeom prst="round2SameRect">
            <a:avLst/>
          </a:prstGeom>
          <a:solidFill>
            <a:srgbClr val="9B8B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pic>
        <p:nvPicPr>
          <p:cNvPr id="14" name="Picture 13">
            <a:extLst>
              <a:ext uri="{FF2B5EF4-FFF2-40B4-BE49-F238E27FC236}">
                <a16:creationId xmlns:a16="http://schemas.microsoft.com/office/drawing/2014/main" id="{DF5E6998-62FF-4EC7-A929-A03CCA542F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791105">
            <a:off x="6692995" y="409144"/>
            <a:ext cx="2909579" cy="4701162"/>
          </a:xfrm>
          <a:prstGeom prst="rect">
            <a:avLst/>
          </a:prstGeom>
        </p:spPr>
      </p:pic>
      <p:pic>
        <p:nvPicPr>
          <p:cNvPr id="11" name="Picture 10">
            <a:extLst>
              <a:ext uri="{FF2B5EF4-FFF2-40B4-BE49-F238E27FC236}">
                <a16:creationId xmlns:a16="http://schemas.microsoft.com/office/drawing/2014/main" id="{F04BCE10-2E0F-48F9-BD1B-E146AC47015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978258" flipH="1">
            <a:off x="-469233" y="411455"/>
            <a:ext cx="2872223" cy="4640803"/>
          </a:xfrm>
          <a:prstGeom prst="rect">
            <a:avLst/>
          </a:prstGeom>
        </p:spPr>
      </p:pic>
      <p:pic>
        <p:nvPicPr>
          <p:cNvPr id="4" name="Picture 3">
            <a:extLst>
              <a:ext uri="{FF2B5EF4-FFF2-40B4-BE49-F238E27FC236}">
                <a16:creationId xmlns:a16="http://schemas.microsoft.com/office/drawing/2014/main" id="{A89B4272-50AF-4532-A452-2A6A8704AC45}"/>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b="21303"/>
          <a:stretch/>
        </p:blipFill>
        <p:spPr>
          <a:xfrm>
            <a:off x="3957518" y="471092"/>
            <a:ext cx="1693304" cy="1776757"/>
          </a:xfrm>
          <a:prstGeom prst="rect">
            <a:avLst/>
          </a:prstGeom>
        </p:spPr>
      </p:pic>
      <p:cxnSp>
        <p:nvCxnSpPr>
          <p:cNvPr id="6" name="Straight Arrow Connector 5">
            <a:extLst>
              <a:ext uri="{FF2B5EF4-FFF2-40B4-BE49-F238E27FC236}">
                <a16:creationId xmlns:a16="http://schemas.microsoft.com/office/drawing/2014/main" id="{928C8A6B-34E7-4DF7-AACF-02A40610169A}"/>
              </a:ext>
            </a:extLst>
          </p:cNvPr>
          <p:cNvCxnSpPr>
            <a:cxnSpLocks/>
          </p:cNvCxnSpPr>
          <p:nvPr/>
        </p:nvCxnSpPr>
        <p:spPr>
          <a:xfrm>
            <a:off x="3439887" y="1259398"/>
            <a:ext cx="628113" cy="0"/>
          </a:xfrm>
          <a:prstGeom prst="straightConnector1">
            <a:avLst/>
          </a:prstGeom>
          <a:ln w="76200">
            <a:solidFill>
              <a:srgbClr val="7968AC"/>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1508715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4"/>
                    </p:tgtEl>
                  </p:cond>
                </p:stCondLst>
                <p:endSync evt="end" delay="0">
                  <p:rtn val="all"/>
                </p:endSync>
                <p:childTnLst>
                  <p:par>
                    <p:cTn id="3" fill="hold">
                      <p:stCondLst>
                        <p:cond delay="0"/>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xit" presetSubtype="8" fill="hold" nodeType="afterEffect">
                                  <p:stCondLst>
                                    <p:cond delay="500"/>
                                  </p:stCondLst>
                                  <p:childTnLst>
                                    <p:anim calcmode="lin" valueType="num">
                                      <p:cBhvr additive="base">
                                        <p:cTn id="11" dur="500"/>
                                        <p:tgtEl>
                                          <p:spTgt spid="11"/>
                                        </p:tgtEl>
                                        <p:attrNameLst>
                                          <p:attrName>ppt_x</p:attrName>
                                        </p:attrNameLst>
                                      </p:cBhvr>
                                      <p:tavLst>
                                        <p:tav tm="0">
                                          <p:val>
                                            <p:strVal val="ppt_x"/>
                                          </p:val>
                                        </p:tav>
                                        <p:tav tm="100000">
                                          <p:val>
                                            <p:strVal val="0-ppt_w/2"/>
                                          </p:val>
                                        </p:tav>
                                      </p:tavLst>
                                    </p:anim>
                                    <p:anim calcmode="lin" valueType="num">
                                      <p:cBhvr additive="base">
                                        <p:cTn id="12" dur="500"/>
                                        <p:tgtEl>
                                          <p:spTgt spid="11"/>
                                        </p:tgtEl>
                                        <p:attrNameLst>
                                          <p:attrName>ppt_y</p:attrName>
                                        </p:attrNameLst>
                                      </p:cBhvr>
                                      <p:tavLst>
                                        <p:tav tm="0">
                                          <p:val>
                                            <p:strVal val="ppt_y"/>
                                          </p:val>
                                        </p:tav>
                                        <p:tav tm="100000">
                                          <p:val>
                                            <p:strVal val="ppt_y"/>
                                          </p:val>
                                        </p:tav>
                                      </p:tavLst>
                                    </p:anim>
                                    <p:set>
                                      <p:cBhvr>
                                        <p:cTn id="13"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44"/>
                  </p:tgtEl>
                </p:cond>
              </p:nextCondLst>
            </p:seq>
            <p:seq concurrent="1" nextAc="seek">
              <p:cTn id="14" restart="whenNotActive" fill="hold" evtFilter="cancelBubble" nodeType="interactiveSeq">
                <p:stCondLst>
                  <p:cond evt="onClick" delay="0">
                    <p:tgtEl>
                      <p:spTgt spid="9"/>
                    </p:tgtEl>
                  </p:cond>
                </p:stCondLst>
                <p:endSync evt="end" delay="0">
                  <p:rtn val="all"/>
                </p:endSync>
                <p:childTnLst>
                  <p:par>
                    <p:cTn id="15" fill="hold">
                      <p:stCondLst>
                        <p:cond delay="0"/>
                      </p:stCondLst>
                      <p:childTnLst>
                        <p:par>
                          <p:cTn id="16" fill="hold">
                            <p:stCondLst>
                              <p:cond delay="0"/>
                            </p:stCondLst>
                            <p:childTnLst>
                              <p:par>
                                <p:cTn id="17" presetID="2" presetClass="entr" presetSubtype="8" fill="hold" nodeType="clickEffect">
                                  <p:stCondLst>
                                    <p:cond delay="10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par>
                          <p:cTn id="21" fill="hold">
                            <p:stCondLst>
                              <p:cond delay="600"/>
                            </p:stCondLst>
                            <p:childTnLst>
                              <p:par>
                                <p:cTn id="22" presetID="2" presetClass="exit" presetSubtype="8" fill="hold" nodeType="afterEffect">
                                  <p:stCondLst>
                                    <p:cond delay="500"/>
                                  </p:stCondLst>
                                  <p:childTnLst>
                                    <p:anim calcmode="lin" valueType="num">
                                      <p:cBhvr additive="base">
                                        <p:cTn id="23" dur="500"/>
                                        <p:tgtEl>
                                          <p:spTgt spid="11"/>
                                        </p:tgtEl>
                                        <p:attrNameLst>
                                          <p:attrName>ppt_x</p:attrName>
                                        </p:attrNameLst>
                                      </p:cBhvr>
                                      <p:tavLst>
                                        <p:tav tm="0">
                                          <p:val>
                                            <p:strVal val="ppt_x"/>
                                          </p:val>
                                        </p:tav>
                                        <p:tav tm="100000">
                                          <p:val>
                                            <p:strVal val="0-ppt_w/2"/>
                                          </p:val>
                                        </p:tav>
                                      </p:tavLst>
                                    </p:anim>
                                    <p:anim calcmode="lin" valueType="num">
                                      <p:cBhvr additive="base">
                                        <p:cTn id="24" dur="500"/>
                                        <p:tgtEl>
                                          <p:spTgt spid="11"/>
                                        </p:tgtEl>
                                        <p:attrNameLst>
                                          <p:attrName>ppt_y</p:attrName>
                                        </p:attrNameLst>
                                      </p:cBhvr>
                                      <p:tavLst>
                                        <p:tav tm="0">
                                          <p:val>
                                            <p:strVal val="ppt_y"/>
                                          </p:val>
                                        </p:tav>
                                        <p:tav tm="100000">
                                          <p:val>
                                            <p:strVal val="ppt_y"/>
                                          </p:val>
                                        </p:tav>
                                      </p:tavLst>
                                    </p:anim>
                                    <p:set>
                                      <p:cBhvr>
                                        <p:cTn id="25"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6" restart="whenNotActive" fill="hold" evtFilter="cancelBubble" nodeType="interactiveSeq">
                <p:stCondLst>
                  <p:cond evt="onClick" delay="0">
                    <p:tgtEl>
                      <p:spTgt spid="43"/>
                    </p:tgtEl>
                  </p:cond>
                </p:stCondLst>
                <p:endSync evt="end" delay="0">
                  <p:rtn val="all"/>
                </p:endSync>
                <p:childTnLst>
                  <p:par>
                    <p:cTn id="27" fill="hold">
                      <p:stCondLst>
                        <p:cond delay="0"/>
                      </p:stCondLst>
                      <p:childTnLst>
                        <p:par>
                          <p:cTn id="28" fill="hold">
                            <p:stCondLst>
                              <p:cond delay="0"/>
                            </p:stCondLst>
                            <p:childTnLst>
                              <p:par>
                                <p:cTn id="29" presetID="10" presetClass="exit" presetSubtype="0" fill="hold" grpId="0" nodeType="clickEffect">
                                  <p:stCondLst>
                                    <p:cond delay="0"/>
                                  </p:stCondLst>
                                  <p:childTnLst>
                                    <p:animEffect transition="out" filter="fade">
                                      <p:cBhvr>
                                        <p:cTn id="30" dur="500"/>
                                        <p:tgtEl>
                                          <p:spTgt spid="47"/>
                                        </p:tgtEl>
                                      </p:cBhvr>
                                    </p:animEffect>
                                    <p:set>
                                      <p:cBhvr>
                                        <p:cTn id="31" dur="1" fill="hold">
                                          <p:stCondLst>
                                            <p:cond delay="499"/>
                                          </p:stCondLst>
                                        </p:cTn>
                                        <p:tgtEl>
                                          <p:spTgt spid="47"/>
                                        </p:tgtEl>
                                        <p:attrNameLst>
                                          <p:attrName>style.visibility</p:attrName>
                                        </p:attrNameLst>
                                      </p:cBhvr>
                                      <p:to>
                                        <p:strVal val="hidden"/>
                                      </p:to>
                                    </p:set>
                                  </p:childTnLst>
                                </p:cTn>
                              </p:par>
                              <p:par>
                                <p:cTn id="32" presetID="2" presetClass="entr" presetSubtype="2"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500" fill="hold"/>
                                        <p:tgtEl>
                                          <p:spTgt spid="14"/>
                                        </p:tgtEl>
                                        <p:attrNameLst>
                                          <p:attrName>ppt_x</p:attrName>
                                        </p:attrNameLst>
                                      </p:cBhvr>
                                      <p:tavLst>
                                        <p:tav tm="0">
                                          <p:val>
                                            <p:strVal val="1+#ppt_w/2"/>
                                          </p:val>
                                        </p:tav>
                                        <p:tav tm="100000">
                                          <p:val>
                                            <p:strVal val="#ppt_x"/>
                                          </p:val>
                                        </p:tav>
                                      </p:tavLst>
                                    </p:anim>
                                    <p:anim calcmode="lin" valueType="num">
                                      <p:cBhvr additive="base">
                                        <p:cTn id="35"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nextCondLst>
                <p:cond evt="onClick" delay="0">
                  <p:tgtEl>
                    <p:spTgt spid="43"/>
                  </p:tgtEl>
                </p:cond>
              </p:nextCondLst>
            </p:seq>
          </p:childTnLst>
        </p:cTn>
      </p:par>
    </p:tnLst>
    <p:bldLst>
      <p:bldP spid="4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16BBA326-B81A-4BDE-B3DF-E144717F3097}"/>
              </a:ext>
            </a:extLst>
          </p:cNvPr>
          <p:cNvSpPr/>
          <p:nvPr/>
        </p:nvSpPr>
        <p:spPr>
          <a:xfrm>
            <a:off x="1702908"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oi</a:t>
            </a:r>
          </a:p>
        </p:txBody>
      </p:sp>
      <p:sp>
        <p:nvSpPr>
          <p:cNvPr id="16" name="Rectangle 15">
            <a:extLst>
              <a:ext uri="{FF2B5EF4-FFF2-40B4-BE49-F238E27FC236}">
                <a16:creationId xmlns:a16="http://schemas.microsoft.com/office/drawing/2014/main" id="{73A02B6E-5B6D-4BBC-AC08-1F96A3CA2150}"/>
              </a:ext>
            </a:extLst>
          </p:cNvPr>
          <p:cNvSpPr/>
          <p:nvPr/>
        </p:nvSpPr>
        <p:spPr>
          <a:xfrm>
            <a:off x="462706" y="3844570"/>
            <a:ext cx="8190451" cy="391875"/>
          </a:xfrm>
          <a:prstGeom prst="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Click the correct phoneme</a:t>
            </a:r>
          </a:p>
        </p:txBody>
      </p:sp>
      <p:grpSp>
        <p:nvGrpSpPr>
          <p:cNvPr id="39" name="Group 38">
            <a:extLst>
              <a:ext uri="{FF2B5EF4-FFF2-40B4-BE49-F238E27FC236}">
                <a16:creationId xmlns:a16="http://schemas.microsoft.com/office/drawing/2014/main" id="{D411B6C7-57F5-4C7F-ADDB-6B17C7598447}"/>
              </a:ext>
            </a:extLst>
          </p:cNvPr>
          <p:cNvGrpSpPr/>
          <p:nvPr/>
        </p:nvGrpSpPr>
        <p:grpSpPr>
          <a:xfrm>
            <a:off x="1758822" y="2160350"/>
            <a:ext cx="5626356" cy="1507676"/>
            <a:chOff x="1126853" y="1994273"/>
            <a:chExt cx="6469701" cy="1733665"/>
          </a:xfrm>
        </p:grpSpPr>
        <p:grpSp>
          <p:nvGrpSpPr>
            <p:cNvPr id="31" name="Group 30">
              <a:extLst>
                <a:ext uri="{FF2B5EF4-FFF2-40B4-BE49-F238E27FC236}">
                  <a16:creationId xmlns:a16="http://schemas.microsoft.com/office/drawing/2014/main" id="{B181E596-0F6D-461A-A994-4D0792A3D683}"/>
                </a:ext>
              </a:extLst>
            </p:cNvPr>
            <p:cNvGrpSpPr/>
            <p:nvPr/>
          </p:nvGrpSpPr>
          <p:grpSpPr>
            <a:xfrm>
              <a:off x="1126853" y="2135665"/>
              <a:ext cx="6469701" cy="1592273"/>
              <a:chOff x="800361" y="2762283"/>
              <a:chExt cx="7560000" cy="2005263"/>
            </a:xfrm>
          </p:grpSpPr>
          <p:sp>
            <p:nvSpPr>
              <p:cNvPr id="2" name="Rectangle: Rounded Corners 1">
                <a:extLst>
                  <a:ext uri="{FF2B5EF4-FFF2-40B4-BE49-F238E27FC236}">
                    <a16:creationId xmlns:a16="http://schemas.microsoft.com/office/drawing/2014/main" id="{0295157D-7646-4C62-BB27-9698076D76FA}"/>
                  </a:ext>
                </a:extLst>
              </p:cNvPr>
              <p:cNvSpPr/>
              <p:nvPr/>
            </p:nvSpPr>
            <p:spPr>
              <a:xfrm>
                <a:off x="800361" y="2762283"/>
                <a:ext cx="7560000" cy="2005263"/>
              </a:xfrm>
              <a:prstGeom prst="roundRect">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7" name="Straight Connector 26">
                <a:extLst>
                  <a:ext uri="{FF2B5EF4-FFF2-40B4-BE49-F238E27FC236}">
                    <a16:creationId xmlns:a16="http://schemas.microsoft.com/office/drawing/2014/main" id="{68A211ED-A500-4FA3-B72B-4709A14FA326}"/>
                  </a:ext>
                </a:extLst>
              </p:cNvPr>
              <p:cNvCxnSpPr>
                <a:cxnSpLocks/>
              </p:cNvCxnSpPr>
              <p:nvPr/>
            </p:nvCxnSpPr>
            <p:spPr>
              <a:xfrm>
                <a:off x="3384062" y="2762283"/>
                <a:ext cx="0" cy="2005263"/>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E44DCB1E-244D-48E9-B5DA-56DE4C634783}"/>
                  </a:ext>
                </a:extLst>
              </p:cNvPr>
              <p:cNvCxnSpPr>
                <a:cxnSpLocks/>
              </p:cNvCxnSpPr>
              <p:nvPr/>
            </p:nvCxnSpPr>
            <p:spPr>
              <a:xfrm>
                <a:off x="5812819" y="2762283"/>
                <a:ext cx="0" cy="2005263"/>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grpSp>
        <p:sp>
          <p:nvSpPr>
            <p:cNvPr id="32" name="TextBox 31">
              <a:extLst>
                <a:ext uri="{FF2B5EF4-FFF2-40B4-BE49-F238E27FC236}">
                  <a16:creationId xmlns:a16="http://schemas.microsoft.com/office/drawing/2014/main" id="{8274D16D-21BB-42C5-88CF-44F5A5C92E84}"/>
                </a:ext>
              </a:extLst>
            </p:cNvPr>
            <p:cNvSpPr txBox="1"/>
            <p:nvPr/>
          </p:nvSpPr>
          <p:spPr>
            <a:xfrm>
              <a:off x="1327789" y="2005709"/>
              <a:ext cx="1751902" cy="1663376"/>
            </a:xfrm>
            <a:prstGeom prst="rect">
              <a:avLst/>
            </a:prstGeom>
            <a:noFill/>
          </p:spPr>
          <p:txBody>
            <a:bodyPr wrap="square" rtlCol="0">
              <a:spAutoFit/>
            </a:bodyPr>
            <a:lstStyle/>
            <a:p>
              <a:pPr algn="ctr"/>
              <a:r>
                <a:rPr lang="en-GB" sz="8800" dirty="0"/>
                <a:t>m</a:t>
              </a:r>
            </a:p>
          </p:txBody>
        </p:sp>
        <p:sp>
          <p:nvSpPr>
            <p:cNvPr id="37" name="TextBox 36">
              <a:extLst>
                <a:ext uri="{FF2B5EF4-FFF2-40B4-BE49-F238E27FC236}">
                  <a16:creationId xmlns:a16="http://schemas.microsoft.com/office/drawing/2014/main" id="{CFE33663-575B-4AF3-AE57-0EBE7FBAB6C5}"/>
                </a:ext>
              </a:extLst>
            </p:cNvPr>
            <p:cNvSpPr txBox="1"/>
            <p:nvPr/>
          </p:nvSpPr>
          <p:spPr>
            <a:xfrm>
              <a:off x="3468959" y="1994273"/>
              <a:ext cx="1751902" cy="1663377"/>
            </a:xfrm>
            <a:prstGeom prst="rect">
              <a:avLst/>
            </a:prstGeom>
            <a:noFill/>
          </p:spPr>
          <p:txBody>
            <a:bodyPr wrap="square" rtlCol="0">
              <a:spAutoFit/>
            </a:bodyPr>
            <a:lstStyle/>
            <a:p>
              <a:pPr algn="ctr"/>
              <a:r>
                <a:rPr lang="en-GB" sz="8800" dirty="0" err="1"/>
                <a:t>oo</a:t>
              </a:r>
              <a:endParaRPr lang="en-GB" sz="8800" dirty="0"/>
            </a:p>
          </p:txBody>
        </p:sp>
        <p:sp>
          <p:nvSpPr>
            <p:cNvPr id="38" name="TextBox 37">
              <a:extLst>
                <a:ext uri="{FF2B5EF4-FFF2-40B4-BE49-F238E27FC236}">
                  <a16:creationId xmlns:a16="http://schemas.microsoft.com/office/drawing/2014/main" id="{FA527129-4302-4019-AF7E-A939E3FFE2D5}"/>
                </a:ext>
              </a:extLst>
            </p:cNvPr>
            <p:cNvSpPr txBox="1"/>
            <p:nvPr/>
          </p:nvSpPr>
          <p:spPr>
            <a:xfrm>
              <a:off x="5610128" y="1994274"/>
              <a:ext cx="1751902" cy="1663377"/>
            </a:xfrm>
            <a:prstGeom prst="rect">
              <a:avLst/>
            </a:prstGeom>
            <a:noFill/>
          </p:spPr>
          <p:txBody>
            <a:bodyPr wrap="square" rtlCol="0">
              <a:spAutoFit/>
            </a:bodyPr>
            <a:lstStyle/>
            <a:p>
              <a:pPr algn="ctr"/>
              <a:r>
                <a:rPr lang="en-GB" sz="8800" dirty="0"/>
                <a:t>n</a:t>
              </a:r>
            </a:p>
          </p:txBody>
        </p:sp>
      </p:grpSp>
      <p:sp>
        <p:nvSpPr>
          <p:cNvPr id="42" name="Rectangle: Rounded Corners 41">
            <a:hlinkClick r:id="rId2" action="ppaction://hlinksldjump"/>
            <a:extLst>
              <a:ext uri="{FF2B5EF4-FFF2-40B4-BE49-F238E27FC236}">
                <a16:creationId xmlns:a16="http://schemas.microsoft.com/office/drawing/2014/main" id="{CF3F1943-59E6-4520-9C8E-307C7ADA219E}"/>
              </a:ext>
            </a:extLst>
          </p:cNvPr>
          <p:cNvSpPr/>
          <p:nvPr/>
        </p:nvSpPr>
        <p:spPr>
          <a:xfrm>
            <a:off x="3287243" y="6147582"/>
            <a:ext cx="2569513" cy="534572"/>
          </a:xfrm>
          <a:prstGeom prst="round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Next slide</a:t>
            </a:r>
          </a:p>
        </p:txBody>
      </p:sp>
      <p:sp>
        <p:nvSpPr>
          <p:cNvPr id="43" name="Oval 42">
            <a:extLst>
              <a:ext uri="{FF2B5EF4-FFF2-40B4-BE49-F238E27FC236}">
                <a16:creationId xmlns:a16="http://schemas.microsoft.com/office/drawing/2014/main" id="{1FBB8BD5-78B0-4A83-9EBE-FFA227825449}"/>
              </a:ext>
            </a:extLst>
          </p:cNvPr>
          <p:cNvSpPr/>
          <p:nvPr/>
        </p:nvSpPr>
        <p:spPr>
          <a:xfrm>
            <a:off x="3831076"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o</a:t>
            </a:r>
          </a:p>
        </p:txBody>
      </p:sp>
      <p:sp>
        <p:nvSpPr>
          <p:cNvPr id="44" name="Oval 43">
            <a:extLst>
              <a:ext uri="{FF2B5EF4-FFF2-40B4-BE49-F238E27FC236}">
                <a16:creationId xmlns:a16="http://schemas.microsoft.com/office/drawing/2014/main" id="{D4ABA583-6C2A-483D-A567-7AEBBD9C4714}"/>
              </a:ext>
            </a:extLst>
          </p:cNvPr>
          <p:cNvSpPr/>
          <p:nvPr/>
        </p:nvSpPr>
        <p:spPr>
          <a:xfrm>
            <a:off x="5959244"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err="1">
                <a:solidFill>
                  <a:schemeClr val="tx1"/>
                </a:solidFill>
              </a:rPr>
              <a:t>oo</a:t>
            </a:r>
            <a:endParaRPr lang="en-GB" sz="6000" dirty="0">
              <a:solidFill>
                <a:schemeClr val="tx1"/>
              </a:solidFill>
            </a:endParaRPr>
          </a:p>
        </p:txBody>
      </p:sp>
      <p:pic>
        <p:nvPicPr>
          <p:cNvPr id="11" name="Picture 10">
            <a:extLst>
              <a:ext uri="{FF2B5EF4-FFF2-40B4-BE49-F238E27FC236}">
                <a16:creationId xmlns:a16="http://schemas.microsoft.com/office/drawing/2014/main" id="{F04BCE10-2E0F-48F9-BD1B-E146AC4701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978258" flipH="1">
            <a:off x="-527289" y="440483"/>
            <a:ext cx="2872223" cy="4640803"/>
          </a:xfrm>
          <a:prstGeom prst="rect">
            <a:avLst/>
          </a:prstGeom>
        </p:spPr>
      </p:pic>
      <p:sp>
        <p:nvSpPr>
          <p:cNvPr id="18" name="Rectangle: Top Corners Rounded 17">
            <a:extLst>
              <a:ext uri="{FF2B5EF4-FFF2-40B4-BE49-F238E27FC236}">
                <a16:creationId xmlns:a16="http://schemas.microsoft.com/office/drawing/2014/main" id="{5B6BA694-37DE-4A76-8CE9-28838B919C60}"/>
              </a:ext>
            </a:extLst>
          </p:cNvPr>
          <p:cNvSpPr/>
          <p:nvPr/>
        </p:nvSpPr>
        <p:spPr>
          <a:xfrm rot="5400000">
            <a:off x="3891280" y="2070077"/>
            <a:ext cx="1384716" cy="1811181"/>
          </a:xfrm>
          <a:prstGeom prst="round2SameRect">
            <a:avLst>
              <a:gd name="adj1" fmla="val 0"/>
              <a:gd name="adj2" fmla="val 0"/>
            </a:avLst>
          </a:prstGeom>
          <a:solidFill>
            <a:srgbClr val="9B8B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pic>
        <p:nvPicPr>
          <p:cNvPr id="14" name="Picture 13">
            <a:extLst>
              <a:ext uri="{FF2B5EF4-FFF2-40B4-BE49-F238E27FC236}">
                <a16:creationId xmlns:a16="http://schemas.microsoft.com/office/drawing/2014/main" id="{DF5E6998-62FF-4EC7-A929-A03CCA542F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791105">
            <a:off x="6878363" y="533044"/>
            <a:ext cx="2909579" cy="4701162"/>
          </a:xfrm>
          <a:prstGeom prst="rect">
            <a:avLst/>
          </a:prstGeom>
        </p:spPr>
      </p:pic>
      <p:pic>
        <p:nvPicPr>
          <p:cNvPr id="4" name="Picture 3">
            <a:extLst>
              <a:ext uri="{FF2B5EF4-FFF2-40B4-BE49-F238E27FC236}">
                <a16:creationId xmlns:a16="http://schemas.microsoft.com/office/drawing/2014/main" id="{D5B1EBB9-3C94-4836-B209-0C28EDFDD6F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81759" y="649240"/>
            <a:ext cx="1443928" cy="1420771"/>
          </a:xfrm>
          <a:prstGeom prst="rect">
            <a:avLst/>
          </a:prstGeom>
        </p:spPr>
      </p:pic>
    </p:spTree>
    <p:extLst>
      <p:ext uri="{BB962C8B-B14F-4D97-AF65-F5344CB8AC3E}">
        <p14:creationId xmlns:p14="http://schemas.microsoft.com/office/powerpoint/2010/main" val="401254716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3"/>
                    </p:tgtEl>
                  </p:cond>
                </p:stCondLst>
                <p:endSync evt="end" delay="0">
                  <p:rtn val="all"/>
                </p:endSync>
                <p:childTnLst>
                  <p:par>
                    <p:cTn id="3" fill="hold">
                      <p:stCondLst>
                        <p:cond delay="0"/>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xit" presetSubtype="8" fill="hold" nodeType="afterEffect">
                                  <p:stCondLst>
                                    <p:cond delay="500"/>
                                  </p:stCondLst>
                                  <p:childTnLst>
                                    <p:anim calcmode="lin" valueType="num">
                                      <p:cBhvr additive="base">
                                        <p:cTn id="11" dur="500"/>
                                        <p:tgtEl>
                                          <p:spTgt spid="11"/>
                                        </p:tgtEl>
                                        <p:attrNameLst>
                                          <p:attrName>ppt_x</p:attrName>
                                        </p:attrNameLst>
                                      </p:cBhvr>
                                      <p:tavLst>
                                        <p:tav tm="0">
                                          <p:val>
                                            <p:strVal val="ppt_x"/>
                                          </p:val>
                                        </p:tav>
                                        <p:tav tm="100000">
                                          <p:val>
                                            <p:strVal val="0-ppt_w/2"/>
                                          </p:val>
                                        </p:tav>
                                      </p:tavLst>
                                    </p:anim>
                                    <p:anim calcmode="lin" valueType="num">
                                      <p:cBhvr additive="base">
                                        <p:cTn id="12" dur="500"/>
                                        <p:tgtEl>
                                          <p:spTgt spid="11"/>
                                        </p:tgtEl>
                                        <p:attrNameLst>
                                          <p:attrName>ppt_y</p:attrName>
                                        </p:attrNameLst>
                                      </p:cBhvr>
                                      <p:tavLst>
                                        <p:tav tm="0">
                                          <p:val>
                                            <p:strVal val="ppt_y"/>
                                          </p:val>
                                        </p:tav>
                                        <p:tav tm="100000">
                                          <p:val>
                                            <p:strVal val="ppt_y"/>
                                          </p:val>
                                        </p:tav>
                                      </p:tavLst>
                                    </p:anim>
                                    <p:set>
                                      <p:cBhvr>
                                        <p:cTn id="13"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43"/>
                  </p:tgtEl>
                </p:cond>
              </p:nextCondLst>
            </p:seq>
            <p:seq concurrent="1" nextAc="seek">
              <p:cTn id="14" restart="whenNotActive" fill="hold" evtFilter="cancelBubble" nodeType="interactiveSeq">
                <p:stCondLst>
                  <p:cond evt="onClick" delay="0">
                    <p:tgtEl>
                      <p:spTgt spid="9"/>
                    </p:tgtEl>
                  </p:cond>
                </p:stCondLst>
                <p:endSync evt="end" delay="0">
                  <p:rtn val="all"/>
                </p:endSync>
                <p:childTnLst>
                  <p:par>
                    <p:cTn id="15" fill="hold">
                      <p:stCondLst>
                        <p:cond delay="0"/>
                      </p:stCondLst>
                      <p:childTnLst>
                        <p:par>
                          <p:cTn id="16" fill="hold">
                            <p:stCondLst>
                              <p:cond delay="0"/>
                            </p:stCondLst>
                            <p:childTnLst>
                              <p:par>
                                <p:cTn id="17" presetID="2" presetClass="entr" presetSubtype="8" fill="hold" nodeType="clickEffect">
                                  <p:stCondLst>
                                    <p:cond delay="10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par>
                          <p:cTn id="21" fill="hold">
                            <p:stCondLst>
                              <p:cond delay="600"/>
                            </p:stCondLst>
                            <p:childTnLst>
                              <p:par>
                                <p:cTn id="22" presetID="2" presetClass="exit" presetSubtype="8" fill="hold" nodeType="afterEffect">
                                  <p:stCondLst>
                                    <p:cond delay="500"/>
                                  </p:stCondLst>
                                  <p:childTnLst>
                                    <p:anim calcmode="lin" valueType="num">
                                      <p:cBhvr additive="base">
                                        <p:cTn id="23" dur="500"/>
                                        <p:tgtEl>
                                          <p:spTgt spid="11"/>
                                        </p:tgtEl>
                                        <p:attrNameLst>
                                          <p:attrName>ppt_x</p:attrName>
                                        </p:attrNameLst>
                                      </p:cBhvr>
                                      <p:tavLst>
                                        <p:tav tm="0">
                                          <p:val>
                                            <p:strVal val="ppt_x"/>
                                          </p:val>
                                        </p:tav>
                                        <p:tav tm="100000">
                                          <p:val>
                                            <p:strVal val="0-ppt_w/2"/>
                                          </p:val>
                                        </p:tav>
                                      </p:tavLst>
                                    </p:anim>
                                    <p:anim calcmode="lin" valueType="num">
                                      <p:cBhvr additive="base">
                                        <p:cTn id="24" dur="500"/>
                                        <p:tgtEl>
                                          <p:spTgt spid="11"/>
                                        </p:tgtEl>
                                        <p:attrNameLst>
                                          <p:attrName>ppt_y</p:attrName>
                                        </p:attrNameLst>
                                      </p:cBhvr>
                                      <p:tavLst>
                                        <p:tav tm="0">
                                          <p:val>
                                            <p:strVal val="ppt_y"/>
                                          </p:val>
                                        </p:tav>
                                        <p:tav tm="100000">
                                          <p:val>
                                            <p:strVal val="ppt_y"/>
                                          </p:val>
                                        </p:tav>
                                      </p:tavLst>
                                    </p:anim>
                                    <p:set>
                                      <p:cBhvr>
                                        <p:cTn id="25"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6" restart="whenNotActive" fill="hold" evtFilter="cancelBubble" nodeType="interactiveSeq">
                <p:stCondLst>
                  <p:cond evt="onClick" delay="0">
                    <p:tgtEl>
                      <p:spTgt spid="44"/>
                    </p:tgtEl>
                  </p:cond>
                </p:stCondLst>
                <p:endSync evt="end" delay="0">
                  <p:rtn val="all"/>
                </p:endSync>
                <p:childTnLst>
                  <p:par>
                    <p:cTn id="27" fill="hold">
                      <p:stCondLst>
                        <p:cond delay="0"/>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1+#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10" presetClass="exit" presetSubtype="0" fill="hold" grpId="0" nodeType="withEffect">
                                  <p:stCondLst>
                                    <p:cond delay="0"/>
                                  </p:stCondLst>
                                  <p:childTnLst>
                                    <p:animEffect transition="out" filter="fade">
                                      <p:cBhvr>
                                        <p:cTn id="34" dur="500"/>
                                        <p:tgtEl>
                                          <p:spTgt spid="18"/>
                                        </p:tgtEl>
                                      </p:cBhvr>
                                    </p:animEffect>
                                    <p:set>
                                      <p:cBhvr>
                                        <p:cTn id="35"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44"/>
                  </p:tgtEl>
                </p:cond>
              </p:nextCondLst>
            </p:seq>
          </p:childTnLst>
        </p:cTn>
      </p:par>
    </p:tnLst>
    <p:bldLst>
      <p:bldP spid="1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16BBA326-B81A-4BDE-B3DF-E144717F3097}"/>
              </a:ext>
            </a:extLst>
          </p:cNvPr>
          <p:cNvSpPr/>
          <p:nvPr/>
        </p:nvSpPr>
        <p:spPr>
          <a:xfrm>
            <a:off x="1702908"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th</a:t>
            </a:r>
          </a:p>
        </p:txBody>
      </p:sp>
      <p:sp>
        <p:nvSpPr>
          <p:cNvPr id="16" name="Rectangle 15">
            <a:extLst>
              <a:ext uri="{FF2B5EF4-FFF2-40B4-BE49-F238E27FC236}">
                <a16:creationId xmlns:a16="http://schemas.microsoft.com/office/drawing/2014/main" id="{73A02B6E-5B6D-4BBC-AC08-1F96A3CA2150}"/>
              </a:ext>
            </a:extLst>
          </p:cNvPr>
          <p:cNvSpPr/>
          <p:nvPr/>
        </p:nvSpPr>
        <p:spPr>
          <a:xfrm>
            <a:off x="462706" y="3844570"/>
            <a:ext cx="8190451" cy="391875"/>
          </a:xfrm>
          <a:prstGeom prst="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Click the correct phoneme</a:t>
            </a:r>
          </a:p>
        </p:txBody>
      </p:sp>
      <p:grpSp>
        <p:nvGrpSpPr>
          <p:cNvPr id="39" name="Group 38">
            <a:extLst>
              <a:ext uri="{FF2B5EF4-FFF2-40B4-BE49-F238E27FC236}">
                <a16:creationId xmlns:a16="http://schemas.microsoft.com/office/drawing/2014/main" id="{D411B6C7-57F5-4C7F-ADDB-6B17C7598447}"/>
              </a:ext>
            </a:extLst>
          </p:cNvPr>
          <p:cNvGrpSpPr/>
          <p:nvPr/>
        </p:nvGrpSpPr>
        <p:grpSpPr>
          <a:xfrm>
            <a:off x="1758822" y="2194758"/>
            <a:ext cx="5626356" cy="1475575"/>
            <a:chOff x="1126853" y="2033836"/>
            <a:chExt cx="6469701" cy="1696751"/>
          </a:xfrm>
        </p:grpSpPr>
        <p:grpSp>
          <p:nvGrpSpPr>
            <p:cNvPr id="31" name="Group 30">
              <a:extLst>
                <a:ext uri="{FF2B5EF4-FFF2-40B4-BE49-F238E27FC236}">
                  <a16:creationId xmlns:a16="http://schemas.microsoft.com/office/drawing/2014/main" id="{B181E596-0F6D-461A-A994-4D0792A3D683}"/>
                </a:ext>
              </a:extLst>
            </p:cNvPr>
            <p:cNvGrpSpPr/>
            <p:nvPr/>
          </p:nvGrpSpPr>
          <p:grpSpPr>
            <a:xfrm>
              <a:off x="1126853" y="2135665"/>
              <a:ext cx="6469701" cy="1592273"/>
              <a:chOff x="800361" y="2762283"/>
              <a:chExt cx="7560000" cy="2005263"/>
            </a:xfrm>
          </p:grpSpPr>
          <p:sp>
            <p:nvSpPr>
              <p:cNvPr id="2" name="Rectangle: Rounded Corners 1">
                <a:extLst>
                  <a:ext uri="{FF2B5EF4-FFF2-40B4-BE49-F238E27FC236}">
                    <a16:creationId xmlns:a16="http://schemas.microsoft.com/office/drawing/2014/main" id="{0295157D-7646-4C62-BB27-9698076D76FA}"/>
                  </a:ext>
                </a:extLst>
              </p:cNvPr>
              <p:cNvSpPr/>
              <p:nvPr/>
            </p:nvSpPr>
            <p:spPr>
              <a:xfrm>
                <a:off x="800361" y="2762283"/>
                <a:ext cx="7560000" cy="2005263"/>
              </a:xfrm>
              <a:prstGeom prst="roundRect">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7" name="Straight Connector 26">
                <a:extLst>
                  <a:ext uri="{FF2B5EF4-FFF2-40B4-BE49-F238E27FC236}">
                    <a16:creationId xmlns:a16="http://schemas.microsoft.com/office/drawing/2014/main" id="{68A211ED-A500-4FA3-B72B-4709A14FA326}"/>
                  </a:ext>
                </a:extLst>
              </p:cNvPr>
              <p:cNvCxnSpPr>
                <a:cxnSpLocks/>
              </p:cNvCxnSpPr>
              <p:nvPr/>
            </p:nvCxnSpPr>
            <p:spPr>
              <a:xfrm>
                <a:off x="4335309" y="2762283"/>
                <a:ext cx="0" cy="2005263"/>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grpSp>
        <p:sp>
          <p:nvSpPr>
            <p:cNvPr id="32" name="TextBox 31">
              <a:extLst>
                <a:ext uri="{FF2B5EF4-FFF2-40B4-BE49-F238E27FC236}">
                  <a16:creationId xmlns:a16="http://schemas.microsoft.com/office/drawing/2014/main" id="{8274D16D-21BB-42C5-88CF-44F5A5C92E84}"/>
                </a:ext>
              </a:extLst>
            </p:cNvPr>
            <p:cNvSpPr txBox="1"/>
            <p:nvPr/>
          </p:nvSpPr>
          <p:spPr>
            <a:xfrm>
              <a:off x="1850918" y="2067211"/>
              <a:ext cx="1751902" cy="1663376"/>
            </a:xfrm>
            <a:prstGeom prst="rect">
              <a:avLst/>
            </a:prstGeom>
            <a:noFill/>
          </p:spPr>
          <p:txBody>
            <a:bodyPr wrap="square" rtlCol="0">
              <a:spAutoFit/>
            </a:bodyPr>
            <a:lstStyle/>
            <a:p>
              <a:pPr algn="ctr"/>
              <a:r>
                <a:rPr lang="en-GB" sz="8800" dirty="0"/>
                <a:t>ch</a:t>
              </a:r>
            </a:p>
          </p:txBody>
        </p:sp>
        <p:sp>
          <p:nvSpPr>
            <p:cNvPr id="37" name="TextBox 36">
              <a:extLst>
                <a:ext uri="{FF2B5EF4-FFF2-40B4-BE49-F238E27FC236}">
                  <a16:creationId xmlns:a16="http://schemas.microsoft.com/office/drawing/2014/main" id="{CFE33663-575B-4AF3-AE57-0EBE7FBAB6C5}"/>
                </a:ext>
              </a:extLst>
            </p:cNvPr>
            <p:cNvSpPr txBox="1"/>
            <p:nvPr/>
          </p:nvSpPr>
          <p:spPr>
            <a:xfrm>
              <a:off x="4602903" y="2033836"/>
              <a:ext cx="2261661" cy="1663376"/>
            </a:xfrm>
            <a:prstGeom prst="rect">
              <a:avLst/>
            </a:prstGeom>
            <a:noFill/>
          </p:spPr>
          <p:txBody>
            <a:bodyPr wrap="square" rtlCol="0">
              <a:spAutoFit/>
            </a:bodyPr>
            <a:lstStyle/>
            <a:p>
              <a:pPr algn="ctr"/>
              <a:r>
                <a:rPr lang="en-GB" sz="8800" dirty="0"/>
                <a:t>air</a:t>
              </a:r>
            </a:p>
          </p:txBody>
        </p:sp>
      </p:grpSp>
      <p:sp>
        <p:nvSpPr>
          <p:cNvPr id="42" name="Rectangle: Rounded Corners 41">
            <a:hlinkClick r:id="rId2" action="ppaction://hlinksldjump"/>
            <a:extLst>
              <a:ext uri="{FF2B5EF4-FFF2-40B4-BE49-F238E27FC236}">
                <a16:creationId xmlns:a16="http://schemas.microsoft.com/office/drawing/2014/main" id="{CF3F1943-59E6-4520-9C8E-307C7ADA219E}"/>
              </a:ext>
            </a:extLst>
          </p:cNvPr>
          <p:cNvSpPr/>
          <p:nvPr/>
        </p:nvSpPr>
        <p:spPr>
          <a:xfrm>
            <a:off x="3287243" y="6147582"/>
            <a:ext cx="2569513" cy="534572"/>
          </a:xfrm>
          <a:prstGeom prst="round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Next slide</a:t>
            </a:r>
          </a:p>
        </p:txBody>
      </p:sp>
      <p:sp>
        <p:nvSpPr>
          <p:cNvPr id="43" name="Oval 42">
            <a:extLst>
              <a:ext uri="{FF2B5EF4-FFF2-40B4-BE49-F238E27FC236}">
                <a16:creationId xmlns:a16="http://schemas.microsoft.com/office/drawing/2014/main" id="{1FBB8BD5-78B0-4A83-9EBE-FFA227825449}"/>
              </a:ext>
            </a:extLst>
          </p:cNvPr>
          <p:cNvSpPr/>
          <p:nvPr/>
        </p:nvSpPr>
        <p:spPr>
          <a:xfrm>
            <a:off x="3831076"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sh</a:t>
            </a:r>
          </a:p>
        </p:txBody>
      </p:sp>
      <p:sp>
        <p:nvSpPr>
          <p:cNvPr id="44" name="Oval 43">
            <a:extLst>
              <a:ext uri="{FF2B5EF4-FFF2-40B4-BE49-F238E27FC236}">
                <a16:creationId xmlns:a16="http://schemas.microsoft.com/office/drawing/2014/main" id="{D4ABA583-6C2A-483D-A567-7AEBBD9C4714}"/>
              </a:ext>
            </a:extLst>
          </p:cNvPr>
          <p:cNvSpPr/>
          <p:nvPr/>
        </p:nvSpPr>
        <p:spPr>
          <a:xfrm>
            <a:off x="5959244"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ch</a:t>
            </a:r>
          </a:p>
        </p:txBody>
      </p:sp>
      <p:sp>
        <p:nvSpPr>
          <p:cNvPr id="47" name="Rectangle: Top Corners Rounded 46">
            <a:extLst>
              <a:ext uri="{FF2B5EF4-FFF2-40B4-BE49-F238E27FC236}">
                <a16:creationId xmlns:a16="http://schemas.microsoft.com/office/drawing/2014/main" id="{ACACBEE2-0D57-4905-9A73-56D2A73C7A78}"/>
              </a:ext>
            </a:extLst>
          </p:cNvPr>
          <p:cNvSpPr/>
          <p:nvPr/>
        </p:nvSpPr>
        <p:spPr>
          <a:xfrm rot="16200000">
            <a:off x="2384065" y="1649110"/>
            <a:ext cx="1384716" cy="2626405"/>
          </a:xfrm>
          <a:prstGeom prst="round2SameRect">
            <a:avLst/>
          </a:prstGeom>
          <a:solidFill>
            <a:srgbClr val="9B8B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pic>
        <p:nvPicPr>
          <p:cNvPr id="14" name="Picture 13">
            <a:extLst>
              <a:ext uri="{FF2B5EF4-FFF2-40B4-BE49-F238E27FC236}">
                <a16:creationId xmlns:a16="http://schemas.microsoft.com/office/drawing/2014/main" id="{DF5E6998-62FF-4EC7-A929-A03CCA542F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791105">
            <a:off x="6692995" y="409144"/>
            <a:ext cx="2909579" cy="4701162"/>
          </a:xfrm>
          <a:prstGeom prst="rect">
            <a:avLst/>
          </a:prstGeom>
        </p:spPr>
      </p:pic>
      <p:pic>
        <p:nvPicPr>
          <p:cNvPr id="11" name="Picture 10">
            <a:extLst>
              <a:ext uri="{FF2B5EF4-FFF2-40B4-BE49-F238E27FC236}">
                <a16:creationId xmlns:a16="http://schemas.microsoft.com/office/drawing/2014/main" id="{F04BCE10-2E0F-48F9-BD1B-E146AC47015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978258" flipH="1">
            <a:off x="-579162" y="411455"/>
            <a:ext cx="2872223" cy="4640803"/>
          </a:xfrm>
          <a:prstGeom prst="rect">
            <a:avLst/>
          </a:prstGeom>
        </p:spPr>
      </p:pic>
      <p:pic>
        <p:nvPicPr>
          <p:cNvPr id="4" name="Picture 3">
            <a:extLst>
              <a:ext uri="{FF2B5EF4-FFF2-40B4-BE49-F238E27FC236}">
                <a16:creationId xmlns:a16="http://schemas.microsoft.com/office/drawing/2014/main" id="{C8849FBB-304F-41AB-A441-1E7982D9290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38239" y="555906"/>
            <a:ext cx="957745" cy="1607145"/>
          </a:xfrm>
          <a:prstGeom prst="rect">
            <a:avLst/>
          </a:prstGeom>
        </p:spPr>
      </p:pic>
    </p:spTree>
    <p:extLst>
      <p:ext uri="{BB962C8B-B14F-4D97-AF65-F5344CB8AC3E}">
        <p14:creationId xmlns:p14="http://schemas.microsoft.com/office/powerpoint/2010/main" val="309663418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2" presetClass="entr" presetSubtype="8" fill="hold" nodeType="clickEffect">
                                  <p:stCondLst>
                                    <p:cond delay="10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600"/>
                            </p:stCondLst>
                            <p:childTnLst>
                              <p:par>
                                <p:cTn id="10" presetID="2" presetClass="exit" presetSubtype="8" fill="hold" nodeType="afterEffect">
                                  <p:stCondLst>
                                    <p:cond delay="500"/>
                                  </p:stCondLst>
                                  <p:childTnLst>
                                    <p:anim calcmode="lin" valueType="num">
                                      <p:cBhvr additive="base">
                                        <p:cTn id="11" dur="500"/>
                                        <p:tgtEl>
                                          <p:spTgt spid="11"/>
                                        </p:tgtEl>
                                        <p:attrNameLst>
                                          <p:attrName>ppt_x</p:attrName>
                                        </p:attrNameLst>
                                      </p:cBhvr>
                                      <p:tavLst>
                                        <p:tav tm="0">
                                          <p:val>
                                            <p:strVal val="ppt_x"/>
                                          </p:val>
                                        </p:tav>
                                        <p:tav tm="100000">
                                          <p:val>
                                            <p:strVal val="0-ppt_w/2"/>
                                          </p:val>
                                        </p:tav>
                                      </p:tavLst>
                                    </p:anim>
                                    <p:anim calcmode="lin" valueType="num">
                                      <p:cBhvr additive="base">
                                        <p:cTn id="12" dur="500"/>
                                        <p:tgtEl>
                                          <p:spTgt spid="11"/>
                                        </p:tgtEl>
                                        <p:attrNameLst>
                                          <p:attrName>ppt_y</p:attrName>
                                        </p:attrNameLst>
                                      </p:cBhvr>
                                      <p:tavLst>
                                        <p:tav tm="0">
                                          <p:val>
                                            <p:strVal val="ppt_y"/>
                                          </p:val>
                                        </p:tav>
                                        <p:tav tm="100000">
                                          <p:val>
                                            <p:strVal val="ppt_y"/>
                                          </p:val>
                                        </p:tav>
                                      </p:tavLst>
                                    </p:anim>
                                    <p:set>
                                      <p:cBhvr>
                                        <p:cTn id="13"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14" restart="whenNotActive" fill="hold" evtFilter="cancelBubble" nodeType="interactiveSeq">
                <p:stCondLst>
                  <p:cond evt="onClick" delay="0">
                    <p:tgtEl>
                      <p:spTgt spid="43"/>
                    </p:tgtEl>
                  </p:cond>
                </p:stCondLst>
                <p:endSync evt="end" delay="0">
                  <p:rtn val="all"/>
                </p:endSync>
                <p:childTnLst>
                  <p:par>
                    <p:cTn id="15" fill="hold">
                      <p:stCondLst>
                        <p:cond delay="0"/>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2" presetClass="exit" presetSubtype="8" fill="hold" nodeType="afterEffect">
                                  <p:stCondLst>
                                    <p:cond delay="500"/>
                                  </p:stCondLst>
                                  <p:childTnLst>
                                    <p:anim calcmode="lin" valueType="num">
                                      <p:cBhvr additive="base">
                                        <p:cTn id="23" dur="500"/>
                                        <p:tgtEl>
                                          <p:spTgt spid="11"/>
                                        </p:tgtEl>
                                        <p:attrNameLst>
                                          <p:attrName>ppt_x</p:attrName>
                                        </p:attrNameLst>
                                      </p:cBhvr>
                                      <p:tavLst>
                                        <p:tav tm="0">
                                          <p:val>
                                            <p:strVal val="ppt_x"/>
                                          </p:val>
                                        </p:tav>
                                        <p:tav tm="100000">
                                          <p:val>
                                            <p:strVal val="0-ppt_w/2"/>
                                          </p:val>
                                        </p:tav>
                                      </p:tavLst>
                                    </p:anim>
                                    <p:anim calcmode="lin" valueType="num">
                                      <p:cBhvr additive="base">
                                        <p:cTn id="24" dur="500"/>
                                        <p:tgtEl>
                                          <p:spTgt spid="11"/>
                                        </p:tgtEl>
                                        <p:attrNameLst>
                                          <p:attrName>ppt_y</p:attrName>
                                        </p:attrNameLst>
                                      </p:cBhvr>
                                      <p:tavLst>
                                        <p:tav tm="0">
                                          <p:val>
                                            <p:strVal val="ppt_y"/>
                                          </p:val>
                                        </p:tav>
                                        <p:tav tm="100000">
                                          <p:val>
                                            <p:strVal val="ppt_y"/>
                                          </p:val>
                                        </p:tav>
                                      </p:tavLst>
                                    </p:anim>
                                    <p:set>
                                      <p:cBhvr>
                                        <p:cTn id="25"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43"/>
                  </p:tgtEl>
                </p:cond>
              </p:nextCondLst>
            </p:seq>
            <p:seq concurrent="1" nextAc="seek">
              <p:cTn id="26" restart="whenNotActive" fill="hold" evtFilter="cancelBubble" nodeType="interactiveSeq">
                <p:stCondLst>
                  <p:cond evt="onClick" delay="0">
                    <p:tgtEl>
                      <p:spTgt spid="44"/>
                    </p:tgtEl>
                  </p:cond>
                </p:stCondLst>
                <p:endSync evt="end" delay="0">
                  <p:rtn val="all"/>
                </p:endSync>
                <p:childTnLst>
                  <p:par>
                    <p:cTn id="27" fill="hold">
                      <p:stCondLst>
                        <p:cond delay="0"/>
                      </p:stCondLst>
                      <p:childTnLst>
                        <p:par>
                          <p:cTn id="28" fill="hold">
                            <p:stCondLst>
                              <p:cond delay="0"/>
                            </p:stCondLst>
                            <p:childTnLst>
                              <p:par>
                                <p:cTn id="29" presetID="10" presetClass="exit" presetSubtype="0" fill="hold" grpId="0" nodeType="clickEffect">
                                  <p:stCondLst>
                                    <p:cond delay="0"/>
                                  </p:stCondLst>
                                  <p:childTnLst>
                                    <p:animEffect transition="out" filter="fade">
                                      <p:cBhvr>
                                        <p:cTn id="30" dur="500"/>
                                        <p:tgtEl>
                                          <p:spTgt spid="47"/>
                                        </p:tgtEl>
                                      </p:cBhvr>
                                    </p:animEffect>
                                    <p:set>
                                      <p:cBhvr>
                                        <p:cTn id="31" dur="1" fill="hold">
                                          <p:stCondLst>
                                            <p:cond delay="499"/>
                                          </p:stCondLst>
                                        </p:cTn>
                                        <p:tgtEl>
                                          <p:spTgt spid="47"/>
                                        </p:tgtEl>
                                        <p:attrNameLst>
                                          <p:attrName>style.visibility</p:attrName>
                                        </p:attrNameLst>
                                      </p:cBhvr>
                                      <p:to>
                                        <p:strVal val="hidden"/>
                                      </p:to>
                                    </p:set>
                                  </p:childTnLst>
                                </p:cTn>
                              </p:par>
                              <p:par>
                                <p:cTn id="32" presetID="2" presetClass="entr" presetSubtype="2"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500" fill="hold"/>
                                        <p:tgtEl>
                                          <p:spTgt spid="14"/>
                                        </p:tgtEl>
                                        <p:attrNameLst>
                                          <p:attrName>ppt_x</p:attrName>
                                        </p:attrNameLst>
                                      </p:cBhvr>
                                      <p:tavLst>
                                        <p:tav tm="0">
                                          <p:val>
                                            <p:strVal val="1+#ppt_w/2"/>
                                          </p:val>
                                        </p:tav>
                                        <p:tav tm="100000">
                                          <p:val>
                                            <p:strVal val="#ppt_x"/>
                                          </p:val>
                                        </p:tav>
                                      </p:tavLst>
                                    </p:anim>
                                    <p:anim calcmode="lin" valueType="num">
                                      <p:cBhvr additive="base">
                                        <p:cTn id="35"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nextCondLst>
                <p:cond evt="onClick" delay="0">
                  <p:tgtEl>
                    <p:spTgt spid="44"/>
                  </p:tgtEl>
                </p:cond>
              </p:nextCondLst>
            </p:seq>
          </p:childTnLst>
        </p:cTn>
      </p:par>
    </p:tnLst>
    <p:bldLst>
      <p:bldP spid="4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16BBA326-B81A-4BDE-B3DF-E144717F3097}"/>
              </a:ext>
            </a:extLst>
          </p:cNvPr>
          <p:cNvSpPr/>
          <p:nvPr/>
        </p:nvSpPr>
        <p:spPr>
          <a:xfrm>
            <a:off x="1702908"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700" dirty="0">
                <a:solidFill>
                  <a:schemeClr val="tx1"/>
                </a:solidFill>
              </a:rPr>
              <a:t>oi</a:t>
            </a:r>
          </a:p>
        </p:txBody>
      </p:sp>
      <p:sp>
        <p:nvSpPr>
          <p:cNvPr id="16" name="Rectangle 15">
            <a:extLst>
              <a:ext uri="{FF2B5EF4-FFF2-40B4-BE49-F238E27FC236}">
                <a16:creationId xmlns:a16="http://schemas.microsoft.com/office/drawing/2014/main" id="{73A02B6E-5B6D-4BBC-AC08-1F96A3CA2150}"/>
              </a:ext>
            </a:extLst>
          </p:cNvPr>
          <p:cNvSpPr/>
          <p:nvPr/>
        </p:nvSpPr>
        <p:spPr>
          <a:xfrm>
            <a:off x="462706" y="3844570"/>
            <a:ext cx="8190451" cy="391875"/>
          </a:xfrm>
          <a:prstGeom prst="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Click the correct phoneme</a:t>
            </a:r>
          </a:p>
        </p:txBody>
      </p:sp>
      <p:grpSp>
        <p:nvGrpSpPr>
          <p:cNvPr id="31" name="Group 30">
            <a:extLst>
              <a:ext uri="{FF2B5EF4-FFF2-40B4-BE49-F238E27FC236}">
                <a16:creationId xmlns:a16="http://schemas.microsoft.com/office/drawing/2014/main" id="{B181E596-0F6D-461A-A994-4D0792A3D683}"/>
              </a:ext>
            </a:extLst>
          </p:cNvPr>
          <p:cNvGrpSpPr/>
          <p:nvPr/>
        </p:nvGrpSpPr>
        <p:grpSpPr>
          <a:xfrm>
            <a:off x="1758822" y="2283311"/>
            <a:ext cx="5626356" cy="1384715"/>
            <a:chOff x="800361" y="2762283"/>
            <a:chExt cx="7560000" cy="2005263"/>
          </a:xfrm>
        </p:grpSpPr>
        <p:sp>
          <p:nvSpPr>
            <p:cNvPr id="2" name="Rectangle: Rounded Corners 1">
              <a:extLst>
                <a:ext uri="{FF2B5EF4-FFF2-40B4-BE49-F238E27FC236}">
                  <a16:creationId xmlns:a16="http://schemas.microsoft.com/office/drawing/2014/main" id="{0295157D-7646-4C62-BB27-9698076D76FA}"/>
                </a:ext>
              </a:extLst>
            </p:cNvPr>
            <p:cNvSpPr/>
            <p:nvPr/>
          </p:nvSpPr>
          <p:spPr>
            <a:xfrm>
              <a:off x="800361" y="2762283"/>
              <a:ext cx="7560000" cy="2005263"/>
            </a:xfrm>
            <a:prstGeom prst="roundRect">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7" name="Straight Connector 26">
              <a:extLst>
                <a:ext uri="{FF2B5EF4-FFF2-40B4-BE49-F238E27FC236}">
                  <a16:creationId xmlns:a16="http://schemas.microsoft.com/office/drawing/2014/main" id="{68A211ED-A500-4FA3-B72B-4709A14FA326}"/>
                </a:ext>
              </a:extLst>
            </p:cNvPr>
            <p:cNvCxnSpPr>
              <a:cxnSpLocks/>
            </p:cNvCxnSpPr>
            <p:nvPr/>
          </p:nvCxnSpPr>
          <p:spPr>
            <a:xfrm>
              <a:off x="3134158" y="2762283"/>
              <a:ext cx="0" cy="2005263"/>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E44DCB1E-244D-48E9-B5DA-56DE4C634783}"/>
                </a:ext>
              </a:extLst>
            </p:cNvPr>
            <p:cNvCxnSpPr>
              <a:cxnSpLocks/>
            </p:cNvCxnSpPr>
            <p:nvPr/>
          </p:nvCxnSpPr>
          <p:spPr>
            <a:xfrm>
              <a:off x="6042977" y="2762283"/>
              <a:ext cx="0" cy="2005263"/>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grpSp>
      <p:sp>
        <p:nvSpPr>
          <p:cNvPr id="32" name="TextBox 31">
            <a:extLst>
              <a:ext uri="{FF2B5EF4-FFF2-40B4-BE49-F238E27FC236}">
                <a16:creationId xmlns:a16="http://schemas.microsoft.com/office/drawing/2014/main" id="{8274D16D-21BB-42C5-88CF-44F5A5C92E84}"/>
              </a:ext>
            </a:extLst>
          </p:cNvPr>
          <p:cNvSpPr txBox="1"/>
          <p:nvPr/>
        </p:nvSpPr>
        <p:spPr>
          <a:xfrm>
            <a:off x="1933565" y="2170295"/>
            <a:ext cx="1523536" cy="1446550"/>
          </a:xfrm>
          <a:prstGeom prst="rect">
            <a:avLst/>
          </a:prstGeom>
          <a:noFill/>
        </p:spPr>
        <p:txBody>
          <a:bodyPr wrap="square" rtlCol="0">
            <a:spAutoFit/>
          </a:bodyPr>
          <a:lstStyle/>
          <a:p>
            <a:pPr algn="ctr"/>
            <a:r>
              <a:rPr lang="en-GB" sz="8800" dirty="0"/>
              <a:t>n</a:t>
            </a:r>
          </a:p>
        </p:txBody>
      </p:sp>
      <p:sp>
        <p:nvSpPr>
          <p:cNvPr id="37" name="TextBox 36">
            <a:extLst>
              <a:ext uri="{FF2B5EF4-FFF2-40B4-BE49-F238E27FC236}">
                <a16:creationId xmlns:a16="http://schemas.microsoft.com/office/drawing/2014/main" id="{CFE33663-575B-4AF3-AE57-0EBE7FBAB6C5}"/>
              </a:ext>
            </a:extLst>
          </p:cNvPr>
          <p:cNvSpPr txBox="1"/>
          <p:nvPr/>
        </p:nvSpPr>
        <p:spPr>
          <a:xfrm>
            <a:off x="3709496" y="2160350"/>
            <a:ext cx="1852677" cy="1446550"/>
          </a:xfrm>
          <a:prstGeom prst="rect">
            <a:avLst/>
          </a:prstGeom>
          <a:noFill/>
        </p:spPr>
        <p:txBody>
          <a:bodyPr wrap="square" rtlCol="0">
            <a:spAutoFit/>
          </a:bodyPr>
          <a:lstStyle/>
          <a:p>
            <a:pPr algn="ctr"/>
            <a:r>
              <a:rPr lang="en-GB" sz="8800" dirty="0" err="1"/>
              <a:t>igh</a:t>
            </a:r>
            <a:endParaRPr lang="en-GB" sz="8800" dirty="0"/>
          </a:p>
        </p:txBody>
      </p:sp>
      <p:sp>
        <p:nvSpPr>
          <p:cNvPr id="38" name="TextBox 37">
            <a:extLst>
              <a:ext uri="{FF2B5EF4-FFF2-40B4-BE49-F238E27FC236}">
                <a16:creationId xmlns:a16="http://schemas.microsoft.com/office/drawing/2014/main" id="{FA527129-4302-4019-AF7E-A939E3FFE2D5}"/>
              </a:ext>
            </a:extLst>
          </p:cNvPr>
          <p:cNvSpPr txBox="1"/>
          <p:nvPr/>
        </p:nvSpPr>
        <p:spPr>
          <a:xfrm>
            <a:off x="5657689" y="2160351"/>
            <a:ext cx="1523536" cy="1446550"/>
          </a:xfrm>
          <a:prstGeom prst="rect">
            <a:avLst/>
          </a:prstGeom>
          <a:noFill/>
        </p:spPr>
        <p:txBody>
          <a:bodyPr wrap="square" rtlCol="0">
            <a:spAutoFit/>
          </a:bodyPr>
          <a:lstStyle/>
          <a:p>
            <a:pPr algn="ctr"/>
            <a:r>
              <a:rPr lang="en-GB" sz="8800" dirty="0"/>
              <a:t>t</a:t>
            </a:r>
          </a:p>
        </p:txBody>
      </p:sp>
      <p:sp>
        <p:nvSpPr>
          <p:cNvPr id="42" name="Rectangle: Rounded Corners 41">
            <a:hlinkClick r:id="rId2" action="ppaction://hlinksldjump"/>
            <a:extLst>
              <a:ext uri="{FF2B5EF4-FFF2-40B4-BE49-F238E27FC236}">
                <a16:creationId xmlns:a16="http://schemas.microsoft.com/office/drawing/2014/main" id="{CF3F1943-59E6-4520-9C8E-307C7ADA219E}"/>
              </a:ext>
            </a:extLst>
          </p:cNvPr>
          <p:cNvSpPr/>
          <p:nvPr/>
        </p:nvSpPr>
        <p:spPr>
          <a:xfrm>
            <a:off x="3287243" y="6147582"/>
            <a:ext cx="2569513" cy="534572"/>
          </a:xfrm>
          <a:prstGeom prst="round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Next slide</a:t>
            </a:r>
          </a:p>
        </p:txBody>
      </p:sp>
      <p:sp>
        <p:nvSpPr>
          <p:cNvPr id="43" name="Oval 42">
            <a:extLst>
              <a:ext uri="{FF2B5EF4-FFF2-40B4-BE49-F238E27FC236}">
                <a16:creationId xmlns:a16="http://schemas.microsoft.com/office/drawing/2014/main" id="{1FBB8BD5-78B0-4A83-9EBE-FFA227825449}"/>
              </a:ext>
            </a:extLst>
          </p:cNvPr>
          <p:cNvSpPr/>
          <p:nvPr/>
        </p:nvSpPr>
        <p:spPr>
          <a:xfrm>
            <a:off x="3831076"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700" dirty="0" err="1">
                <a:solidFill>
                  <a:schemeClr val="tx1"/>
                </a:solidFill>
              </a:rPr>
              <a:t>igh</a:t>
            </a:r>
            <a:endParaRPr lang="en-GB" sz="4700" dirty="0">
              <a:solidFill>
                <a:schemeClr val="tx1"/>
              </a:solidFill>
            </a:endParaRPr>
          </a:p>
        </p:txBody>
      </p:sp>
      <p:sp>
        <p:nvSpPr>
          <p:cNvPr id="44" name="Oval 43">
            <a:extLst>
              <a:ext uri="{FF2B5EF4-FFF2-40B4-BE49-F238E27FC236}">
                <a16:creationId xmlns:a16="http://schemas.microsoft.com/office/drawing/2014/main" id="{D4ABA583-6C2A-483D-A567-7AEBBD9C4714}"/>
              </a:ext>
            </a:extLst>
          </p:cNvPr>
          <p:cNvSpPr/>
          <p:nvPr/>
        </p:nvSpPr>
        <p:spPr>
          <a:xfrm>
            <a:off x="5959244"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700" dirty="0">
                <a:solidFill>
                  <a:schemeClr val="tx1"/>
                </a:solidFill>
              </a:rPr>
              <a:t>ai</a:t>
            </a:r>
          </a:p>
        </p:txBody>
      </p:sp>
      <p:pic>
        <p:nvPicPr>
          <p:cNvPr id="11" name="Picture 10">
            <a:extLst>
              <a:ext uri="{FF2B5EF4-FFF2-40B4-BE49-F238E27FC236}">
                <a16:creationId xmlns:a16="http://schemas.microsoft.com/office/drawing/2014/main" id="{F04BCE10-2E0F-48F9-BD1B-E146AC4701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978258" flipH="1">
            <a:off x="-527289" y="440483"/>
            <a:ext cx="2872223" cy="4640803"/>
          </a:xfrm>
          <a:prstGeom prst="rect">
            <a:avLst/>
          </a:prstGeom>
        </p:spPr>
      </p:pic>
      <p:sp>
        <p:nvSpPr>
          <p:cNvPr id="18" name="Rectangle: Top Corners Rounded 17">
            <a:extLst>
              <a:ext uri="{FF2B5EF4-FFF2-40B4-BE49-F238E27FC236}">
                <a16:creationId xmlns:a16="http://schemas.microsoft.com/office/drawing/2014/main" id="{5B6BA694-37DE-4A76-8CE9-28838B919C60}"/>
              </a:ext>
            </a:extLst>
          </p:cNvPr>
          <p:cNvSpPr/>
          <p:nvPr/>
        </p:nvSpPr>
        <p:spPr>
          <a:xfrm rot="5400000">
            <a:off x="3879641" y="1899367"/>
            <a:ext cx="1384716" cy="2152604"/>
          </a:xfrm>
          <a:prstGeom prst="round2SameRect">
            <a:avLst>
              <a:gd name="adj1" fmla="val 0"/>
              <a:gd name="adj2" fmla="val 0"/>
            </a:avLst>
          </a:prstGeom>
          <a:solidFill>
            <a:srgbClr val="9B8B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pic>
        <p:nvPicPr>
          <p:cNvPr id="14" name="Picture 13">
            <a:extLst>
              <a:ext uri="{FF2B5EF4-FFF2-40B4-BE49-F238E27FC236}">
                <a16:creationId xmlns:a16="http://schemas.microsoft.com/office/drawing/2014/main" id="{DF5E6998-62FF-4EC7-A929-A03CCA542F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791105">
            <a:off x="6878363" y="533044"/>
            <a:ext cx="2909579" cy="4701162"/>
          </a:xfrm>
          <a:prstGeom prst="rect">
            <a:avLst/>
          </a:prstGeom>
        </p:spPr>
      </p:pic>
      <p:pic>
        <p:nvPicPr>
          <p:cNvPr id="4" name="Picture 3">
            <a:extLst>
              <a:ext uri="{FF2B5EF4-FFF2-40B4-BE49-F238E27FC236}">
                <a16:creationId xmlns:a16="http://schemas.microsoft.com/office/drawing/2014/main" id="{4BDD1D16-6380-443C-A7AF-CACE907F425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32295" y="597657"/>
            <a:ext cx="1479410" cy="1501567"/>
          </a:xfrm>
          <a:prstGeom prst="ellipse">
            <a:avLst/>
          </a:prstGeom>
          <a:ln w="76200">
            <a:solidFill>
              <a:srgbClr val="7968AC"/>
            </a:solidFill>
          </a:ln>
        </p:spPr>
      </p:pic>
    </p:spTree>
    <p:extLst>
      <p:ext uri="{BB962C8B-B14F-4D97-AF65-F5344CB8AC3E}">
        <p14:creationId xmlns:p14="http://schemas.microsoft.com/office/powerpoint/2010/main" val="207575608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2" presetClass="entr" presetSubtype="8" fill="hold" nodeType="clickEffect">
                                  <p:stCondLst>
                                    <p:cond delay="10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600"/>
                            </p:stCondLst>
                            <p:childTnLst>
                              <p:par>
                                <p:cTn id="10" presetID="2" presetClass="exit" presetSubtype="8" fill="hold" nodeType="afterEffect">
                                  <p:stCondLst>
                                    <p:cond delay="500"/>
                                  </p:stCondLst>
                                  <p:childTnLst>
                                    <p:anim calcmode="lin" valueType="num">
                                      <p:cBhvr additive="base">
                                        <p:cTn id="11" dur="500"/>
                                        <p:tgtEl>
                                          <p:spTgt spid="11"/>
                                        </p:tgtEl>
                                        <p:attrNameLst>
                                          <p:attrName>ppt_x</p:attrName>
                                        </p:attrNameLst>
                                      </p:cBhvr>
                                      <p:tavLst>
                                        <p:tav tm="0">
                                          <p:val>
                                            <p:strVal val="ppt_x"/>
                                          </p:val>
                                        </p:tav>
                                        <p:tav tm="100000">
                                          <p:val>
                                            <p:strVal val="0-ppt_w/2"/>
                                          </p:val>
                                        </p:tav>
                                      </p:tavLst>
                                    </p:anim>
                                    <p:anim calcmode="lin" valueType="num">
                                      <p:cBhvr additive="base">
                                        <p:cTn id="12" dur="500"/>
                                        <p:tgtEl>
                                          <p:spTgt spid="11"/>
                                        </p:tgtEl>
                                        <p:attrNameLst>
                                          <p:attrName>ppt_y</p:attrName>
                                        </p:attrNameLst>
                                      </p:cBhvr>
                                      <p:tavLst>
                                        <p:tav tm="0">
                                          <p:val>
                                            <p:strVal val="ppt_y"/>
                                          </p:val>
                                        </p:tav>
                                        <p:tav tm="100000">
                                          <p:val>
                                            <p:strVal val="ppt_y"/>
                                          </p:val>
                                        </p:tav>
                                      </p:tavLst>
                                    </p:anim>
                                    <p:set>
                                      <p:cBhvr>
                                        <p:cTn id="13"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14" restart="whenNotActive" fill="hold" evtFilter="cancelBubble" nodeType="interactiveSeq">
                <p:stCondLst>
                  <p:cond evt="onClick" delay="0">
                    <p:tgtEl>
                      <p:spTgt spid="44"/>
                    </p:tgtEl>
                  </p:cond>
                </p:stCondLst>
                <p:endSync evt="end" delay="0">
                  <p:rtn val="all"/>
                </p:endSync>
                <p:childTnLst>
                  <p:par>
                    <p:cTn id="15" fill="hold">
                      <p:stCondLst>
                        <p:cond delay="0"/>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2" presetClass="exit" presetSubtype="8" fill="hold" nodeType="afterEffect">
                                  <p:stCondLst>
                                    <p:cond delay="500"/>
                                  </p:stCondLst>
                                  <p:childTnLst>
                                    <p:anim calcmode="lin" valueType="num">
                                      <p:cBhvr additive="base">
                                        <p:cTn id="23" dur="500"/>
                                        <p:tgtEl>
                                          <p:spTgt spid="11"/>
                                        </p:tgtEl>
                                        <p:attrNameLst>
                                          <p:attrName>ppt_x</p:attrName>
                                        </p:attrNameLst>
                                      </p:cBhvr>
                                      <p:tavLst>
                                        <p:tav tm="0">
                                          <p:val>
                                            <p:strVal val="ppt_x"/>
                                          </p:val>
                                        </p:tav>
                                        <p:tav tm="100000">
                                          <p:val>
                                            <p:strVal val="0-ppt_w/2"/>
                                          </p:val>
                                        </p:tav>
                                      </p:tavLst>
                                    </p:anim>
                                    <p:anim calcmode="lin" valueType="num">
                                      <p:cBhvr additive="base">
                                        <p:cTn id="24" dur="500"/>
                                        <p:tgtEl>
                                          <p:spTgt spid="11"/>
                                        </p:tgtEl>
                                        <p:attrNameLst>
                                          <p:attrName>ppt_y</p:attrName>
                                        </p:attrNameLst>
                                      </p:cBhvr>
                                      <p:tavLst>
                                        <p:tav tm="0">
                                          <p:val>
                                            <p:strVal val="ppt_y"/>
                                          </p:val>
                                        </p:tav>
                                        <p:tav tm="100000">
                                          <p:val>
                                            <p:strVal val="ppt_y"/>
                                          </p:val>
                                        </p:tav>
                                      </p:tavLst>
                                    </p:anim>
                                    <p:set>
                                      <p:cBhvr>
                                        <p:cTn id="25"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44"/>
                  </p:tgtEl>
                </p:cond>
              </p:nextCondLst>
            </p:seq>
            <p:seq concurrent="1" nextAc="seek">
              <p:cTn id="26" restart="whenNotActive" fill="hold" evtFilter="cancelBubble" nodeType="interactiveSeq">
                <p:stCondLst>
                  <p:cond evt="onClick" delay="0">
                    <p:tgtEl>
                      <p:spTgt spid="43"/>
                    </p:tgtEl>
                  </p:cond>
                </p:stCondLst>
                <p:endSync evt="end" delay="0">
                  <p:rtn val="all"/>
                </p:endSync>
                <p:childTnLst>
                  <p:par>
                    <p:cTn id="27" fill="hold">
                      <p:stCondLst>
                        <p:cond delay="0"/>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1+#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10" presetClass="exit" presetSubtype="0" fill="hold" grpId="0" nodeType="withEffect">
                                  <p:stCondLst>
                                    <p:cond delay="0"/>
                                  </p:stCondLst>
                                  <p:childTnLst>
                                    <p:animEffect transition="out" filter="fade">
                                      <p:cBhvr>
                                        <p:cTn id="34" dur="500"/>
                                        <p:tgtEl>
                                          <p:spTgt spid="18"/>
                                        </p:tgtEl>
                                      </p:cBhvr>
                                    </p:animEffect>
                                    <p:set>
                                      <p:cBhvr>
                                        <p:cTn id="35"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43"/>
                  </p:tgtEl>
                </p:cond>
              </p:nextCondLst>
            </p:seq>
          </p:childTnLst>
        </p:cTn>
      </p:par>
    </p:tnLst>
    <p:bldLst>
      <p:bldP spid="1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16BBA326-B81A-4BDE-B3DF-E144717F3097}"/>
              </a:ext>
            </a:extLst>
          </p:cNvPr>
          <p:cNvSpPr/>
          <p:nvPr/>
        </p:nvSpPr>
        <p:spPr>
          <a:xfrm>
            <a:off x="1702908"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700" dirty="0">
                <a:solidFill>
                  <a:schemeClr val="tx1"/>
                </a:solidFill>
              </a:rPr>
              <a:t>oi</a:t>
            </a:r>
          </a:p>
        </p:txBody>
      </p:sp>
      <p:sp>
        <p:nvSpPr>
          <p:cNvPr id="16" name="Rectangle 15">
            <a:extLst>
              <a:ext uri="{FF2B5EF4-FFF2-40B4-BE49-F238E27FC236}">
                <a16:creationId xmlns:a16="http://schemas.microsoft.com/office/drawing/2014/main" id="{73A02B6E-5B6D-4BBC-AC08-1F96A3CA2150}"/>
              </a:ext>
            </a:extLst>
          </p:cNvPr>
          <p:cNvSpPr/>
          <p:nvPr/>
        </p:nvSpPr>
        <p:spPr>
          <a:xfrm>
            <a:off x="462706" y="3844570"/>
            <a:ext cx="8190451" cy="391875"/>
          </a:xfrm>
          <a:prstGeom prst="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Click the correct phoneme</a:t>
            </a:r>
          </a:p>
        </p:txBody>
      </p:sp>
      <p:grpSp>
        <p:nvGrpSpPr>
          <p:cNvPr id="31" name="Group 30">
            <a:extLst>
              <a:ext uri="{FF2B5EF4-FFF2-40B4-BE49-F238E27FC236}">
                <a16:creationId xmlns:a16="http://schemas.microsoft.com/office/drawing/2014/main" id="{B181E596-0F6D-461A-A994-4D0792A3D683}"/>
              </a:ext>
            </a:extLst>
          </p:cNvPr>
          <p:cNvGrpSpPr/>
          <p:nvPr/>
        </p:nvGrpSpPr>
        <p:grpSpPr>
          <a:xfrm>
            <a:off x="1758822" y="2283311"/>
            <a:ext cx="5626356" cy="1384715"/>
            <a:chOff x="800361" y="2762283"/>
            <a:chExt cx="7560000" cy="2005263"/>
          </a:xfrm>
        </p:grpSpPr>
        <p:sp>
          <p:nvSpPr>
            <p:cNvPr id="2" name="Rectangle: Rounded Corners 1">
              <a:extLst>
                <a:ext uri="{FF2B5EF4-FFF2-40B4-BE49-F238E27FC236}">
                  <a16:creationId xmlns:a16="http://schemas.microsoft.com/office/drawing/2014/main" id="{0295157D-7646-4C62-BB27-9698076D76FA}"/>
                </a:ext>
              </a:extLst>
            </p:cNvPr>
            <p:cNvSpPr/>
            <p:nvPr/>
          </p:nvSpPr>
          <p:spPr>
            <a:xfrm>
              <a:off x="800361" y="2762283"/>
              <a:ext cx="7560000" cy="2005263"/>
            </a:xfrm>
            <a:prstGeom prst="roundRect">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7" name="Straight Connector 26">
              <a:extLst>
                <a:ext uri="{FF2B5EF4-FFF2-40B4-BE49-F238E27FC236}">
                  <a16:creationId xmlns:a16="http://schemas.microsoft.com/office/drawing/2014/main" id="{68A211ED-A500-4FA3-B72B-4709A14FA326}"/>
                </a:ext>
              </a:extLst>
            </p:cNvPr>
            <p:cNvCxnSpPr>
              <a:cxnSpLocks/>
            </p:cNvCxnSpPr>
            <p:nvPr/>
          </p:nvCxnSpPr>
          <p:spPr>
            <a:xfrm>
              <a:off x="3134158" y="2762283"/>
              <a:ext cx="0" cy="2005263"/>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E44DCB1E-244D-48E9-B5DA-56DE4C634783}"/>
                </a:ext>
              </a:extLst>
            </p:cNvPr>
            <p:cNvCxnSpPr>
              <a:cxnSpLocks/>
            </p:cNvCxnSpPr>
            <p:nvPr/>
          </p:nvCxnSpPr>
          <p:spPr>
            <a:xfrm>
              <a:off x="6042977" y="2762283"/>
              <a:ext cx="0" cy="2005263"/>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grpSp>
      <p:sp>
        <p:nvSpPr>
          <p:cNvPr id="32" name="TextBox 31">
            <a:extLst>
              <a:ext uri="{FF2B5EF4-FFF2-40B4-BE49-F238E27FC236}">
                <a16:creationId xmlns:a16="http://schemas.microsoft.com/office/drawing/2014/main" id="{8274D16D-21BB-42C5-88CF-44F5A5C92E84}"/>
              </a:ext>
            </a:extLst>
          </p:cNvPr>
          <p:cNvSpPr txBox="1"/>
          <p:nvPr/>
        </p:nvSpPr>
        <p:spPr>
          <a:xfrm>
            <a:off x="1933565" y="2170295"/>
            <a:ext cx="1523536" cy="1446550"/>
          </a:xfrm>
          <a:prstGeom prst="rect">
            <a:avLst/>
          </a:prstGeom>
          <a:noFill/>
        </p:spPr>
        <p:txBody>
          <a:bodyPr wrap="square" rtlCol="0">
            <a:spAutoFit/>
          </a:bodyPr>
          <a:lstStyle/>
          <a:p>
            <a:pPr algn="ctr"/>
            <a:r>
              <a:rPr lang="en-GB" sz="8800" dirty="0"/>
              <a:t>b</a:t>
            </a:r>
          </a:p>
        </p:txBody>
      </p:sp>
      <p:sp>
        <p:nvSpPr>
          <p:cNvPr id="37" name="TextBox 36">
            <a:extLst>
              <a:ext uri="{FF2B5EF4-FFF2-40B4-BE49-F238E27FC236}">
                <a16:creationId xmlns:a16="http://schemas.microsoft.com/office/drawing/2014/main" id="{CFE33663-575B-4AF3-AE57-0EBE7FBAB6C5}"/>
              </a:ext>
            </a:extLst>
          </p:cNvPr>
          <p:cNvSpPr txBox="1"/>
          <p:nvPr/>
        </p:nvSpPr>
        <p:spPr>
          <a:xfrm>
            <a:off x="3648540" y="2160350"/>
            <a:ext cx="1852677" cy="1446550"/>
          </a:xfrm>
          <a:prstGeom prst="rect">
            <a:avLst/>
          </a:prstGeom>
          <a:noFill/>
        </p:spPr>
        <p:txBody>
          <a:bodyPr wrap="square" rtlCol="0">
            <a:spAutoFit/>
          </a:bodyPr>
          <a:lstStyle/>
          <a:p>
            <a:pPr algn="ctr"/>
            <a:r>
              <a:rPr lang="en-GB" sz="8800" dirty="0"/>
              <a:t>oi</a:t>
            </a:r>
          </a:p>
        </p:txBody>
      </p:sp>
      <p:sp>
        <p:nvSpPr>
          <p:cNvPr id="38" name="TextBox 37">
            <a:extLst>
              <a:ext uri="{FF2B5EF4-FFF2-40B4-BE49-F238E27FC236}">
                <a16:creationId xmlns:a16="http://schemas.microsoft.com/office/drawing/2014/main" id="{FA527129-4302-4019-AF7E-A939E3FFE2D5}"/>
              </a:ext>
            </a:extLst>
          </p:cNvPr>
          <p:cNvSpPr txBox="1"/>
          <p:nvPr/>
        </p:nvSpPr>
        <p:spPr>
          <a:xfrm>
            <a:off x="5657689" y="2160351"/>
            <a:ext cx="1523536" cy="1446550"/>
          </a:xfrm>
          <a:prstGeom prst="rect">
            <a:avLst/>
          </a:prstGeom>
          <a:noFill/>
        </p:spPr>
        <p:txBody>
          <a:bodyPr wrap="square" rtlCol="0">
            <a:spAutoFit/>
          </a:bodyPr>
          <a:lstStyle/>
          <a:p>
            <a:pPr algn="ctr"/>
            <a:r>
              <a:rPr lang="en-GB" sz="8800" dirty="0"/>
              <a:t>l</a:t>
            </a:r>
          </a:p>
        </p:txBody>
      </p:sp>
      <p:sp>
        <p:nvSpPr>
          <p:cNvPr id="42" name="Rectangle: Rounded Corners 41">
            <a:hlinkClick r:id="rId2" action="ppaction://hlinksldjump"/>
            <a:extLst>
              <a:ext uri="{FF2B5EF4-FFF2-40B4-BE49-F238E27FC236}">
                <a16:creationId xmlns:a16="http://schemas.microsoft.com/office/drawing/2014/main" id="{CF3F1943-59E6-4520-9C8E-307C7ADA219E}"/>
              </a:ext>
            </a:extLst>
          </p:cNvPr>
          <p:cNvSpPr/>
          <p:nvPr/>
        </p:nvSpPr>
        <p:spPr>
          <a:xfrm>
            <a:off x="3287243" y="6147582"/>
            <a:ext cx="2569513" cy="534572"/>
          </a:xfrm>
          <a:prstGeom prst="round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Next slide</a:t>
            </a:r>
          </a:p>
        </p:txBody>
      </p:sp>
      <p:sp>
        <p:nvSpPr>
          <p:cNvPr id="43" name="Oval 42">
            <a:extLst>
              <a:ext uri="{FF2B5EF4-FFF2-40B4-BE49-F238E27FC236}">
                <a16:creationId xmlns:a16="http://schemas.microsoft.com/office/drawing/2014/main" id="{1FBB8BD5-78B0-4A83-9EBE-FFA227825449}"/>
              </a:ext>
            </a:extLst>
          </p:cNvPr>
          <p:cNvSpPr/>
          <p:nvPr/>
        </p:nvSpPr>
        <p:spPr>
          <a:xfrm>
            <a:off x="3831076"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700" dirty="0">
                <a:solidFill>
                  <a:schemeClr val="tx1"/>
                </a:solidFill>
              </a:rPr>
              <a:t>o</a:t>
            </a:r>
          </a:p>
        </p:txBody>
      </p:sp>
      <p:sp>
        <p:nvSpPr>
          <p:cNvPr id="44" name="Oval 43">
            <a:extLst>
              <a:ext uri="{FF2B5EF4-FFF2-40B4-BE49-F238E27FC236}">
                <a16:creationId xmlns:a16="http://schemas.microsoft.com/office/drawing/2014/main" id="{D4ABA583-6C2A-483D-A567-7AEBBD9C4714}"/>
              </a:ext>
            </a:extLst>
          </p:cNvPr>
          <p:cNvSpPr/>
          <p:nvPr/>
        </p:nvSpPr>
        <p:spPr>
          <a:xfrm>
            <a:off x="5959244"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700" dirty="0" err="1">
                <a:solidFill>
                  <a:schemeClr val="tx1"/>
                </a:solidFill>
              </a:rPr>
              <a:t>oa</a:t>
            </a:r>
            <a:endParaRPr lang="en-GB" sz="4700" dirty="0">
              <a:solidFill>
                <a:schemeClr val="tx1"/>
              </a:solidFill>
            </a:endParaRPr>
          </a:p>
        </p:txBody>
      </p:sp>
      <p:pic>
        <p:nvPicPr>
          <p:cNvPr id="11" name="Picture 10">
            <a:extLst>
              <a:ext uri="{FF2B5EF4-FFF2-40B4-BE49-F238E27FC236}">
                <a16:creationId xmlns:a16="http://schemas.microsoft.com/office/drawing/2014/main" id="{F04BCE10-2E0F-48F9-BD1B-E146AC4701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978258" flipH="1">
            <a:off x="-527289" y="440483"/>
            <a:ext cx="2872223" cy="4640803"/>
          </a:xfrm>
          <a:prstGeom prst="rect">
            <a:avLst/>
          </a:prstGeom>
        </p:spPr>
      </p:pic>
      <p:sp>
        <p:nvSpPr>
          <p:cNvPr id="18" name="Rectangle: Top Corners Rounded 17">
            <a:extLst>
              <a:ext uri="{FF2B5EF4-FFF2-40B4-BE49-F238E27FC236}">
                <a16:creationId xmlns:a16="http://schemas.microsoft.com/office/drawing/2014/main" id="{5B6BA694-37DE-4A76-8CE9-28838B919C60}"/>
              </a:ext>
            </a:extLst>
          </p:cNvPr>
          <p:cNvSpPr/>
          <p:nvPr/>
        </p:nvSpPr>
        <p:spPr>
          <a:xfrm rot="5400000">
            <a:off x="3879641" y="1926511"/>
            <a:ext cx="1384716" cy="2152604"/>
          </a:xfrm>
          <a:prstGeom prst="round2SameRect">
            <a:avLst>
              <a:gd name="adj1" fmla="val 0"/>
              <a:gd name="adj2" fmla="val 0"/>
            </a:avLst>
          </a:prstGeom>
          <a:solidFill>
            <a:srgbClr val="9B8B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pic>
        <p:nvPicPr>
          <p:cNvPr id="14" name="Picture 13">
            <a:extLst>
              <a:ext uri="{FF2B5EF4-FFF2-40B4-BE49-F238E27FC236}">
                <a16:creationId xmlns:a16="http://schemas.microsoft.com/office/drawing/2014/main" id="{DF5E6998-62FF-4EC7-A929-A03CCA542F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791105">
            <a:off x="6878363" y="533044"/>
            <a:ext cx="2909579" cy="4701162"/>
          </a:xfrm>
          <a:prstGeom prst="rect">
            <a:avLst/>
          </a:prstGeom>
        </p:spPr>
      </p:pic>
      <p:pic>
        <p:nvPicPr>
          <p:cNvPr id="4" name="Picture 3">
            <a:extLst>
              <a:ext uri="{FF2B5EF4-FFF2-40B4-BE49-F238E27FC236}">
                <a16:creationId xmlns:a16="http://schemas.microsoft.com/office/drawing/2014/main" id="{74483CFA-17A5-401C-97AC-96264FA74DA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21760" y="593187"/>
            <a:ext cx="1295022" cy="1458425"/>
          </a:xfrm>
          <a:prstGeom prst="rect">
            <a:avLst/>
          </a:prstGeom>
        </p:spPr>
      </p:pic>
    </p:spTree>
    <p:extLst>
      <p:ext uri="{BB962C8B-B14F-4D97-AF65-F5344CB8AC3E}">
        <p14:creationId xmlns:p14="http://schemas.microsoft.com/office/powerpoint/2010/main" val="243057489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4"/>
                    </p:tgtEl>
                  </p:cond>
                </p:stCondLst>
                <p:endSync evt="end" delay="0">
                  <p:rtn val="all"/>
                </p:endSync>
                <p:childTnLst>
                  <p:par>
                    <p:cTn id="3" fill="hold">
                      <p:stCondLst>
                        <p:cond delay="0"/>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xit" presetSubtype="8" fill="hold" nodeType="afterEffect">
                                  <p:stCondLst>
                                    <p:cond delay="500"/>
                                  </p:stCondLst>
                                  <p:childTnLst>
                                    <p:anim calcmode="lin" valueType="num">
                                      <p:cBhvr additive="base">
                                        <p:cTn id="11" dur="500"/>
                                        <p:tgtEl>
                                          <p:spTgt spid="11"/>
                                        </p:tgtEl>
                                        <p:attrNameLst>
                                          <p:attrName>ppt_x</p:attrName>
                                        </p:attrNameLst>
                                      </p:cBhvr>
                                      <p:tavLst>
                                        <p:tav tm="0">
                                          <p:val>
                                            <p:strVal val="ppt_x"/>
                                          </p:val>
                                        </p:tav>
                                        <p:tav tm="100000">
                                          <p:val>
                                            <p:strVal val="0-ppt_w/2"/>
                                          </p:val>
                                        </p:tav>
                                      </p:tavLst>
                                    </p:anim>
                                    <p:anim calcmode="lin" valueType="num">
                                      <p:cBhvr additive="base">
                                        <p:cTn id="12" dur="500"/>
                                        <p:tgtEl>
                                          <p:spTgt spid="11"/>
                                        </p:tgtEl>
                                        <p:attrNameLst>
                                          <p:attrName>ppt_y</p:attrName>
                                        </p:attrNameLst>
                                      </p:cBhvr>
                                      <p:tavLst>
                                        <p:tav tm="0">
                                          <p:val>
                                            <p:strVal val="ppt_y"/>
                                          </p:val>
                                        </p:tav>
                                        <p:tav tm="100000">
                                          <p:val>
                                            <p:strVal val="ppt_y"/>
                                          </p:val>
                                        </p:tav>
                                      </p:tavLst>
                                    </p:anim>
                                    <p:set>
                                      <p:cBhvr>
                                        <p:cTn id="13"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44"/>
                  </p:tgtEl>
                </p:cond>
              </p:nextCondLst>
            </p:seq>
            <p:seq concurrent="1" nextAc="seek">
              <p:cTn id="14" restart="whenNotActive" fill="hold" evtFilter="cancelBubble" nodeType="interactiveSeq">
                <p:stCondLst>
                  <p:cond evt="onClick" delay="0">
                    <p:tgtEl>
                      <p:spTgt spid="43"/>
                    </p:tgtEl>
                  </p:cond>
                </p:stCondLst>
                <p:endSync evt="end" delay="0">
                  <p:rtn val="all"/>
                </p:endSync>
                <p:childTnLst>
                  <p:par>
                    <p:cTn id="15" fill="hold">
                      <p:stCondLst>
                        <p:cond delay="0"/>
                      </p:stCondLst>
                      <p:childTnLst>
                        <p:par>
                          <p:cTn id="16" fill="hold">
                            <p:stCondLst>
                              <p:cond delay="0"/>
                            </p:stCondLst>
                            <p:childTnLst>
                              <p:par>
                                <p:cTn id="17" presetID="2" presetClass="entr" presetSubtype="8" fill="hold" nodeType="clickEffect">
                                  <p:stCondLst>
                                    <p:cond delay="10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par>
                          <p:cTn id="21" fill="hold">
                            <p:stCondLst>
                              <p:cond delay="600"/>
                            </p:stCondLst>
                            <p:childTnLst>
                              <p:par>
                                <p:cTn id="22" presetID="2" presetClass="exit" presetSubtype="8" fill="hold" nodeType="afterEffect">
                                  <p:stCondLst>
                                    <p:cond delay="500"/>
                                  </p:stCondLst>
                                  <p:childTnLst>
                                    <p:anim calcmode="lin" valueType="num">
                                      <p:cBhvr additive="base">
                                        <p:cTn id="23" dur="500"/>
                                        <p:tgtEl>
                                          <p:spTgt spid="11"/>
                                        </p:tgtEl>
                                        <p:attrNameLst>
                                          <p:attrName>ppt_x</p:attrName>
                                        </p:attrNameLst>
                                      </p:cBhvr>
                                      <p:tavLst>
                                        <p:tav tm="0">
                                          <p:val>
                                            <p:strVal val="ppt_x"/>
                                          </p:val>
                                        </p:tav>
                                        <p:tav tm="100000">
                                          <p:val>
                                            <p:strVal val="0-ppt_w/2"/>
                                          </p:val>
                                        </p:tav>
                                      </p:tavLst>
                                    </p:anim>
                                    <p:anim calcmode="lin" valueType="num">
                                      <p:cBhvr additive="base">
                                        <p:cTn id="24" dur="500"/>
                                        <p:tgtEl>
                                          <p:spTgt spid="11"/>
                                        </p:tgtEl>
                                        <p:attrNameLst>
                                          <p:attrName>ppt_y</p:attrName>
                                        </p:attrNameLst>
                                      </p:cBhvr>
                                      <p:tavLst>
                                        <p:tav tm="0">
                                          <p:val>
                                            <p:strVal val="ppt_y"/>
                                          </p:val>
                                        </p:tav>
                                        <p:tav tm="100000">
                                          <p:val>
                                            <p:strVal val="ppt_y"/>
                                          </p:val>
                                        </p:tav>
                                      </p:tavLst>
                                    </p:anim>
                                    <p:set>
                                      <p:cBhvr>
                                        <p:cTn id="25"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43"/>
                  </p:tgtEl>
                </p:cond>
              </p:nextCondLst>
            </p:seq>
            <p:seq concurrent="1" nextAc="seek">
              <p:cTn id="26" restart="whenNotActive" fill="hold" evtFilter="cancelBubble" nodeType="interactiveSeq">
                <p:stCondLst>
                  <p:cond evt="onClick" delay="0">
                    <p:tgtEl>
                      <p:spTgt spid="9"/>
                    </p:tgtEl>
                  </p:cond>
                </p:stCondLst>
                <p:endSync evt="end" delay="0">
                  <p:rtn val="all"/>
                </p:endSync>
                <p:childTnLst>
                  <p:par>
                    <p:cTn id="27" fill="hold">
                      <p:stCondLst>
                        <p:cond delay="0"/>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1+#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10" presetClass="exit" presetSubtype="0" fill="hold" grpId="0" nodeType="withEffect">
                                  <p:stCondLst>
                                    <p:cond delay="0"/>
                                  </p:stCondLst>
                                  <p:childTnLst>
                                    <p:animEffect transition="out" filter="fade">
                                      <p:cBhvr>
                                        <p:cTn id="34" dur="500"/>
                                        <p:tgtEl>
                                          <p:spTgt spid="18"/>
                                        </p:tgtEl>
                                      </p:cBhvr>
                                    </p:animEffect>
                                    <p:set>
                                      <p:cBhvr>
                                        <p:cTn id="35"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1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16BBA326-B81A-4BDE-B3DF-E144717F3097}"/>
              </a:ext>
            </a:extLst>
          </p:cNvPr>
          <p:cNvSpPr/>
          <p:nvPr/>
        </p:nvSpPr>
        <p:spPr>
          <a:xfrm>
            <a:off x="1702908"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th</a:t>
            </a:r>
          </a:p>
        </p:txBody>
      </p:sp>
      <p:sp>
        <p:nvSpPr>
          <p:cNvPr id="16" name="Rectangle 15">
            <a:extLst>
              <a:ext uri="{FF2B5EF4-FFF2-40B4-BE49-F238E27FC236}">
                <a16:creationId xmlns:a16="http://schemas.microsoft.com/office/drawing/2014/main" id="{73A02B6E-5B6D-4BBC-AC08-1F96A3CA2150}"/>
              </a:ext>
            </a:extLst>
          </p:cNvPr>
          <p:cNvSpPr/>
          <p:nvPr/>
        </p:nvSpPr>
        <p:spPr>
          <a:xfrm>
            <a:off x="462706" y="3844570"/>
            <a:ext cx="8190451" cy="391875"/>
          </a:xfrm>
          <a:prstGeom prst="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Click the correct phoneme</a:t>
            </a:r>
          </a:p>
        </p:txBody>
      </p:sp>
      <p:grpSp>
        <p:nvGrpSpPr>
          <p:cNvPr id="31" name="Group 30">
            <a:extLst>
              <a:ext uri="{FF2B5EF4-FFF2-40B4-BE49-F238E27FC236}">
                <a16:creationId xmlns:a16="http://schemas.microsoft.com/office/drawing/2014/main" id="{B181E596-0F6D-461A-A994-4D0792A3D683}"/>
              </a:ext>
            </a:extLst>
          </p:cNvPr>
          <p:cNvGrpSpPr/>
          <p:nvPr/>
        </p:nvGrpSpPr>
        <p:grpSpPr>
          <a:xfrm>
            <a:off x="1758822" y="2283311"/>
            <a:ext cx="5626356" cy="1384715"/>
            <a:chOff x="800361" y="2762283"/>
            <a:chExt cx="7560000" cy="2005263"/>
          </a:xfrm>
        </p:grpSpPr>
        <p:sp>
          <p:nvSpPr>
            <p:cNvPr id="2" name="Rectangle: Rounded Corners 1">
              <a:extLst>
                <a:ext uri="{FF2B5EF4-FFF2-40B4-BE49-F238E27FC236}">
                  <a16:creationId xmlns:a16="http://schemas.microsoft.com/office/drawing/2014/main" id="{0295157D-7646-4C62-BB27-9698076D76FA}"/>
                </a:ext>
              </a:extLst>
            </p:cNvPr>
            <p:cNvSpPr/>
            <p:nvPr/>
          </p:nvSpPr>
          <p:spPr>
            <a:xfrm>
              <a:off x="800361" y="2762283"/>
              <a:ext cx="7560000" cy="2005263"/>
            </a:xfrm>
            <a:prstGeom prst="roundRect">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7" name="Straight Connector 26">
              <a:extLst>
                <a:ext uri="{FF2B5EF4-FFF2-40B4-BE49-F238E27FC236}">
                  <a16:creationId xmlns:a16="http://schemas.microsoft.com/office/drawing/2014/main" id="{68A211ED-A500-4FA3-B72B-4709A14FA326}"/>
                </a:ext>
              </a:extLst>
            </p:cNvPr>
            <p:cNvCxnSpPr>
              <a:cxnSpLocks/>
            </p:cNvCxnSpPr>
            <p:nvPr/>
          </p:nvCxnSpPr>
          <p:spPr>
            <a:xfrm>
              <a:off x="3134158" y="2762283"/>
              <a:ext cx="0" cy="2005263"/>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E44DCB1E-244D-48E9-B5DA-56DE4C634783}"/>
                </a:ext>
              </a:extLst>
            </p:cNvPr>
            <p:cNvCxnSpPr>
              <a:cxnSpLocks/>
            </p:cNvCxnSpPr>
            <p:nvPr/>
          </p:nvCxnSpPr>
          <p:spPr>
            <a:xfrm>
              <a:off x="5549423" y="2762283"/>
              <a:ext cx="0" cy="2005263"/>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grpSp>
      <p:sp>
        <p:nvSpPr>
          <p:cNvPr id="32" name="TextBox 31">
            <a:extLst>
              <a:ext uri="{FF2B5EF4-FFF2-40B4-BE49-F238E27FC236}">
                <a16:creationId xmlns:a16="http://schemas.microsoft.com/office/drawing/2014/main" id="{8274D16D-21BB-42C5-88CF-44F5A5C92E84}"/>
              </a:ext>
            </a:extLst>
          </p:cNvPr>
          <p:cNvSpPr txBox="1"/>
          <p:nvPr/>
        </p:nvSpPr>
        <p:spPr>
          <a:xfrm>
            <a:off x="1933565" y="2170295"/>
            <a:ext cx="1523536" cy="1446550"/>
          </a:xfrm>
          <a:prstGeom prst="rect">
            <a:avLst/>
          </a:prstGeom>
          <a:noFill/>
        </p:spPr>
        <p:txBody>
          <a:bodyPr wrap="square" rtlCol="0">
            <a:spAutoFit/>
          </a:bodyPr>
          <a:lstStyle/>
          <a:p>
            <a:pPr algn="ctr"/>
            <a:r>
              <a:rPr lang="en-GB" sz="8800" dirty="0"/>
              <a:t>m</a:t>
            </a:r>
          </a:p>
        </p:txBody>
      </p:sp>
      <p:sp>
        <p:nvSpPr>
          <p:cNvPr id="37" name="TextBox 36">
            <a:extLst>
              <a:ext uri="{FF2B5EF4-FFF2-40B4-BE49-F238E27FC236}">
                <a16:creationId xmlns:a16="http://schemas.microsoft.com/office/drawing/2014/main" id="{CFE33663-575B-4AF3-AE57-0EBE7FBAB6C5}"/>
              </a:ext>
            </a:extLst>
          </p:cNvPr>
          <p:cNvSpPr txBox="1"/>
          <p:nvPr/>
        </p:nvSpPr>
        <p:spPr>
          <a:xfrm>
            <a:off x="3489349" y="2160350"/>
            <a:ext cx="1852677" cy="1446550"/>
          </a:xfrm>
          <a:prstGeom prst="rect">
            <a:avLst/>
          </a:prstGeom>
          <a:noFill/>
        </p:spPr>
        <p:txBody>
          <a:bodyPr wrap="square" rtlCol="0">
            <a:spAutoFit/>
          </a:bodyPr>
          <a:lstStyle/>
          <a:p>
            <a:pPr algn="ctr"/>
            <a:r>
              <a:rPr lang="en-GB" sz="8800" dirty="0"/>
              <a:t>o</a:t>
            </a:r>
          </a:p>
        </p:txBody>
      </p:sp>
      <p:sp>
        <p:nvSpPr>
          <p:cNvPr id="38" name="TextBox 37">
            <a:extLst>
              <a:ext uri="{FF2B5EF4-FFF2-40B4-BE49-F238E27FC236}">
                <a16:creationId xmlns:a16="http://schemas.microsoft.com/office/drawing/2014/main" id="{FA527129-4302-4019-AF7E-A939E3FFE2D5}"/>
              </a:ext>
            </a:extLst>
          </p:cNvPr>
          <p:cNvSpPr txBox="1"/>
          <p:nvPr/>
        </p:nvSpPr>
        <p:spPr>
          <a:xfrm>
            <a:off x="5559861" y="2189379"/>
            <a:ext cx="1523536" cy="1446550"/>
          </a:xfrm>
          <a:prstGeom prst="rect">
            <a:avLst/>
          </a:prstGeom>
          <a:noFill/>
        </p:spPr>
        <p:txBody>
          <a:bodyPr wrap="square" rtlCol="0">
            <a:spAutoFit/>
          </a:bodyPr>
          <a:lstStyle/>
          <a:p>
            <a:pPr algn="ctr"/>
            <a:r>
              <a:rPr lang="en-GB" sz="8800" dirty="0"/>
              <a:t>th</a:t>
            </a:r>
          </a:p>
        </p:txBody>
      </p:sp>
      <p:sp>
        <p:nvSpPr>
          <p:cNvPr id="42" name="Rectangle: Rounded Corners 41">
            <a:hlinkClick r:id="rId2" action="ppaction://hlinksldjump"/>
            <a:extLst>
              <a:ext uri="{FF2B5EF4-FFF2-40B4-BE49-F238E27FC236}">
                <a16:creationId xmlns:a16="http://schemas.microsoft.com/office/drawing/2014/main" id="{CF3F1943-59E6-4520-9C8E-307C7ADA219E}"/>
              </a:ext>
            </a:extLst>
          </p:cNvPr>
          <p:cNvSpPr/>
          <p:nvPr/>
        </p:nvSpPr>
        <p:spPr>
          <a:xfrm>
            <a:off x="3287243" y="6147582"/>
            <a:ext cx="2569513" cy="534572"/>
          </a:xfrm>
          <a:prstGeom prst="round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Next slide</a:t>
            </a:r>
          </a:p>
        </p:txBody>
      </p:sp>
      <p:sp>
        <p:nvSpPr>
          <p:cNvPr id="43" name="Oval 42">
            <a:extLst>
              <a:ext uri="{FF2B5EF4-FFF2-40B4-BE49-F238E27FC236}">
                <a16:creationId xmlns:a16="http://schemas.microsoft.com/office/drawing/2014/main" id="{1FBB8BD5-78B0-4A83-9EBE-FFA227825449}"/>
              </a:ext>
            </a:extLst>
          </p:cNvPr>
          <p:cNvSpPr/>
          <p:nvPr/>
        </p:nvSpPr>
        <p:spPr>
          <a:xfrm>
            <a:off x="3831076"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sh</a:t>
            </a:r>
          </a:p>
        </p:txBody>
      </p:sp>
      <p:sp>
        <p:nvSpPr>
          <p:cNvPr id="44" name="Oval 43">
            <a:extLst>
              <a:ext uri="{FF2B5EF4-FFF2-40B4-BE49-F238E27FC236}">
                <a16:creationId xmlns:a16="http://schemas.microsoft.com/office/drawing/2014/main" id="{D4ABA583-6C2A-483D-A567-7AEBBD9C4714}"/>
              </a:ext>
            </a:extLst>
          </p:cNvPr>
          <p:cNvSpPr/>
          <p:nvPr/>
        </p:nvSpPr>
        <p:spPr>
          <a:xfrm>
            <a:off x="5959244"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ch</a:t>
            </a:r>
          </a:p>
        </p:txBody>
      </p:sp>
      <p:pic>
        <p:nvPicPr>
          <p:cNvPr id="11" name="Picture 10">
            <a:extLst>
              <a:ext uri="{FF2B5EF4-FFF2-40B4-BE49-F238E27FC236}">
                <a16:creationId xmlns:a16="http://schemas.microsoft.com/office/drawing/2014/main" id="{F04BCE10-2E0F-48F9-BD1B-E146AC4701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978258" flipH="1">
            <a:off x="-527289" y="440483"/>
            <a:ext cx="2872223" cy="4640803"/>
          </a:xfrm>
          <a:prstGeom prst="rect">
            <a:avLst/>
          </a:prstGeom>
        </p:spPr>
      </p:pic>
      <p:sp>
        <p:nvSpPr>
          <p:cNvPr id="18" name="Rectangle: Top Corners Rounded 17">
            <a:extLst>
              <a:ext uri="{FF2B5EF4-FFF2-40B4-BE49-F238E27FC236}">
                <a16:creationId xmlns:a16="http://schemas.microsoft.com/office/drawing/2014/main" id="{5B6BA694-37DE-4A76-8CE9-28838B919C60}"/>
              </a:ext>
            </a:extLst>
          </p:cNvPr>
          <p:cNvSpPr/>
          <p:nvPr/>
        </p:nvSpPr>
        <p:spPr>
          <a:xfrm rot="5400000">
            <a:off x="5659147" y="1915581"/>
            <a:ext cx="1384716" cy="2088077"/>
          </a:xfrm>
          <a:prstGeom prst="round2SameRect">
            <a:avLst>
              <a:gd name="adj1" fmla="val 18867"/>
              <a:gd name="adj2" fmla="val 0"/>
            </a:avLst>
          </a:prstGeom>
          <a:solidFill>
            <a:srgbClr val="9B8B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pic>
        <p:nvPicPr>
          <p:cNvPr id="14" name="Picture 13">
            <a:extLst>
              <a:ext uri="{FF2B5EF4-FFF2-40B4-BE49-F238E27FC236}">
                <a16:creationId xmlns:a16="http://schemas.microsoft.com/office/drawing/2014/main" id="{DF5E6998-62FF-4EC7-A929-A03CCA542F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791105">
            <a:off x="6878363" y="533044"/>
            <a:ext cx="2909579" cy="4701162"/>
          </a:xfrm>
          <a:prstGeom prst="rect">
            <a:avLst/>
          </a:prstGeom>
        </p:spPr>
      </p:pic>
      <p:pic>
        <p:nvPicPr>
          <p:cNvPr id="4" name="Picture 3">
            <a:extLst>
              <a:ext uri="{FF2B5EF4-FFF2-40B4-BE49-F238E27FC236}">
                <a16:creationId xmlns:a16="http://schemas.microsoft.com/office/drawing/2014/main" id="{85C73973-2F93-4FBB-9838-D51EF6AB540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451677">
            <a:off x="3819077" y="677483"/>
            <a:ext cx="1911598" cy="1740661"/>
          </a:xfrm>
          <a:prstGeom prst="rect">
            <a:avLst/>
          </a:prstGeom>
        </p:spPr>
      </p:pic>
    </p:spTree>
    <p:extLst>
      <p:ext uri="{BB962C8B-B14F-4D97-AF65-F5344CB8AC3E}">
        <p14:creationId xmlns:p14="http://schemas.microsoft.com/office/powerpoint/2010/main" val="301977643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4"/>
                    </p:tgtEl>
                  </p:cond>
                </p:stCondLst>
                <p:endSync evt="end" delay="0">
                  <p:rtn val="all"/>
                </p:endSync>
                <p:childTnLst>
                  <p:par>
                    <p:cTn id="3" fill="hold">
                      <p:stCondLst>
                        <p:cond delay="0"/>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xit" presetSubtype="8" fill="hold" nodeType="afterEffect">
                                  <p:stCondLst>
                                    <p:cond delay="500"/>
                                  </p:stCondLst>
                                  <p:childTnLst>
                                    <p:anim calcmode="lin" valueType="num">
                                      <p:cBhvr additive="base">
                                        <p:cTn id="11" dur="500"/>
                                        <p:tgtEl>
                                          <p:spTgt spid="11"/>
                                        </p:tgtEl>
                                        <p:attrNameLst>
                                          <p:attrName>ppt_x</p:attrName>
                                        </p:attrNameLst>
                                      </p:cBhvr>
                                      <p:tavLst>
                                        <p:tav tm="0">
                                          <p:val>
                                            <p:strVal val="ppt_x"/>
                                          </p:val>
                                        </p:tav>
                                        <p:tav tm="100000">
                                          <p:val>
                                            <p:strVal val="0-ppt_w/2"/>
                                          </p:val>
                                        </p:tav>
                                      </p:tavLst>
                                    </p:anim>
                                    <p:anim calcmode="lin" valueType="num">
                                      <p:cBhvr additive="base">
                                        <p:cTn id="12" dur="500"/>
                                        <p:tgtEl>
                                          <p:spTgt spid="11"/>
                                        </p:tgtEl>
                                        <p:attrNameLst>
                                          <p:attrName>ppt_y</p:attrName>
                                        </p:attrNameLst>
                                      </p:cBhvr>
                                      <p:tavLst>
                                        <p:tav tm="0">
                                          <p:val>
                                            <p:strVal val="ppt_y"/>
                                          </p:val>
                                        </p:tav>
                                        <p:tav tm="100000">
                                          <p:val>
                                            <p:strVal val="ppt_y"/>
                                          </p:val>
                                        </p:tav>
                                      </p:tavLst>
                                    </p:anim>
                                    <p:set>
                                      <p:cBhvr>
                                        <p:cTn id="13"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44"/>
                  </p:tgtEl>
                </p:cond>
              </p:nextCondLst>
            </p:seq>
            <p:seq concurrent="1" nextAc="seek">
              <p:cTn id="14" restart="whenNotActive" fill="hold" evtFilter="cancelBubble" nodeType="interactiveSeq">
                <p:stCondLst>
                  <p:cond evt="onClick" delay="0">
                    <p:tgtEl>
                      <p:spTgt spid="43"/>
                    </p:tgtEl>
                  </p:cond>
                </p:stCondLst>
                <p:endSync evt="end" delay="0">
                  <p:rtn val="all"/>
                </p:endSync>
                <p:childTnLst>
                  <p:par>
                    <p:cTn id="15" fill="hold">
                      <p:stCondLst>
                        <p:cond delay="0"/>
                      </p:stCondLst>
                      <p:childTnLst>
                        <p:par>
                          <p:cTn id="16" fill="hold">
                            <p:stCondLst>
                              <p:cond delay="0"/>
                            </p:stCondLst>
                            <p:childTnLst>
                              <p:par>
                                <p:cTn id="17" presetID="2" presetClass="entr" presetSubtype="8" fill="hold" nodeType="clickEffect">
                                  <p:stCondLst>
                                    <p:cond delay="10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par>
                          <p:cTn id="21" fill="hold">
                            <p:stCondLst>
                              <p:cond delay="600"/>
                            </p:stCondLst>
                            <p:childTnLst>
                              <p:par>
                                <p:cTn id="22" presetID="2" presetClass="exit" presetSubtype="8" fill="hold" nodeType="afterEffect">
                                  <p:stCondLst>
                                    <p:cond delay="500"/>
                                  </p:stCondLst>
                                  <p:childTnLst>
                                    <p:anim calcmode="lin" valueType="num">
                                      <p:cBhvr additive="base">
                                        <p:cTn id="23" dur="500"/>
                                        <p:tgtEl>
                                          <p:spTgt spid="11"/>
                                        </p:tgtEl>
                                        <p:attrNameLst>
                                          <p:attrName>ppt_x</p:attrName>
                                        </p:attrNameLst>
                                      </p:cBhvr>
                                      <p:tavLst>
                                        <p:tav tm="0">
                                          <p:val>
                                            <p:strVal val="ppt_x"/>
                                          </p:val>
                                        </p:tav>
                                        <p:tav tm="100000">
                                          <p:val>
                                            <p:strVal val="0-ppt_w/2"/>
                                          </p:val>
                                        </p:tav>
                                      </p:tavLst>
                                    </p:anim>
                                    <p:anim calcmode="lin" valueType="num">
                                      <p:cBhvr additive="base">
                                        <p:cTn id="24" dur="500"/>
                                        <p:tgtEl>
                                          <p:spTgt spid="11"/>
                                        </p:tgtEl>
                                        <p:attrNameLst>
                                          <p:attrName>ppt_y</p:attrName>
                                        </p:attrNameLst>
                                      </p:cBhvr>
                                      <p:tavLst>
                                        <p:tav tm="0">
                                          <p:val>
                                            <p:strVal val="ppt_y"/>
                                          </p:val>
                                        </p:tav>
                                        <p:tav tm="100000">
                                          <p:val>
                                            <p:strVal val="ppt_y"/>
                                          </p:val>
                                        </p:tav>
                                      </p:tavLst>
                                    </p:anim>
                                    <p:set>
                                      <p:cBhvr>
                                        <p:cTn id="25"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43"/>
                  </p:tgtEl>
                </p:cond>
              </p:nextCondLst>
            </p:seq>
            <p:seq concurrent="1" nextAc="seek">
              <p:cTn id="26" restart="whenNotActive" fill="hold" evtFilter="cancelBubble" nodeType="interactiveSeq">
                <p:stCondLst>
                  <p:cond evt="onClick" delay="0">
                    <p:tgtEl>
                      <p:spTgt spid="9"/>
                    </p:tgtEl>
                  </p:cond>
                </p:stCondLst>
                <p:endSync evt="end" delay="0">
                  <p:rtn val="all"/>
                </p:endSync>
                <p:childTnLst>
                  <p:par>
                    <p:cTn id="27" fill="hold">
                      <p:stCondLst>
                        <p:cond delay="0"/>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1+#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10" presetClass="exit" presetSubtype="0" fill="hold" grpId="0" nodeType="withEffect">
                                  <p:stCondLst>
                                    <p:cond delay="0"/>
                                  </p:stCondLst>
                                  <p:childTnLst>
                                    <p:animEffect transition="out" filter="fade">
                                      <p:cBhvr>
                                        <p:cTn id="34" dur="500"/>
                                        <p:tgtEl>
                                          <p:spTgt spid="18"/>
                                        </p:tgtEl>
                                      </p:cBhvr>
                                    </p:animEffect>
                                    <p:set>
                                      <p:cBhvr>
                                        <p:cTn id="35"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1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16BBA326-B81A-4BDE-B3DF-E144717F3097}"/>
              </a:ext>
            </a:extLst>
          </p:cNvPr>
          <p:cNvSpPr/>
          <p:nvPr/>
        </p:nvSpPr>
        <p:spPr>
          <a:xfrm>
            <a:off x="1702908"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k</a:t>
            </a:r>
          </a:p>
        </p:txBody>
      </p:sp>
      <p:sp>
        <p:nvSpPr>
          <p:cNvPr id="16" name="Rectangle 15">
            <a:extLst>
              <a:ext uri="{FF2B5EF4-FFF2-40B4-BE49-F238E27FC236}">
                <a16:creationId xmlns:a16="http://schemas.microsoft.com/office/drawing/2014/main" id="{73A02B6E-5B6D-4BBC-AC08-1F96A3CA2150}"/>
              </a:ext>
            </a:extLst>
          </p:cNvPr>
          <p:cNvSpPr/>
          <p:nvPr/>
        </p:nvSpPr>
        <p:spPr>
          <a:xfrm>
            <a:off x="462706" y="3844570"/>
            <a:ext cx="8190451" cy="391875"/>
          </a:xfrm>
          <a:prstGeom prst="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Click the correct phoneme</a:t>
            </a:r>
          </a:p>
        </p:txBody>
      </p:sp>
      <p:grpSp>
        <p:nvGrpSpPr>
          <p:cNvPr id="31" name="Group 30">
            <a:extLst>
              <a:ext uri="{FF2B5EF4-FFF2-40B4-BE49-F238E27FC236}">
                <a16:creationId xmlns:a16="http://schemas.microsoft.com/office/drawing/2014/main" id="{B181E596-0F6D-461A-A994-4D0792A3D683}"/>
              </a:ext>
            </a:extLst>
          </p:cNvPr>
          <p:cNvGrpSpPr/>
          <p:nvPr/>
        </p:nvGrpSpPr>
        <p:grpSpPr>
          <a:xfrm>
            <a:off x="1758822" y="2283311"/>
            <a:ext cx="5626356" cy="1384715"/>
            <a:chOff x="800361" y="2762283"/>
            <a:chExt cx="7560000" cy="2005263"/>
          </a:xfrm>
        </p:grpSpPr>
        <p:sp>
          <p:nvSpPr>
            <p:cNvPr id="2" name="Rectangle: Rounded Corners 1">
              <a:extLst>
                <a:ext uri="{FF2B5EF4-FFF2-40B4-BE49-F238E27FC236}">
                  <a16:creationId xmlns:a16="http://schemas.microsoft.com/office/drawing/2014/main" id="{0295157D-7646-4C62-BB27-9698076D76FA}"/>
                </a:ext>
              </a:extLst>
            </p:cNvPr>
            <p:cNvSpPr/>
            <p:nvPr/>
          </p:nvSpPr>
          <p:spPr>
            <a:xfrm>
              <a:off x="800361" y="2762283"/>
              <a:ext cx="7560000" cy="2005263"/>
            </a:xfrm>
            <a:prstGeom prst="roundRect">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7" name="Straight Connector 26">
              <a:extLst>
                <a:ext uri="{FF2B5EF4-FFF2-40B4-BE49-F238E27FC236}">
                  <a16:creationId xmlns:a16="http://schemas.microsoft.com/office/drawing/2014/main" id="{68A211ED-A500-4FA3-B72B-4709A14FA326}"/>
                </a:ext>
              </a:extLst>
            </p:cNvPr>
            <p:cNvCxnSpPr>
              <a:cxnSpLocks/>
            </p:cNvCxnSpPr>
            <p:nvPr/>
          </p:nvCxnSpPr>
          <p:spPr>
            <a:xfrm>
              <a:off x="3584799" y="2762283"/>
              <a:ext cx="0" cy="2005263"/>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E44DCB1E-244D-48E9-B5DA-56DE4C634783}"/>
                </a:ext>
              </a:extLst>
            </p:cNvPr>
            <p:cNvCxnSpPr>
              <a:cxnSpLocks/>
            </p:cNvCxnSpPr>
            <p:nvPr/>
          </p:nvCxnSpPr>
          <p:spPr>
            <a:xfrm>
              <a:off x="5907726" y="2762283"/>
              <a:ext cx="0" cy="2005263"/>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grpSp>
      <p:sp>
        <p:nvSpPr>
          <p:cNvPr id="32" name="TextBox 31">
            <a:extLst>
              <a:ext uri="{FF2B5EF4-FFF2-40B4-BE49-F238E27FC236}">
                <a16:creationId xmlns:a16="http://schemas.microsoft.com/office/drawing/2014/main" id="{8274D16D-21BB-42C5-88CF-44F5A5C92E84}"/>
              </a:ext>
            </a:extLst>
          </p:cNvPr>
          <p:cNvSpPr txBox="1"/>
          <p:nvPr/>
        </p:nvSpPr>
        <p:spPr>
          <a:xfrm>
            <a:off x="1904412" y="2170295"/>
            <a:ext cx="1796476" cy="1446550"/>
          </a:xfrm>
          <a:prstGeom prst="rect">
            <a:avLst/>
          </a:prstGeom>
          <a:noFill/>
        </p:spPr>
        <p:txBody>
          <a:bodyPr wrap="square" rtlCol="0">
            <a:spAutoFit/>
          </a:bodyPr>
          <a:lstStyle/>
          <a:p>
            <a:pPr algn="ctr"/>
            <a:r>
              <a:rPr lang="en-GB" sz="8800" dirty="0"/>
              <a:t>qu</a:t>
            </a:r>
          </a:p>
        </p:txBody>
      </p:sp>
      <p:sp>
        <p:nvSpPr>
          <p:cNvPr id="37" name="TextBox 36">
            <a:extLst>
              <a:ext uri="{FF2B5EF4-FFF2-40B4-BE49-F238E27FC236}">
                <a16:creationId xmlns:a16="http://schemas.microsoft.com/office/drawing/2014/main" id="{CFE33663-575B-4AF3-AE57-0EBE7FBAB6C5}"/>
              </a:ext>
            </a:extLst>
          </p:cNvPr>
          <p:cNvSpPr txBox="1"/>
          <p:nvPr/>
        </p:nvSpPr>
        <p:spPr>
          <a:xfrm>
            <a:off x="3749197" y="2189379"/>
            <a:ext cx="1852677" cy="1446550"/>
          </a:xfrm>
          <a:prstGeom prst="rect">
            <a:avLst/>
          </a:prstGeom>
          <a:noFill/>
        </p:spPr>
        <p:txBody>
          <a:bodyPr wrap="square" rtlCol="0">
            <a:spAutoFit/>
          </a:bodyPr>
          <a:lstStyle/>
          <a:p>
            <a:pPr algn="ctr"/>
            <a:r>
              <a:rPr lang="en-GB" sz="8800" dirty="0"/>
              <a:t>i</a:t>
            </a:r>
          </a:p>
        </p:txBody>
      </p:sp>
      <p:sp>
        <p:nvSpPr>
          <p:cNvPr id="38" name="TextBox 37">
            <a:extLst>
              <a:ext uri="{FF2B5EF4-FFF2-40B4-BE49-F238E27FC236}">
                <a16:creationId xmlns:a16="http://schemas.microsoft.com/office/drawing/2014/main" id="{FA527129-4302-4019-AF7E-A939E3FFE2D5}"/>
              </a:ext>
            </a:extLst>
          </p:cNvPr>
          <p:cNvSpPr txBox="1"/>
          <p:nvPr/>
        </p:nvSpPr>
        <p:spPr>
          <a:xfrm>
            <a:off x="5588889" y="2189379"/>
            <a:ext cx="1523536" cy="1446550"/>
          </a:xfrm>
          <a:prstGeom prst="rect">
            <a:avLst/>
          </a:prstGeom>
          <a:noFill/>
        </p:spPr>
        <p:txBody>
          <a:bodyPr wrap="square" rtlCol="0">
            <a:spAutoFit/>
          </a:bodyPr>
          <a:lstStyle/>
          <a:p>
            <a:pPr algn="ctr"/>
            <a:r>
              <a:rPr lang="en-GB" sz="8800" dirty="0"/>
              <a:t>ck</a:t>
            </a:r>
          </a:p>
        </p:txBody>
      </p:sp>
      <p:sp>
        <p:nvSpPr>
          <p:cNvPr id="42" name="Rectangle: Rounded Corners 41">
            <a:hlinkClick r:id="rId2" action="ppaction://hlinksldjump"/>
            <a:extLst>
              <a:ext uri="{FF2B5EF4-FFF2-40B4-BE49-F238E27FC236}">
                <a16:creationId xmlns:a16="http://schemas.microsoft.com/office/drawing/2014/main" id="{CF3F1943-59E6-4520-9C8E-307C7ADA219E}"/>
              </a:ext>
            </a:extLst>
          </p:cNvPr>
          <p:cNvSpPr/>
          <p:nvPr/>
        </p:nvSpPr>
        <p:spPr>
          <a:xfrm>
            <a:off x="3287243" y="6147582"/>
            <a:ext cx="2569513" cy="534572"/>
          </a:xfrm>
          <a:prstGeom prst="round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Next slide</a:t>
            </a:r>
          </a:p>
        </p:txBody>
      </p:sp>
      <p:sp>
        <p:nvSpPr>
          <p:cNvPr id="43" name="Oval 42">
            <a:extLst>
              <a:ext uri="{FF2B5EF4-FFF2-40B4-BE49-F238E27FC236}">
                <a16:creationId xmlns:a16="http://schemas.microsoft.com/office/drawing/2014/main" id="{1FBB8BD5-78B0-4A83-9EBE-FFA227825449}"/>
              </a:ext>
            </a:extLst>
          </p:cNvPr>
          <p:cNvSpPr/>
          <p:nvPr/>
        </p:nvSpPr>
        <p:spPr>
          <a:xfrm>
            <a:off x="3831076"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w</a:t>
            </a:r>
          </a:p>
        </p:txBody>
      </p:sp>
      <p:sp>
        <p:nvSpPr>
          <p:cNvPr id="44" name="Oval 43">
            <a:extLst>
              <a:ext uri="{FF2B5EF4-FFF2-40B4-BE49-F238E27FC236}">
                <a16:creationId xmlns:a16="http://schemas.microsoft.com/office/drawing/2014/main" id="{D4ABA583-6C2A-483D-A567-7AEBBD9C4714}"/>
              </a:ext>
            </a:extLst>
          </p:cNvPr>
          <p:cNvSpPr/>
          <p:nvPr/>
        </p:nvSpPr>
        <p:spPr>
          <a:xfrm>
            <a:off x="5959244"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qu</a:t>
            </a:r>
          </a:p>
        </p:txBody>
      </p:sp>
      <p:sp>
        <p:nvSpPr>
          <p:cNvPr id="18" name="Rectangle: Top Corners Rounded 17">
            <a:extLst>
              <a:ext uri="{FF2B5EF4-FFF2-40B4-BE49-F238E27FC236}">
                <a16:creationId xmlns:a16="http://schemas.microsoft.com/office/drawing/2014/main" id="{5B6BA694-37DE-4A76-8CE9-28838B919C60}"/>
              </a:ext>
            </a:extLst>
          </p:cNvPr>
          <p:cNvSpPr/>
          <p:nvPr/>
        </p:nvSpPr>
        <p:spPr>
          <a:xfrm rot="16200000">
            <a:off x="2103198" y="1940145"/>
            <a:ext cx="1384716" cy="2071046"/>
          </a:xfrm>
          <a:prstGeom prst="round2SameRect">
            <a:avLst>
              <a:gd name="adj1" fmla="val 18867"/>
              <a:gd name="adj2" fmla="val 0"/>
            </a:avLst>
          </a:prstGeom>
          <a:solidFill>
            <a:srgbClr val="9B8B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pic>
        <p:nvPicPr>
          <p:cNvPr id="11" name="Picture 10">
            <a:extLst>
              <a:ext uri="{FF2B5EF4-FFF2-40B4-BE49-F238E27FC236}">
                <a16:creationId xmlns:a16="http://schemas.microsoft.com/office/drawing/2014/main" id="{F04BCE10-2E0F-48F9-BD1B-E146AC4701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978258" flipH="1">
            <a:off x="-527289" y="440483"/>
            <a:ext cx="2872223" cy="4640803"/>
          </a:xfrm>
          <a:prstGeom prst="rect">
            <a:avLst/>
          </a:prstGeom>
        </p:spPr>
      </p:pic>
      <p:pic>
        <p:nvPicPr>
          <p:cNvPr id="14" name="Picture 13">
            <a:extLst>
              <a:ext uri="{FF2B5EF4-FFF2-40B4-BE49-F238E27FC236}">
                <a16:creationId xmlns:a16="http://schemas.microsoft.com/office/drawing/2014/main" id="{DF5E6998-62FF-4EC7-A929-A03CCA542F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791105">
            <a:off x="6878363" y="533044"/>
            <a:ext cx="2909579" cy="4701162"/>
          </a:xfrm>
          <a:prstGeom prst="rect">
            <a:avLst/>
          </a:prstGeom>
        </p:spPr>
      </p:pic>
      <p:pic>
        <p:nvPicPr>
          <p:cNvPr id="4" name="Picture 3">
            <a:extLst>
              <a:ext uri="{FF2B5EF4-FFF2-40B4-BE49-F238E27FC236}">
                <a16:creationId xmlns:a16="http://schemas.microsoft.com/office/drawing/2014/main" id="{1C4F5BBA-94BB-485B-9403-CABEFA2352D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02650" y="644825"/>
            <a:ext cx="4013833" cy="1488047"/>
          </a:xfrm>
          <a:prstGeom prst="rect">
            <a:avLst/>
          </a:prstGeom>
        </p:spPr>
      </p:pic>
    </p:spTree>
    <p:extLst>
      <p:ext uri="{BB962C8B-B14F-4D97-AF65-F5344CB8AC3E}">
        <p14:creationId xmlns:p14="http://schemas.microsoft.com/office/powerpoint/2010/main" val="349712210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2" presetClass="entr" presetSubtype="8" fill="hold" nodeType="clickEffect">
                                  <p:stCondLst>
                                    <p:cond delay="10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600"/>
                            </p:stCondLst>
                            <p:childTnLst>
                              <p:par>
                                <p:cTn id="10" presetID="2" presetClass="exit" presetSubtype="8" fill="hold" nodeType="afterEffect">
                                  <p:stCondLst>
                                    <p:cond delay="500"/>
                                  </p:stCondLst>
                                  <p:childTnLst>
                                    <p:anim calcmode="lin" valueType="num">
                                      <p:cBhvr additive="base">
                                        <p:cTn id="11" dur="500"/>
                                        <p:tgtEl>
                                          <p:spTgt spid="11"/>
                                        </p:tgtEl>
                                        <p:attrNameLst>
                                          <p:attrName>ppt_x</p:attrName>
                                        </p:attrNameLst>
                                      </p:cBhvr>
                                      <p:tavLst>
                                        <p:tav tm="0">
                                          <p:val>
                                            <p:strVal val="ppt_x"/>
                                          </p:val>
                                        </p:tav>
                                        <p:tav tm="100000">
                                          <p:val>
                                            <p:strVal val="0-ppt_w/2"/>
                                          </p:val>
                                        </p:tav>
                                      </p:tavLst>
                                    </p:anim>
                                    <p:anim calcmode="lin" valueType="num">
                                      <p:cBhvr additive="base">
                                        <p:cTn id="12" dur="500"/>
                                        <p:tgtEl>
                                          <p:spTgt spid="11"/>
                                        </p:tgtEl>
                                        <p:attrNameLst>
                                          <p:attrName>ppt_y</p:attrName>
                                        </p:attrNameLst>
                                      </p:cBhvr>
                                      <p:tavLst>
                                        <p:tav tm="0">
                                          <p:val>
                                            <p:strVal val="ppt_y"/>
                                          </p:val>
                                        </p:tav>
                                        <p:tav tm="100000">
                                          <p:val>
                                            <p:strVal val="ppt_y"/>
                                          </p:val>
                                        </p:tav>
                                      </p:tavLst>
                                    </p:anim>
                                    <p:set>
                                      <p:cBhvr>
                                        <p:cTn id="13"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14" restart="whenNotActive" fill="hold" evtFilter="cancelBubble" nodeType="interactiveSeq">
                <p:stCondLst>
                  <p:cond evt="onClick" delay="0">
                    <p:tgtEl>
                      <p:spTgt spid="43"/>
                    </p:tgtEl>
                  </p:cond>
                </p:stCondLst>
                <p:endSync evt="end" delay="0">
                  <p:rtn val="all"/>
                </p:endSync>
                <p:childTnLst>
                  <p:par>
                    <p:cTn id="15" fill="hold">
                      <p:stCondLst>
                        <p:cond delay="0"/>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2" presetClass="exit" presetSubtype="8" fill="hold" nodeType="afterEffect">
                                  <p:stCondLst>
                                    <p:cond delay="500"/>
                                  </p:stCondLst>
                                  <p:childTnLst>
                                    <p:anim calcmode="lin" valueType="num">
                                      <p:cBhvr additive="base">
                                        <p:cTn id="23" dur="500"/>
                                        <p:tgtEl>
                                          <p:spTgt spid="11"/>
                                        </p:tgtEl>
                                        <p:attrNameLst>
                                          <p:attrName>ppt_x</p:attrName>
                                        </p:attrNameLst>
                                      </p:cBhvr>
                                      <p:tavLst>
                                        <p:tav tm="0">
                                          <p:val>
                                            <p:strVal val="ppt_x"/>
                                          </p:val>
                                        </p:tav>
                                        <p:tav tm="100000">
                                          <p:val>
                                            <p:strVal val="0-ppt_w/2"/>
                                          </p:val>
                                        </p:tav>
                                      </p:tavLst>
                                    </p:anim>
                                    <p:anim calcmode="lin" valueType="num">
                                      <p:cBhvr additive="base">
                                        <p:cTn id="24" dur="500"/>
                                        <p:tgtEl>
                                          <p:spTgt spid="11"/>
                                        </p:tgtEl>
                                        <p:attrNameLst>
                                          <p:attrName>ppt_y</p:attrName>
                                        </p:attrNameLst>
                                      </p:cBhvr>
                                      <p:tavLst>
                                        <p:tav tm="0">
                                          <p:val>
                                            <p:strVal val="ppt_y"/>
                                          </p:val>
                                        </p:tav>
                                        <p:tav tm="100000">
                                          <p:val>
                                            <p:strVal val="ppt_y"/>
                                          </p:val>
                                        </p:tav>
                                      </p:tavLst>
                                    </p:anim>
                                    <p:set>
                                      <p:cBhvr>
                                        <p:cTn id="25"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43"/>
                  </p:tgtEl>
                </p:cond>
              </p:nextCondLst>
            </p:seq>
            <p:seq concurrent="1" nextAc="seek">
              <p:cTn id="26" restart="whenNotActive" fill="hold" evtFilter="cancelBubble" nodeType="interactiveSeq">
                <p:stCondLst>
                  <p:cond evt="onClick" delay="0">
                    <p:tgtEl>
                      <p:spTgt spid="44"/>
                    </p:tgtEl>
                  </p:cond>
                </p:stCondLst>
                <p:endSync evt="end" delay="0">
                  <p:rtn val="all"/>
                </p:endSync>
                <p:childTnLst>
                  <p:par>
                    <p:cTn id="27" fill="hold">
                      <p:stCondLst>
                        <p:cond delay="0"/>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1+#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10" presetClass="exit" presetSubtype="0" fill="hold" grpId="0" nodeType="withEffect">
                                  <p:stCondLst>
                                    <p:cond delay="0"/>
                                  </p:stCondLst>
                                  <p:childTnLst>
                                    <p:animEffect transition="out" filter="fade">
                                      <p:cBhvr>
                                        <p:cTn id="34" dur="500"/>
                                        <p:tgtEl>
                                          <p:spTgt spid="18"/>
                                        </p:tgtEl>
                                      </p:cBhvr>
                                    </p:animEffect>
                                    <p:set>
                                      <p:cBhvr>
                                        <p:cTn id="35"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44"/>
                  </p:tgtEl>
                </p:cond>
              </p:nextCondLst>
            </p:seq>
          </p:childTnLst>
        </p:cTn>
      </p:par>
    </p:tnLst>
    <p:bldLst>
      <p:bldP spid="1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16BBA326-B81A-4BDE-B3DF-E144717F3097}"/>
              </a:ext>
            </a:extLst>
          </p:cNvPr>
          <p:cNvSpPr/>
          <p:nvPr/>
        </p:nvSpPr>
        <p:spPr>
          <a:xfrm>
            <a:off x="1702908"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j</a:t>
            </a:r>
          </a:p>
        </p:txBody>
      </p:sp>
      <p:sp>
        <p:nvSpPr>
          <p:cNvPr id="16" name="Rectangle 15">
            <a:extLst>
              <a:ext uri="{FF2B5EF4-FFF2-40B4-BE49-F238E27FC236}">
                <a16:creationId xmlns:a16="http://schemas.microsoft.com/office/drawing/2014/main" id="{73A02B6E-5B6D-4BBC-AC08-1F96A3CA2150}"/>
              </a:ext>
            </a:extLst>
          </p:cNvPr>
          <p:cNvSpPr/>
          <p:nvPr/>
        </p:nvSpPr>
        <p:spPr>
          <a:xfrm>
            <a:off x="462706" y="3844570"/>
            <a:ext cx="8190451" cy="391875"/>
          </a:xfrm>
          <a:prstGeom prst="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Click the correct phoneme</a:t>
            </a:r>
          </a:p>
        </p:txBody>
      </p:sp>
      <p:grpSp>
        <p:nvGrpSpPr>
          <p:cNvPr id="31" name="Group 30">
            <a:extLst>
              <a:ext uri="{FF2B5EF4-FFF2-40B4-BE49-F238E27FC236}">
                <a16:creationId xmlns:a16="http://schemas.microsoft.com/office/drawing/2014/main" id="{B181E596-0F6D-461A-A994-4D0792A3D683}"/>
              </a:ext>
            </a:extLst>
          </p:cNvPr>
          <p:cNvGrpSpPr/>
          <p:nvPr/>
        </p:nvGrpSpPr>
        <p:grpSpPr>
          <a:xfrm>
            <a:off x="1758822" y="2283311"/>
            <a:ext cx="5626356" cy="1384715"/>
            <a:chOff x="800361" y="2762283"/>
            <a:chExt cx="7560000" cy="2005263"/>
          </a:xfrm>
        </p:grpSpPr>
        <p:sp>
          <p:nvSpPr>
            <p:cNvPr id="2" name="Rectangle: Rounded Corners 1">
              <a:extLst>
                <a:ext uri="{FF2B5EF4-FFF2-40B4-BE49-F238E27FC236}">
                  <a16:creationId xmlns:a16="http://schemas.microsoft.com/office/drawing/2014/main" id="{0295157D-7646-4C62-BB27-9698076D76FA}"/>
                </a:ext>
              </a:extLst>
            </p:cNvPr>
            <p:cNvSpPr/>
            <p:nvPr/>
          </p:nvSpPr>
          <p:spPr>
            <a:xfrm>
              <a:off x="800361" y="2762283"/>
              <a:ext cx="7560000" cy="2005263"/>
            </a:xfrm>
            <a:prstGeom prst="roundRect">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7" name="Straight Connector 26">
              <a:extLst>
                <a:ext uri="{FF2B5EF4-FFF2-40B4-BE49-F238E27FC236}">
                  <a16:creationId xmlns:a16="http://schemas.microsoft.com/office/drawing/2014/main" id="{68A211ED-A500-4FA3-B72B-4709A14FA326}"/>
                </a:ext>
              </a:extLst>
            </p:cNvPr>
            <p:cNvCxnSpPr>
              <a:cxnSpLocks/>
            </p:cNvCxnSpPr>
            <p:nvPr/>
          </p:nvCxnSpPr>
          <p:spPr>
            <a:xfrm>
              <a:off x="3409869" y="2762283"/>
              <a:ext cx="0" cy="2005263"/>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E44DCB1E-244D-48E9-B5DA-56DE4C634783}"/>
                </a:ext>
              </a:extLst>
            </p:cNvPr>
            <p:cNvCxnSpPr>
              <a:cxnSpLocks/>
            </p:cNvCxnSpPr>
            <p:nvPr/>
          </p:nvCxnSpPr>
          <p:spPr>
            <a:xfrm>
              <a:off x="5806155" y="2762283"/>
              <a:ext cx="0" cy="2005263"/>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grpSp>
      <p:sp>
        <p:nvSpPr>
          <p:cNvPr id="32" name="TextBox 31">
            <a:extLst>
              <a:ext uri="{FF2B5EF4-FFF2-40B4-BE49-F238E27FC236}">
                <a16:creationId xmlns:a16="http://schemas.microsoft.com/office/drawing/2014/main" id="{8274D16D-21BB-42C5-88CF-44F5A5C92E84}"/>
              </a:ext>
            </a:extLst>
          </p:cNvPr>
          <p:cNvSpPr txBox="1"/>
          <p:nvPr/>
        </p:nvSpPr>
        <p:spPr>
          <a:xfrm>
            <a:off x="1904412" y="2170295"/>
            <a:ext cx="1796476" cy="1446550"/>
          </a:xfrm>
          <a:prstGeom prst="rect">
            <a:avLst/>
          </a:prstGeom>
          <a:noFill/>
        </p:spPr>
        <p:txBody>
          <a:bodyPr wrap="square" rtlCol="0">
            <a:spAutoFit/>
          </a:bodyPr>
          <a:lstStyle/>
          <a:p>
            <a:pPr algn="ctr"/>
            <a:r>
              <a:rPr lang="en-GB" sz="8800" dirty="0"/>
              <a:t>j</a:t>
            </a:r>
          </a:p>
        </p:txBody>
      </p:sp>
      <p:sp>
        <p:nvSpPr>
          <p:cNvPr id="37" name="TextBox 36">
            <a:extLst>
              <a:ext uri="{FF2B5EF4-FFF2-40B4-BE49-F238E27FC236}">
                <a16:creationId xmlns:a16="http://schemas.microsoft.com/office/drawing/2014/main" id="{CFE33663-575B-4AF3-AE57-0EBE7FBAB6C5}"/>
              </a:ext>
            </a:extLst>
          </p:cNvPr>
          <p:cNvSpPr txBox="1"/>
          <p:nvPr/>
        </p:nvSpPr>
        <p:spPr>
          <a:xfrm>
            <a:off x="3631592" y="2189379"/>
            <a:ext cx="1852677" cy="1446550"/>
          </a:xfrm>
          <a:prstGeom prst="rect">
            <a:avLst/>
          </a:prstGeom>
          <a:noFill/>
        </p:spPr>
        <p:txBody>
          <a:bodyPr wrap="square" rtlCol="0">
            <a:spAutoFit/>
          </a:bodyPr>
          <a:lstStyle/>
          <a:p>
            <a:pPr algn="ctr"/>
            <a:r>
              <a:rPr lang="en-GB" sz="8800" dirty="0"/>
              <a:t>a</a:t>
            </a:r>
          </a:p>
        </p:txBody>
      </p:sp>
      <p:sp>
        <p:nvSpPr>
          <p:cNvPr id="38" name="TextBox 37">
            <a:extLst>
              <a:ext uri="{FF2B5EF4-FFF2-40B4-BE49-F238E27FC236}">
                <a16:creationId xmlns:a16="http://schemas.microsoft.com/office/drawing/2014/main" id="{FA527129-4302-4019-AF7E-A939E3FFE2D5}"/>
              </a:ext>
            </a:extLst>
          </p:cNvPr>
          <p:cNvSpPr txBox="1"/>
          <p:nvPr/>
        </p:nvSpPr>
        <p:spPr>
          <a:xfrm>
            <a:off x="5588889" y="2189379"/>
            <a:ext cx="1523536" cy="1446550"/>
          </a:xfrm>
          <a:prstGeom prst="rect">
            <a:avLst/>
          </a:prstGeom>
          <a:noFill/>
        </p:spPr>
        <p:txBody>
          <a:bodyPr wrap="square" rtlCol="0">
            <a:spAutoFit/>
          </a:bodyPr>
          <a:lstStyle/>
          <a:p>
            <a:pPr algn="ctr"/>
            <a:r>
              <a:rPr lang="en-GB" sz="8800" dirty="0"/>
              <a:t>m</a:t>
            </a:r>
          </a:p>
        </p:txBody>
      </p:sp>
      <p:sp>
        <p:nvSpPr>
          <p:cNvPr id="42" name="Rectangle: Rounded Corners 41">
            <a:hlinkClick r:id="rId2" action="ppaction://hlinksldjump"/>
            <a:extLst>
              <a:ext uri="{FF2B5EF4-FFF2-40B4-BE49-F238E27FC236}">
                <a16:creationId xmlns:a16="http://schemas.microsoft.com/office/drawing/2014/main" id="{CF3F1943-59E6-4520-9C8E-307C7ADA219E}"/>
              </a:ext>
            </a:extLst>
          </p:cNvPr>
          <p:cNvSpPr/>
          <p:nvPr/>
        </p:nvSpPr>
        <p:spPr>
          <a:xfrm>
            <a:off x="3287243" y="6147582"/>
            <a:ext cx="2569513" cy="534572"/>
          </a:xfrm>
          <a:prstGeom prst="round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Next slide</a:t>
            </a:r>
          </a:p>
        </p:txBody>
      </p:sp>
      <p:sp>
        <p:nvSpPr>
          <p:cNvPr id="43" name="Oval 42">
            <a:extLst>
              <a:ext uri="{FF2B5EF4-FFF2-40B4-BE49-F238E27FC236}">
                <a16:creationId xmlns:a16="http://schemas.microsoft.com/office/drawing/2014/main" id="{1FBB8BD5-78B0-4A83-9EBE-FFA227825449}"/>
              </a:ext>
            </a:extLst>
          </p:cNvPr>
          <p:cNvSpPr/>
          <p:nvPr/>
        </p:nvSpPr>
        <p:spPr>
          <a:xfrm>
            <a:off x="3831076"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w</a:t>
            </a:r>
          </a:p>
        </p:txBody>
      </p:sp>
      <p:sp>
        <p:nvSpPr>
          <p:cNvPr id="44" name="Oval 43">
            <a:extLst>
              <a:ext uri="{FF2B5EF4-FFF2-40B4-BE49-F238E27FC236}">
                <a16:creationId xmlns:a16="http://schemas.microsoft.com/office/drawing/2014/main" id="{D4ABA583-6C2A-483D-A567-7AEBBD9C4714}"/>
              </a:ext>
            </a:extLst>
          </p:cNvPr>
          <p:cNvSpPr/>
          <p:nvPr/>
        </p:nvSpPr>
        <p:spPr>
          <a:xfrm>
            <a:off x="5959244"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v</a:t>
            </a:r>
          </a:p>
        </p:txBody>
      </p:sp>
      <p:sp>
        <p:nvSpPr>
          <p:cNvPr id="18" name="Rectangle: Top Corners Rounded 17">
            <a:extLst>
              <a:ext uri="{FF2B5EF4-FFF2-40B4-BE49-F238E27FC236}">
                <a16:creationId xmlns:a16="http://schemas.microsoft.com/office/drawing/2014/main" id="{5B6BA694-37DE-4A76-8CE9-28838B919C60}"/>
              </a:ext>
            </a:extLst>
          </p:cNvPr>
          <p:cNvSpPr/>
          <p:nvPr/>
        </p:nvSpPr>
        <p:spPr>
          <a:xfrm rot="16200000">
            <a:off x="2041650" y="2008787"/>
            <a:ext cx="1384716" cy="1933761"/>
          </a:xfrm>
          <a:prstGeom prst="round2SameRect">
            <a:avLst>
              <a:gd name="adj1" fmla="val 18867"/>
              <a:gd name="adj2" fmla="val 0"/>
            </a:avLst>
          </a:prstGeom>
          <a:solidFill>
            <a:srgbClr val="9B8B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pic>
        <p:nvPicPr>
          <p:cNvPr id="11" name="Picture 10">
            <a:extLst>
              <a:ext uri="{FF2B5EF4-FFF2-40B4-BE49-F238E27FC236}">
                <a16:creationId xmlns:a16="http://schemas.microsoft.com/office/drawing/2014/main" id="{F04BCE10-2E0F-48F9-BD1B-E146AC4701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978258" flipH="1">
            <a:off x="-527289" y="440483"/>
            <a:ext cx="2872223" cy="4640803"/>
          </a:xfrm>
          <a:prstGeom prst="rect">
            <a:avLst/>
          </a:prstGeom>
        </p:spPr>
      </p:pic>
      <p:pic>
        <p:nvPicPr>
          <p:cNvPr id="14" name="Picture 13">
            <a:extLst>
              <a:ext uri="{FF2B5EF4-FFF2-40B4-BE49-F238E27FC236}">
                <a16:creationId xmlns:a16="http://schemas.microsoft.com/office/drawing/2014/main" id="{DF5E6998-62FF-4EC7-A929-A03CCA542F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791105">
            <a:off x="6878363" y="533044"/>
            <a:ext cx="2909579" cy="4701162"/>
          </a:xfrm>
          <a:prstGeom prst="rect">
            <a:avLst/>
          </a:prstGeom>
        </p:spPr>
      </p:pic>
      <p:pic>
        <p:nvPicPr>
          <p:cNvPr id="4" name="Picture 3">
            <a:extLst>
              <a:ext uri="{FF2B5EF4-FFF2-40B4-BE49-F238E27FC236}">
                <a16:creationId xmlns:a16="http://schemas.microsoft.com/office/drawing/2014/main" id="{F8FB1738-A168-45DA-B7FF-58E6A9744CD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86537" y="553099"/>
            <a:ext cx="1473335" cy="1589314"/>
          </a:xfrm>
          <a:prstGeom prst="rect">
            <a:avLst/>
          </a:prstGeom>
        </p:spPr>
      </p:pic>
    </p:spTree>
    <p:extLst>
      <p:ext uri="{BB962C8B-B14F-4D97-AF65-F5344CB8AC3E}">
        <p14:creationId xmlns:p14="http://schemas.microsoft.com/office/powerpoint/2010/main" val="234741986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3"/>
                    </p:tgtEl>
                  </p:cond>
                </p:stCondLst>
                <p:endSync evt="end" delay="0">
                  <p:rtn val="all"/>
                </p:endSync>
                <p:childTnLst>
                  <p:par>
                    <p:cTn id="3" fill="hold">
                      <p:stCondLst>
                        <p:cond delay="0"/>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xit" presetSubtype="8" fill="hold" nodeType="afterEffect">
                                  <p:stCondLst>
                                    <p:cond delay="500"/>
                                  </p:stCondLst>
                                  <p:childTnLst>
                                    <p:anim calcmode="lin" valueType="num">
                                      <p:cBhvr additive="base">
                                        <p:cTn id="11" dur="500"/>
                                        <p:tgtEl>
                                          <p:spTgt spid="11"/>
                                        </p:tgtEl>
                                        <p:attrNameLst>
                                          <p:attrName>ppt_x</p:attrName>
                                        </p:attrNameLst>
                                      </p:cBhvr>
                                      <p:tavLst>
                                        <p:tav tm="0">
                                          <p:val>
                                            <p:strVal val="ppt_x"/>
                                          </p:val>
                                        </p:tav>
                                        <p:tav tm="100000">
                                          <p:val>
                                            <p:strVal val="0-ppt_w/2"/>
                                          </p:val>
                                        </p:tav>
                                      </p:tavLst>
                                    </p:anim>
                                    <p:anim calcmode="lin" valueType="num">
                                      <p:cBhvr additive="base">
                                        <p:cTn id="12" dur="500"/>
                                        <p:tgtEl>
                                          <p:spTgt spid="11"/>
                                        </p:tgtEl>
                                        <p:attrNameLst>
                                          <p:attrName>ppt_y</p:attrName>
                                        </p:attrNameLst>
                                      </p:cBhvr>
                                      <p:tavLst>
                                        <p:tav tm="0">
                                          <p:val>
                                            <p:strVal val="ppt_y"/>
                                          </p:val>
                                        </p:tav>
                                        <p:tav tm="100000">
                                          <p:val>
                                            <p:strVal val="ppt_y"/>
                                          </p:val>
                                        </p:tav>
                                      </p:tavLst>
                                    </p:anim>
                                    <p:set>
                                      <p:cBhvr>
                                        <p:cTn id="13"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43"/>
                  </p:tgtEl>
                </p:cond>
              </p:nextCondLst>
            </p:seq>
            <p:seq concurrent="1" nextAc="seek">
              <p:cTn id="14" restart="whenNotActive" fill="hold" evtFilter="cancelBubble" nodeType="interactiveSeq">
                <p:stCondLst>
                  <p:cond evt="onClick" delay="0">
                    <p:tgtEl>
                      <p:spTgt spid="44"/>
                    </p:tgtEl>
                  </p:cond>
                </p:stCondLst>
                <p:endSync evt="end" delay="0">
                  <p:rtn val="all"/>
                </p:endSync>
                <p:childTnLst>
                  <p:par>
                    <p:cTn id="15" fill="hold">
                      <p:stCondLst>
                        <p:cond delay="0"/>
                      </p:stCondLst>
                      <p:childTnLst>
                        <p:par>
                          <p:cTn id="16" fill="hold">
                            <p:stCondLst>
                              <p:cond delay="0"/>
                            </p:stCondLst>
                            <p:childTnLst>
                              <p:par>
                                <p:cTn id="17" presetID="2" presetClass="entr" presetSubtype="8" fill="hold" nodeType="clickEffect">
                                  <p:stCondLst>
                                    <p:cond delay="10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par>
                          <p:cTn id="21" fill="hold">
                            <p:stCondLst>
                              <p:cond delay="600"/>
                            </p:stCondLst>
                            <p:childTnLst>
                              <p:par>
                                <p:cTn id="22" presetID="2" presetClass="exit" presetSubtype="8" fill="hold" nodeType="afterEffect">
                                  <p:stCondLst>
                                    <p:cond delay="500"/>
                                  </p:stCondLst>
                                  <p:childTnLst>
                                    <p:anim calcmode="lin" valueType="num">
                                      <p:cBhvr additive="base">
                                        <p:cTn id="23" dur="500"/>
                                        <p:tgtEl>
                                          <p:spTgt spid="11"/>
                                        </p:tgtEl>
                                        <p:attrNameLst>
                                          <p:attrName>ppt_x</p:attrName>
                                        </p:attrNameLst>
                                      </p:cBhvr>
                                      <p:tavLst>
                                        <p:tav tm="0">
                                          <p:val>
                                            <p:strVal val="ppt_x"/>
                                          </p:val>
                                        </p:tav>
                                        <p:tav tm="100000">
                                          <p:val>
                                            <p:strVal val="0-ppt_w/2"/>
                                          </p:val>
                                        </p:tav>
                                      </p:tavLst>
                                    </p:anim>
                                    <p:anim calcmode="lin" valueType="num">
                                      <p:cBhvr additive="base">
                                        <p:cTn id="24" dur="500"/>
                                        <p:tgtEl>
                                          <p:spTgt spid="11"/>
                                        </p:tgtEl>
                                        <p:attrNameLst>
                                          <p:attrName>ppt_y</p:attrName>
                                        </p:attrNameLst>
                                      </p:cBhvr>
                                      <p:tavLst>
                                        <p:tav tm="0">
                                          <p:val>
                                            <p:strVal val="ppt_y"/>
                                          </p:val>
                                        </p:tav>
                                        <p:tav tm="100000">
                                          <p:val>
                                            <p:strVal val="ppt_y"/>
                                          </p:val>
                                        </p:tav>
                                      </p:tavLst>
                                    </p:anim>
                                    <p:set>
                                      <p:cBhvr>
                                        <p:cTn id="25"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44"/>
                  </p:tgtEl>
                </p:cond>
              </p:nextCondLst>
            </p:seq>
            <p:seq concurrent="1" nextAc="seek">
              <p:cTn id="26" restart="whenNotActive" fill="hold" evtFilter="cancelBubble" nodeType="interactiveSeq">
                <p:stCondLst>
                  <p:cond evt="onClick" delay="0">
                    <p:tgtEl>
                      <p:spTgt spid="9"/>
                    </p:tgtEl>
                  </p:cond>
                </p:stCondLst>
                <p:endSync evt="end" delay="0">
                  <p:rtn val="all"/>
                </p:endSync>
                <p:childTnLst>
                  <p:par>
                    <p:cTn id="27" fill="hold">
                      <p:stCondLst>
                        <p:cond delay="0"/>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1+#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10" presetClass="exit" presetSubtype="0" fill="hold" grpId="0" nodeType="withEffect">
                                  <p:stCondLst>
                                    <p:cond delay="0"/>
                                  </p:stCondLst>
                                  <p:childTnLst>
                                    <p:animEffect transition="out" filter="fade">
                                      <p:cBhvr>
                                        <p:cTn id="34" dur="500"/>
                                        <p:tgtEl>
                                          <p:spTgt spid="18"/>
                                        </p:tgtEl>
                                      </p:cBhvr>
                                    </p:animEffect>
                                    <p:set>
                                      <p:cBhvr>
                                        <p:cTn id="35"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1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16BBA326-B81A-4BDE-B3DF-E144717F3097}"/>
              </a:ext>
            </a:extLst>
          </p:cNvPr>
          <p:cNvSpPr/>
          <p:nvPr/>
        </p:nvSpPr>
        <p:spPr>
          <a:xfrm>
            <a:off x="1702908"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200" dirty="0">
                <a:solidFill>
                  <a:schemeClr val="tx1"/>
                </a:solidFill>
              </a:rPr>
              <a:t>o</a:t>
            </a:r>
          </a:p>
        </p:txBody>
      </p:sp>
      <p:sp>
        <p:nvSpPr>
          <p:cNvPr id="16" name="Rectangle 15">
            <a:extLst>
              <a:ext uri="{FF2B5EF4-FFF2-40B4-BE49-F238E27FC236}">
                <a16:creationId xmlns:a16="http://schemas.microsoft.com/office/drawing/2014/main" id="{73A02B6E-5B6D-4BBC-AC08-1F96A3CA2150}"/>
              </a:ext>
            </a:extLst>
          </p:cNvPr>
          <p:cNvSpPr/>
          <p:nvPr/>
        </p:nvSpPr>
        <p:spPr>
          <a:xfrm>
            <a:off x="462706" y="3844570"/>
            <a:ext cx="8190451" cy="391875"/>
          </a:xfrm>
          <a:prstGeom prst="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Click the correct phoneme</a:t>
            </a:r>
          </a:p>
        </p:txBody>
      </p:sp>
      <p:sp>
        <p:nvSpPr>
          <p:cNvPr id="2" name="Rectangle: Rounded Corners 1">
            <a:extLst>
              <a:ext uri="{FF2B5EF4-FFF2-40B4-BE49-F238E27FC236}">
                <a16:creationId xmlns:a16="http://schemas.microsoft.com/office/drawing/2014/main" id="{0295157D-7646-4C62-BB27-9698076D76FA}"/>
              </a:ext>
            </a:extLst>
          </p:cNvPr>
          <p:cNvSpPr/>
          <p:nvPr/>
        </p:nvSpPr>
        <p:spPr>
          <a:xfrm>
            <a:off x="1758822" y="2283311"/>
            <a:ext cx="5626356" cy="1384715"/>
          </a:xfrm>
          <a:prstGeom prst="roundRect">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7" name="Straight Connector 26">
            <a:extLst>
              <a:ext uri="{FF2B5EF4-FFF2-40B4-BE49-F238E27FC236}">
                <a16:creationId xmlns:a16="http://schemas.microsoft.com/office/drawing/2014/main" id="{68A211ED-A500-4FA3-B72B-4709A14FA326}"/>
              </a:ext>
            </a:extLst>
          </p:cNvPr>
          <p:cNvCxnSpPr>
            <a:cxnSpLocks/>
          </p:cNvCxnSpPr>
          <p:nvPr/>
        </p:nvCxnSpPr>
        <p:spPr>
          <a:xfrm>
            <a:off x="3043619" y="2283311"/>
            <a:ext cx="0" cy="1384715"/>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E44DCB1E-244D-48E9-B5DA-56DE4C634783}"/>
              </a:ext>
            </a:extLst>
          </p:cNvPr>
          <p:cNvCxnSpPr>
            <a:cxnSpLocks/>
          </p:cNvCxnSpPr>
          <p:nvPr/>
        </p:nvCxnSpPr>
        <p:spPr>
          <a:xfrm>
            <a:off x="5976669" y="2283311"/>
            <a:ext cx="0" cy="1384715"/>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8274D16D-21BB-42C5-88CF-44F5A5C92E84}"/>
              </a:ext>
            </a:extLst>
          </p:cNvPr>
          <p:cNvSpPr txBox="1"/>
          <p:nvPr/>
        </p:nvSpPr>
        <p:spPr>
          <a:xfrm>
            <a:off x="1654807" y="2186283"/>
            <a:ext cx="1388812" cy="1446549"/>
          </a:xfrm>
          <a:prstGeom prst="rect">
            <a:avLst/>
          </a:prstGeom>
          <a:noFill/>
        </p:spPr>
        <p:txBody>
          <a:bodyPr wrap="square" rtlCol="0">
            <a:spAutoFit/>
          </a:bodyPr>
          <a:lstStyle/>
          <a:p>
            <a:pPr algn="ctr"/>
            <a:r>
              <a:rPr lang="en-GB" sz="8800" dirty="0"/>
              <a:t>f</a:t>
            </a:r>
          </a:p>
        </p:txBody>
      </p:sp>
      <p:sp>
        <p:nvSpPr>
          <p:cNvPr id="37" name="TextBox 36">
            <a:extLst>
              <a:ext uri="{FF2B5EF4-FFF2-40B4-BE49-F238E27FC236}">
                <a16:creationId xmlns:a16="http://schemas.microsoft.com/office/drawing/2014/main" id="{CFE33663-575B-4AF3-AE57-0EBE7FBAB6C5}"/>
              </a:ext>
            </a:extLst>
          </p:cNvPr>
          <p:cNvSpPr txBox="1"/>
          <p:nvPr/>
        </p:nvSpPr>
        <p:spPr>
          <a:xfrm>
            <a:off x="3019605" y="2189377"/>
            <a:ext cx="1049320" cy="1446550"/>
          </a:xfrm>
          <a:prstGeom prst="rect">
            <a:avLst/>
          </a:prstGeom>
          <a:noFill/>
        </p:spPr>
        <p:txBody>
          <a:bodyPr wrap="square" rtlCol="0">
            <a:spAutoFit/>
          </a:bodyPr>
          <a:lstStyle/>
          <a:p>
            <a:pPr algn="ctr"/>
            <a:r>
              <a:rPr lang="en-GB" sz="8800" dirty="0"/>
              <a:t>l</a:t>
            </a:r>
          </a:p>
        </p:txBody>
      </p:sp>
      <p:sp>
        <p:nvSpPr>
          <p:cNvPr id="38" name="TextBox 37">
            <a:extLst>
              <a:ext uri="{FF2B5EF4-FFF2-40B4-BE49-F238E27FC236}">
                <a16:creationId xmlns:a16="http://schemas.microsoft.com/office/drawing/2014/main" id="{FA527129-4302-4019-AF7E-A939E3FFE2D5}"/>
              </a:ext>
            </a:extLst>
          </p:cNvPr>
          <p:cNvSpPr txBox="1"/>
          <p:nvPr/>
        </p:nvSpPr>
        <p:spPr>
          <a:xfrm>
            <a:off x="6080685" y="2131322"/>
            <a:ext cx="1157247" cy="1446550"/>
          </a:xfrm>
          <a:prstGeom prst="rect">
            <a:avLst/>
          </a:prstGeom>
          <a:noFill/>
        </p:spPr>
        <p:txBody>
          <a:bodyPr wrap="square" rtlCol="0">
            <a:spAutoFit/>
          </a:bodyPr>
          <a:lstStyle/>
          <a:p>
            <a:pPr algn="ctr"/>
            <a:r>
              <a:rPr lang="en-GB" sz="8800" dirty="0"/>
              <a:t>er</a:t>
            </a:r>
          </a:p>
        </p:txBody>
      </p:sp>
      <p:sp>
        <p:nvSpPr>
          <p:cNvPr id="42" name="Rectangle: Rounded Corners 41">
            <a:hlinkClick r:id="rId2" action="ppaction://hlinksldjump"/>
            <a:extLst>
              <a:ext uri="{FF2B5EF4-FFF2-40B4-BE49-F238E27FC236}">
                <a16:creationId xmlns:a16="http://schemas.microsoft.com/office/drawing/2014/main" id="{CF3F1943-59E6-4520-9C8E-307C7ADA219E}"/>
              </a:ext>
            </a:extLst>
          </p:cNvPr>
          <p:cNvSpPr/>
          <p:nvPr/>
        </p:nvSpPr>
        <p:spPr>
          <a:xfrm>
            <a:off x="3287243" y="6147582"/>
            <a:ext cx="2569513" cy="534572"/>
          </a:xfrm>
          <a:prstGeom prst="round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Next slide</a:t>
            </a:r>
          </a:p>
        </p:txBody>
      </p:sp>
      <p:sp>
        <p:nvSpPr>
          <p:cNvPr id="19" name="TextBox 18">
            <a:extLst>
              <a:ext uri="{FF2B5EF4-FFF2-40B4-BE49-F238E27FC236}">
                <a16:creationId xmlns:a16="http://schemas.microsoft.com/office/drawing/2014/main" id="{71F6DE04-F667-4712-B65B-B703FDD611A4}"/>
              </a:ext>
            </a:extLst>
          </p:cNvPr>
          <p:cNvSpPr txBox="1"/>
          <p:nvPr/>
        </p:nvSpPr>
        <p:spPr>
          <a:xfrm>
            <a:off x="4213083" y="2142739"/>
            <a:ext cx="1695850" cy="1446550"/>
          </a:xfrm>
          <a:prstGeom prst="rect">
            <a:avLst/>
          </a:prstGeom>
          <a:noFill/>
        </p:spPr>
        <p:txBody>
          <a:bodyPr wrap="square" rtlCol="0">
            <a:spAutoFit/>
          </a:bodyPr>
          <a:lstStyle/>
          <a:p>
            <a:pPr algn="ctr"/>
            <a:r>
              <a:rPr lang="en-GB" sz="8800" dirty="0"/>
              <a:t>ow</a:t>
            </a:r>
          </a:p>
        </p:txBody>
      </p:sp>
      <p:sp>
        <p:nvSpPr>
          <p:cNvPr id="43" name="Oval 42">
            <a:extLst>
              <a:ext uri="{FF2B5EF4-FFF2-40B4-BE49-F238E27FC236}">
                <a16:creationId xmlns:a16="http://schemas.microsoft.com/office/drawing/2014/main" id="{1FBB8BD5-78B0-4A83-9EBE-FFA227825449}"/>
              </a:ext>
            </a:extLst>
          </p:cNvPr>
          <p:cNvSpPr/>
          <p:nvPr/>
        </p:nvSpPr>
        <p:spPr>
          <a:xfrm>
            <a:off x="3831076"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200" dirty="0">
                <a:solidFill>
                  <a:schemeClr val="tx1"/>
                </a:solidFill>
              </a:rPr>
              <a:t>ow</a:t>
            </a:r>
          </a:p>
        </p:txBody>
      </p:sp>
      <p:sp>
        <p:nvSpPr>
          <p:cNvPr id="44" name="Oval 43">
            <a:extLst>
              <a:ext uri="{FF2B5EF4-FFF2-40B4-BE49-F238E27FC236}">
                <a16:creationId xmlns:a16="http://schemas.microsoft.com/office/drawing/2014/main" id="{D4ABA583-6C2A-483D-A567-7AEBBD9C4714}"/>
              </a:ext>
            </a:extLst>
          </p:cNvPr>
          <p:cNvSpPr/>
          <p:nvPr/>
        </p:nvSpPr>
        <p:spPr>
          <a:xfrm>
            <a:off x="5959244"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200" dirty="0" err="1">
                <a:solidFill>
                  <a:schemeClr val="tx1"/>
                </a:solidFill>
              </a:rPr>
              <a:t>i</a:t>
            </a:r>
            <a:endParaRPr lang="en-GB" sz="5200" dirty="0">
              <a:solidFill>
                <a:schemeClr val="tx1"/>
              </a:solidFill>
            </a:endParaRPr>
          </a:p>
        </p:txBody>
      </p:sp>
      <p:sp>
        <p:nvSpPr>
          <p:cNvPr id="18" name="Rectangle: Top Corners Rounded 17">
            <a:extLst>
              <a:ext uri="{FF2B5EF4-FFF2-40B4-BE49-F238E27FC236}">
                <a16:creationId xmlns:a16="http://schemas.microsoft.com/office/drawing/2014/main" id="{5B6BA694-37DE-4A76-8CE9-28838B919C60}"/>
              </a:ext>
            </a:extLst>
          </p:cNvPr>
          <p:cNvSpPr/>
          <p:nvPr/>
        </p:nvSpPr>
        <p:spPr>
          <a:xfrm rot="16200000">
            <a:off x="4377395" y="2047599"/>
            <a:ext cx="1384716" cy="1813829"/>
          </a:xfrm>
          <a:prstGeom prst="round2SameRect">
            <a:avLst>
              <a:gd name="adj1" fmla="val 0"/>
              <a:gd name="adj2" fmla="val 0"/>
            </a:avLst>
          </a:prstGeom>
          <a:solidFill>
            <a:srgbClr val="9B8B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pic>
        <p:nvPicPr>
          <p:cNvPr id="11" name="Picture 10">
            <a:extLst>
              <a:ext uri="{FF2B5EF4-FFF2-40B4-BE49-F238E27FC236}">
                <a16:creationId xmlns:a16="http://schemas.microsoft.com/office/drawing/2014/main" id="{F04BCE10-2E0F-48F9-BD1B-E146AC4701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978258" flipH="1">
            <a:off x="-906051" y="529148"/>
            <a:ext cx="2872223" cy="4640803"/>
          </a:xfrm>
          <a:prstGeom prst="rect">
            <a:avLst/>
          </a:prstGeom>
        </p:spPr>
      </p:pic>
      <p:pic>
        <p:nvPicPr>
          <p:cNvPr id="14" name="Picture 13">
            <a:extLst>
              <a:ext uri="{FF2B5EF4-FFF2-40B4-BE49-F238E27FC236}">
                <a16:creationId xmlns:a16="http://schemas.microsoft.com/office/drawing/2014/main" id="{DF5E6998-62FF-4EC7-A929-A03CCA542F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791105">
            <a:off x="7008988" y="710868"/>
            <a:ext cx="2909579" cy="4701162"/>
          </a:xfrm>
          <a:prstGeom prst="rect">
            <a:avLst/>
          </a:prstGeom>
        </p:spPr>
      </p:pic>
      <p:cxnSp>
        <p:nvCxnSpPr>
          <p:cNvPr id="22" name="Straight Connector 21">
            <a:extLst>
              <a:ext uri="{FF2B5EF4-FFF2-40B4-BE49-F238E27FC236}">
                <a16:creationId xmlns:a16="http://schemas.microsoft.com/office/drawing/2014/main" id="{2DEAB8FC-57B4-412F-B999-520ACE668AEC}"/>
              </a:ext>
            </a:extLst>
          </p:cNvPr>
          <p:cNvCxnSpPr>
            <a:cxnSpLocks/>
          </p:cNvCxnSpPr>
          <p:nvPr/>
        </p:nvCxnSpPr>
        <p:spPr>
          <a:xfrm>
            <a:off x="4179452" y="2283311"/>
            <a:ext cx="0" cy="1384715"/>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E519F34A-5EA3-4657-9094-6EE9B3CB565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10850" y="608632"/>
            <a:ext cx="1494161" cy="1416475"/>
          </a:xfrm>
          <a:prstGeom prst="rect">
            <a:avLst/>
          </a:prstGeom>
        </p:spPr>
      </p:pic>
    </p:spTree>
    <p:extLst>
      <p:ext uri="{BB962C8B-B14F-4D97-AF65-F5344CB8AC3E}">
        <p14:creationId xmlns:p14="http://schemas.microsoft.com/office/powerpoint/2010/main" val="33968867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4"/>
                    </p:tgtEl>
                  </p:cond>
                </p:stCondLst>
                <p:endSync evt="end" delay="0">
                  <p:rtn val="all"/>
                </p:endSync>
                <p:childTnLst>
                  <p:par>
                    <p:cTn id="3" fill="hold">
                      <p:stCondLst>
                        <p:cond delay="0"/>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xit" presetSubtype="8" fill="hold" nodeType="afterEffect">
                                  <p:stCondLst>
                                    <p:cond delay="500"/>
                                  </p:stCondLst>
                                  <p:childTnLst>
                                    <p:anim calcmode="lin" valueType="num">
                                      <p:cBhvr additive="base">
                                        <p:cTn id="11" dur="500"/>
                                        <p:tgtEl>
                                          <p:spTgt spid="11"/>
                                        </p:tgtEl>
                                        <p:attrNameLst>
                                          <p:attrName>ppt_x</p:attrName>
                                        </p:attrNameLst>
                                      </p:cBhvr>
                                      <p:tavLst>
                                        <p:tav tm="0">
                                          <p:val>
                                            <p:strVal val="ppt_x"/>
                                          </p:val>
                                        </p:tav>
                                        <p:tav tm="100000">
                                          <p:val>
                                            <p:strVal val="0-ppt_w/2"/>
                                          </p:val>
                                        </p:tav>
                                      </p:tavLst>
                                    </p:anim>
                                    <p:anim calcmode="lin" valueType="num">
                                      <p:cBhvr additive="base">
                                        <p:cTn id="12" dur="500"/>
                                        <p:tgtEl>
                                          <p:spTgt spid="11"/>
                                        </p:tgtEl>
                                        <p:attrNameLst>
                                          <p:attrName>ppt_y</p:attrName>
                                        </p:attrNameLst>
                                      </p:cBhvr>
                                      <p:tavLst>
                                        <p:tav tm="0">
                                          <p:val>
                                            <p:strVal val="ppt_y"/>
                                          </p:val>
                                        </p:tav>
                                        <p:tav tm="100000">
                                          <p:val>
                                            <p:strVal val="ppt_y"/>
                                          </p:val>
                                        </p:tav>
                                      </p:tavLst>
                                    </p:anim>
                                    <p:set>
                                      <p:cBhvr>
                                        <p:cTn id="13"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44"/>
                  </p:tgtEl>
                </p:cond>
              </p:nextCondLst>
            </p:seq>
            <p:seq concurrent="1" nextAc="seek">
              <p:cTn id="14" restart="whenNotActive" fill="hold" evtFilter="cancelBubble" nodeType="interactiveSeq">
                <p:stCondLst>
                  <p:cond evt="onClick" delay="0">
                    <p:tgtEl>
                      <p:spTgt spid="9"/>
                    </p:tgtEl>
                  </p:cond>
                </p:stCondLst>
                <p:endSync evt="end" delay="0">
                  <p:rtn val="all"/>
                </p:endSync>
                <p:childTnLst>
                  <p:par>
                    <p:cTn id="15" fill="hold">
                      <p:stCondLst>
                        <p:cond delay="0"/>
                      </p:stCondLst>
                      <p:childTnLst>
                        <p:par>
                          <p:cTn id="16" fill="hold">
                            <p:stCondLst>
                              <p:cond delay="0"/>
                            </p:stCondLst>
                            <p:childTnLst>
                              <p:par>
                                <p:cTn id="17" presetID="2" presetClass="entr" presetSubtype="8" fill="hold" nodeType="clickEffect">
                                  <p:stCondLst>
                                    <p:cond delay="10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par>
                          <p:cTn id="21" fill="hold">
                            <p:stCondLst>
                              <p:cond delay="600"/>
                            </p:stCondLst>
                            <p:childTnLst>
                              <p:par>
                                <p:cTn id="22" presetID="2" presetClass="exit" presetSubtype="8" fill="hold" nodeType="afterEffect">
                                  <p:stCondLst>
                                    <p:cond delay="500"/>
                                  </p:stCondLst>
                                  <p:childTnLst>
                                    <p:anim calcmode="lin" valueType="num">
                                      <p:cBhvr additive="base">
                                        <p:cTn id="23" dur="500"/>
                                        <p:tgtEl>
                                          <p:spTgt spid="11"/>
                                        </p:tgtEl>
                                        <p:attrNameLst>
                                          <p:attrName>ppt_x</p:attrName>
                                        </p:attrNameLst>
                                      </p:cBhvr>
                                      <p:tavLst>
                                        <p:tav tm="0">
                                          <p:val>
                                            <p:strVal val="ppt_x"/>
                                          </p:val>
                                        </p:tav>
                                        <p:tav tm="100000">
                                          <p:val>
                                            <p:strVal val="0-ppt_w/2"/>
                                          </p:val>
                                        </p:tav>
                                      </p:tavLst>
                                    </p:anim>
                                    <p:anim calcmode="lin" valueType="num">
                                      <p:cBhvr additive="base">
                                        <p:cTn id="24" dur="500"/>
                                        <p:tgtEl>
                                          <p:spTgt spid="11"/>
                                        </p:tgtEl>
                                        <p:attrNameLst>
                                          <p:attrName>ppt_y</p:attrName>
                                        </p:attrNameLst>
                                      </p:cBhvr>
                                      <p:tavLst>
                                        <p:tav tm="0">
                                          <p:val>
                                            <p:strVal val="ppt_y"/>
                                          </p:val>
                                        </p:tav>
                                        <p:tav tm="100000">
                                          <p:val>
                                            <p:strVal val="ppt_y"/>
                                          </p:val>
                                        </p:tav>
                                      </p:tavLst>
                                    </p:anim>
                                    <p:set>
                                      <p:cBhvr>
                                        <p:cTn id="25"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6" restart="whenNotActive" fill="hold" evtFilter="cancelBubble" nodeType="interactiveSeq">
                <p:stCondLst>
                  <p:cond evt="onClick" delay="0">
                    <p:tgtEl>
                      <p:spTgt spid="43"/>
                    </p:tgtEl>
                  </p:cond>
                </p:stCondLst>
                <p:endSync evt="end" delay="0">
                  <p:rtn val="all"/>
                </p:endSync>
                <p:childTnLst>
                  <p:par>
                    <p:cTn id="27" fill="hold">
                      <p:stCondLst>
                        <p:cond delay="0"/>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1+#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10" presetClass="exit" presetSubtype="0" fill="hold" grpId="0" nodeType="withEffect">
                                  <p:stCondLst>
                                    <p:cond delay="0"/>
                                  </p:stCondLst>
                                  <p:childTnLst>
                                    <p:animEffect transition="out" filter="fade">
                                      <p:cBhvr>
                                        <p:cTn id="34" dur="500"/>
                                        <p:tgtEl>
                                          <p:spTgt spid="18"/>
                                        </p:tgtEl>
                                      </p:cBhvr>
                                    </p:animEffect>
                                    <p:set>
                                      <p:cBhvr>
                                        <p:cTn id="35"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43"/>
                  </p:tgtEl>
                </p:cond>
              </p:nextCondLst>
            </p:seq>
          </p:childTnLst>
        </p:cTn>
      </p:par>
    </p:tnLst>
    <p:bldLst>
      <p:bldP spid="1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16BBA326-B81A-4BDE-B3DF-E144717F3097}"/>
              </a:ext>
            </a:extLst>
          </p:cNvPr>
          <p:cNvSpPr/>
          <p:nvPr/>
        </p:nvSpPr>
        <p:spPr>
          <a:xfrm>
            <a:off x="1702908"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err="1">
                <a:solidFill>
                  <a:schemeClr val="tx1"/>
                </a:solidFill>
              </a:rPr>
              <a:t>oa</a:t>
            </a:r>
            <a:endParaRPr lang="en-GB" sz="6000" dirty="0">
              <a:solidFill>
                <a:schemeClr val="tx1"/>
              </a:solidFill>
            </a:endParaRPr>
          </a:p>
        </p:txBody>
      </p:sp>
      <p:sp>
        <p:nvSpPr>
          <p:cNvPr id="16" name="Rectangle 15">
            <a:extLst>
              <a:ext uri="{FF2B5EF4-FFF2-40B4-BE49-F238E27FC236}">
                <a16:creationId xmlns:a16="http://schemas.microsoft.com/office/drawing/2014/main" id="{73A02B6E-5B6D-4BBC-AC08-1F96A3CA2150}"/>
              </a:ext>
            </a:extLst>
          </p:cNvPr>
          <p:cNvSpPr/>
          <p:nvPr/>
        </p:nvSpPr>
        <p:spPr>
          <a:xfrm>
            <a:off x="462706" y="3844570"/>
            <a:ext cx="8190451" cy="391875"/>
          </a:xfrm>
          <a:prstGeom prst="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Click the correct phoneme</a:t>
            </a:r>
          </a:p>
        </p:txBody>
      </p:sp>
      <p:grpSp>
        <p:nvGrpSpPr>
          <p:cNvPr id="31" name="Group 30">
            <a:extLst>
              <a:ext uri="{FF2B5EF4-FFF2-40B4-BE49-F238E27FC236}">
                <a16:creationId xmlns:a16="http://schemas.microsoft.com/office/drawing/2014/main" id="{B181E596-0F6D-461A-A994-4D0792A3D683}"/>
              </a:ext>
            </a:extLst>
          </p:cNvPr>
          <p:cNvGrpSpPr/>
          <p:nvPr/>
        </p:nvGrpSpPr>
        <p:grpSpPr>
          <a:xfrm>
            <a:off x="1758822" y="2283311"/>
            <a:ext cx="5626356" cy="1384715"/>
            <a:chOff x="800361" y="2762283"/>
            <a:chExt cx="7560000" cy="2005263"/>
          </a:xfrm>
        </p:grpSpPr>
        <p:sp>
          <p:nvSpPr>
            <p:cNvPr id="2" name="Rectangle: Rounded Corners 1">
              <a:extLst>
                <a:ext uri="{FF2B5EF4-FFF2-40B4-BE49-F238E27FC236}">
                  <a16:creationId xmlns:a16="http://schemas.microsoft.com/office/drawing/2014/main" id="{0295157D-7646-4C62-BB27-9698076D76FA}"/>
                </a:ext>
              </a:extLst>
            </p:cNvPr>
            <p:cNvSpPr/>
            <p:nvPr/>
          </p:nvSpPr>
          <p:spPr>
            <a:xfrm>
              <a:off x="800361" y="2762283"/>
              <a:ext cx="7560000" cy="2005263"/>
            </a:xfrm>
            <a:prstGeom prst="roundRect">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7" name="Straight Connector 26">
              <a:extLst>
                <a:ext uri="{FF2B5EF4-FFF2-40B4-BE49-F238E27FC236}">
                  <a16:creationId xmlns:a16="http://schemas.microsoft.com/office/drawing/2014/main" id="{68A211ED-A500-4FA3-B72B-4709A14FA326}"/>
                </a:ext>
              </a:extLst>
            </p:cNvPr>
            <p:cNvCxnSpPr>
              <a:cxnSpLocks/>
            </p:cNvCxnSpPr>
            <p:nvPr/>
          </p:nvCxnSpPr>
          <p:spPr>
            <a:xfrm>
              <a:off x="3409869" y="2762283"/>
              <a:ext cx="0" cy="2005263"/>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E44DCB1E-244D-48E9-B5DA-56DE4C634783}"/>
                </a:ext>
              </a:extLst>
            </p:cNvPr>
            <p:cNvCxnSpPr>
              <a:cxnSpLocks/>
            </p:cNvCxnSpPr>
            <p:nvPr/>
          </p:nvCxnSpPr>
          <p:spPr>
            <a:xfrm>
              <a:off x="5806155" y="2762283"/>
              <a:ext cx="0" cy="2005263"/>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grpSp>
      <p:sp>
        <p:nvSpPr>
          <p:cNvPr id="32" name="TextBox 31">
            <a:extLst>
              <a:ext uri="{FF2B5EF4-FFF2-40B4-BE49-F238E27FC236}">
                <a16:creationId xmlns:a16="http://schemas.microsoft.com/office/drawing/2014/main" id="{8274D16D-21BB-42C5-88CF-44F5A5C92E84}"/>
              </a:ext>
            </a:extLst>
          </p:cNvPr>
          <p:cNvSpPr txBox="1"/>
          <p:nvPr/>
        </p:nvSpPr>
        <p:spPr>
          <a:xfrm>
            <a:off x="1904412" y="2170295"/>
            <a:ext cx="1796476" cy="1446550"/>
          </a:xfrm>
          <a:prstGeom prst="rect">
            <a:avLst/>
          </a:prstGeom>
          <a:noFill/>
        </p:spPr>
        <p:txBody>
          <a:bodyPr wrap="square" rtlCol="0">
            <a:spAutoFit/>
          </a:bodyPr>
          <a:lstStyle/>
          <a:p>
            <a:pPr algn="ctr"/>
            <a:r>
              <a:rPr lang="en-GB" sz="8800" dirty="0"/>
              <a:t>c</a:t>
            </a:r>
          </a:p>
        </p:txBody>
      </p:sp>
      <p:sp>
        <p:nvSpPr>
          <p:cNvPr id="37" name="TextBox 36">
            <a:extLst>
              <a:ext uri="{FF2B5EF4-FFF2-40B4-BE49-F238E27FC236}">
                <a16:creationId xmlns:a16="http://schemas.microsoft.com/office/drawing/2014/main" id="{CFE33663-575B-4AF3-AE57-0EBE7FBAB6C5}"/>
              </a:ext>
            </a:extLst>
          </p:cNvPr>
          <p:cNvSpPr txBox="1"/>
          <p:nvPr/>
        </p:nvSpPr>
        <p:spPr>
          <a:xfrm>
            <a:off x="3631592" y="2189379"/>
            <a:ext cx="1852677" cy="1446550"/>
          </a:xfrm>
          <a:prstGeom prst="rect">
            <a:avLst/>
          </a:prstGeom>
          <a:noFill/>
        </p:spPr>
        <p:txBody>
          <a:bodyPr wrap="square" rtlCol="0">
            <a:spAutoFit/>
          </a:bodyPr>
          <a:lstStyle/>
          <a:p>
            <a:pPr algn="ctr"/>
            <a:r>
              <a:rPr lang="en-GB" sz="8800" dirty="0" err="1"/>
              <a:t>oa</a:t>
            </a:r>
            <a:endParaRPr lang="en-GB" sz="8800" dirty="0"/>
          </a:p>
        </p:txBody>
      </p:sp>
      <p:sp>
        <p:nvSpPr>
          <p:cNvPr id="38" name="TextBox 37">
            <a:extLst>
              <a:ext uri="{FF2B5EF4-FFF2-40B4-BE49-F238E27FC236}">
                <a16:creationId xmlns:a16="http://schemas.microsoft.com/office/drawing/2014/main" id="{FA527129-4302-4019-AF7E-A939E3FFE2D5}"/>
              </a:ext>
            </a:extLst>
          </p:cNvPr>
          <p:cNvSpPr txBox="1"/>
          <p:nvPr/>
        </p:nvSpPr>
        <p:spPr>
          <a:xfrm>
            <a:off x="5588889" y="2189379"/>
            <a:ext cx="1523536" cy="1446550"/>
          </a:xfrm>
          <a:prstGeom prst="rect">
            <a:avLst/>
          </a:prstGeom>
          <a:noFill/>
        </p:spPr>
        <p:txBody>
          <a:bodyPr wrap="square" rtlCol="0">
            <a:spAutoFit/>
          </a:bodyPr>
          <a:lstStyle/>
          <a:p>
            <a:pPr algn="ctr"/>
            <a:r>
              <a:rPr lang="en-GB" sz="8800" dirty="0"/>
              <a:t>t</a:t>
            </a:r>
          </a:p>
        </p:txBody>
      </p:sp>
      <p:sp>
        <p:nvSpPr>
          <p:cNvPr id="42" name="Rectangle: Rounded Corners 41">
            <a:hlinkClick r:id="rId2" action="ppaction://hlinksldjump"/>
            <a:extLst>
              <a:ext uri="{FF2B5EF4-FFF2-40B4-BE49-F238E27FC236}">
                <a16:creationId xmlns:a16="http://schemas.microsoft.com/office/drawing/2014/main" id="{CF3F1943-59E6-4520-9C8E-307C7ADA219E}"/>
              </a:ext>
            </a:extLst>
          </p:cNvPr>
          <p:cNvSpPr/>
          <p:nvPr/>
        </p:nvSpPr>
        <p:spPr>
          <a:xfrm>
            <a:off x="3287243" y="6147582"/>
            <a:ext cx="2569513" cy="534572"/>
          </a:xfrm>
          <a:prstGeom prst="round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Next slide</a:t>
            </a:r>
          </a:p>
        </p:txBody>
      </p:sp>
      <p:sp>
        <p:nvSpPr>
          <p:cNvPr id="43" name="Oval 42">
            <a:extLst>
              <a:ext uri="{FF2B5EF4-FFF2-40B4-BE49-F238E27FC236}">
                <a16:creationId xmlns:a16="http://schemas.microsoft.com/office/drawing/2014/main" id="{1FBB8BD5-78B0-4A83-9EBE-FFA227825449}"/>
              </a:ext>
            </a:extLst>
          </p:cNvPr>
          <p:cNvSpPr/>
          <p:nvPr/>
        </p:nvSpPr>
        <p:spPr>
          <a:xfrm>
            <a:off x="3831076"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oi</a:t>
            </a:r>
          </a:p>
        </p:txBody>
      </p:sp>
      <p:sp>
        <p:nvSpPr>
          <p:cNvPr id="44" name="Oval 43">
            <a:extLst>
              <a:ext uri="{FF2B5EF4-FFF2-40B4-BE49-F238E27FC236}">
                <a16:creationId xmlns:a16="http://schemas.microsoft.com/office/drawing/2014/main" id="{D4ABA583-6C2A-483D-A567-7AEBBD9C4714}"/>
              </a:ext>
            </a:extLst>
          </p:cNvPr>
          <p:cNvSpPr/>
          <p:nvPr/>
        </p:nvSpPr>
        <p:spPr>
          <a:xfrm>
            <a:off x="5959244"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ai</a:t>
            </a:r>
          </a:p>
        </p:txBody>
      </p:sp>
      <p:sp>
        <p:nvSpPr>
          <p:cNvPr id="18" name="Rectangle: Top Corners Rounded 17">
            <a:extLst>
              <a:ext uri="{FF2B5EF4-FFF2-40B4-BE49-F238E27FC236}">
                <a16:creationId xmlns:a16="http://schemas.microsoft.com/office/drawing/2014/main" id="{5B6BA694-37DE-4A76-8CE9-28838B919C60}"/>
              </a:ext>
            </a:extLst>
          </p:cNvPr>
          <p:cNvSpPr/>
          <p:nvPr/>
        </p:nvSpPr>
        <p:spPr>
          <a:xfrm rot="16200000">
            <a:off x="3900222" y="2070965"/>
            <a:ext cx="1384716" cy="1783380"/>
          </a:xfrm>
          <a:prstGeom prst="round2SameRect">
            <a:avLst>
              <a:gd name="adj1" fmla="val 0"/>
              <a:gd name="adj2" fmla="val 0"/>
            </a:avLst>
          </a:prstGeom>
          <a:solidFill>
            <a:srgbClr val="9B8B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pic>
        <p:nvPicPr>
          <p:cNvPr id="11" name="Picture 10">
            <a:extLst>
              <a:ext uri="{FF2B5EF4-FFF2-40B4-BE49-F238E27FC236}">
                <a16:creationId xmlns:a16="http://schemas.microsoft.com/office/drawing/2014/main" id="{F04BCE10-2E0F-48F9-BD1B-E146AC4701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978258" flipH="1">
            <a:off x="-527289" y="440483"/>
            <a:ext cx="2872223" cy="4640803"/>
          </a:xfrm>
          <a:prstGeom prst="rect">
            <a:avLst/>
          </a:prstGeom>
        </p:spPr>
      </p:pic>
      <p:pic>
        <p:nvPicPr>
          <p:cNvPr id="14" name="Picture 13">
            <a:extLst>
              <a:ext uri="{FF2B5EF4-FFF2-40B4-BE49-F238E27FC236}">
                <a16:creationId xmlns:a16="http://schemas.microsoft.com/office/drawing/2014/main" id="{DF5E6998-62FF-4EC7-A929-A03CCA542F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791105">
            <a:off x="6878363" y="533044"/>
            <a:ext cx="2909579" cy="4701162"/>
          </a:xfrm>
          <a:prstGeom prst="rect">
            <a:avLst/>
          </a:prstGeom>
        </p:spPr>
      </p:pic>
      <p:pic>
        <p:nvPicPr>
          <p:cNvPr id="4" name="Picture 3">
            <a:extLst>
              <a:ext uri="{FF2B5EF4-FFF2-40B4-BE49-F238E27FC236}">
                <a16:creationId xmlns:a16="http://schemas.microsoft.com/office/drawing/2014/main" id="{32DA0F5F-2FEC-48DE-A1A6-98E6C7E9E1AA}"/>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b="29479"/>
          <a:stretch/>
        </p:blipFill>
        <p:spPr>
          <a:xfrm>
            <a:off x="3951958" y="520651"/>
            <a:ext cx="1428080" cy="1733632"/>
          </a:xfrm>
          <a:prstGeom prst="rect">
            <a:avLst/>
          </a:prstGeom>
        </p:spPr>
      </p:pic>
    </p:spTree>
    <p:extLst>
      <p:ext uri="{BB962C8B-B14F-4D97-AF65-F5344CB8AC3E}">
        <p14:creationId xmlns:p14="http://schemas.microsoft.com/office/powerpoint/2010/main" val="239259246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3"/>
                    </p:tgtEl>
                  </p:cond>
                </p:stCondLst>
                <p:endSync evt="end" delay="0">
                  <p:rtn val="all"/>
                </p:endSync>
                <p:childTnLst>
                  <p:par>
                    <p:cTn id="3" fill="hold">
                      <p:stCondLst>
                        <p:cond delay="0"/>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xit" presetSubtype="8" fill="hold" nodeType="afterEffect">
                                  <p:stCondLst>
                                    <p:cond delay="500"/>
                                  </p:stCondLst>
                                  <p:childTnLst>
                                    <p:anim calcmode="lin" valueType="num">
                                      <p:cBhvr additive="base">
                                        <p:cTn id="11" dur="500"/>
                                        <p:tgtEl>
                                          <p:spTgt spid="11"/>
                                        </p:tgtEl>
                                        <p:attrNameLst>
                                          <p:attrName>ppt_x</p:attrName>
                                        </p:attrNameLst>
                                      </p:cBhvr>
                                      <p:tavLst>
                                        <p:tav tm="0">
                                          <p:val>
                                            <p:strVal val="ppt_x"/>
                                          </p:val>
                                        </p:tav>
                                        <p:tav tm="100000">
                                          <p:val>
                                            <p:strVal val="0-ppt_w/2"/>
                                          </p:val>
                                        </p:tav>
                                      </p:tavLst>
                                    </p:anim>
                                    <p:anim calcmode="lin" valueType="num">
                                      <p:cBhvr additive="base">
                                        <p:cTn id="12" dur="500"/>
                                        <p:tgtEl>
                                          <p:spTgt spid="11"/>
                                        </p:tgtEl>
                                        <p:attrNameLst>
                                          <p:attrName>ppt_y</p:attrName>
                                        </p:attrNameLst>
                                      </p:cBhvr>
                                      <p:tavLst>
                                        <p:tav tm="0">
                                          <p:val>
                                            <p:strVal val="ppt_y"/>
                                          </p:val>
                                        </p:tav>
                                        <p:tav tm="100000">
                                          <p:val>
                                            <p:strVal val="ppt_y"/>
                                          </p:val>
                                        </p:tav>
                                      </p:tavLst>
                                    </p:anim>
                                    <p:set>
                                      <p:cBhvr>
                                        <p:cTn id="13"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43"/>
                  </p:tgtEl>
                </p:cond>
              </p:nextCondLst>
            </p:seq>
            <p:seq concurrent="1" nextAc="seek">
              <p:cTn id="14" restart="whenNotActive" fill="hold" evtFilter="cancelBubble" nodeType="interactiveSeq">
                <p:stCondLst>
                  <p:cond evt="onClick" delay="0">
                    <p:tgtEl>
                      <p:spTgt spid="44"/>
                    </p:tgtEl>
                  </p:cond>
                </p:stCondLst>
                <p:endSync evt="end" delay="0">
                  <p:rtn val="all"/>
                </p:endSync>
                <p:childTnLst>
                  <p:par>
                    <p:cTn id="15" fill="hold">
                      <p:stCondLst>
                        <p:cond delay="0"/>
                      </p:stCondLst>
                      <p:childTnLst>
                        <p:par>
                          <p:cTn id="16" fill="hold">
                            <p:stCondLst>
                              <p:cond delay="0"/>
                            </p:stCondLst>
                            <p:childTnLst>
                              <p:par>
                                <p:cTn id="17" presetID="2" presetClass="entr" presetSubtype="8" fill="hold" nodeType="clickEffect">
                                  <p:stCondLst>
                                    <p:cond delay="10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par>
                          <p:cTn id="21" fill="hold">
                            <p:stCondLst>
                              <p:cond delay="600"/>
                            </p:stCondLst>
                            <p:childTnLst>
                              <p:par>
                                <p:cTn id="22" presetID="2" presetClass="exit" presetSubtype="8" fill="hold" nodeType="afterEffect">
                                  <p:stCondLst>
                                    <p:cond delay="500"/>
                                  </p:stCondLst>
                                  <p:childTnLst>
                                    <p:anim calcmode="lin" valueType="num">
                                      <p:cBhvr additive="base">
                                        <p:cTn id="23" dur="500"/>
                                        <p:tgtEl>
                                          <p:spTgt spid="11"/>
                                        </p:tgtEl>
                                        <p:attrNameLst>
                                          <p:attrName>ppt_x</p:attrName>
                                        </p:attrNameLst>
                                      </p:cBhvr>
                                      <p:tavLst>
                                        <p:tav tm="0">
                                          <p:val>
                                            <p:strVal val="ppt_x"/>
                                          </p:val>
                                        </p:tav>
                                        <p:tav tm="100000">
                                          <p:val>
                                            <p:strVal val="0-ppt_w/2"/>
                                          </p:val>
                                        </p:tav>
                                      </p:tavLst>
                                    </p:anim>
                                    <p:anim calcmode="lin" valueType="num">
                                      <p:cBhvr additive="base">
                                        <p:cTn id="24" dur="500"/>
                                        <p:tgtEl>
                                          <p:spTgt spid="11"/>
                                        </p:tgtEl>
                                        <p:attrNameLst>
                                          <p:attrName>ppt_y</p:attrName>
                                        </p:attrNameLst>
                                      </p:cBhvr>
                                      <p:tavLst>
                                        <p:tav tm="0">
                                          <p:val>
                                            <p:strVal val="ppt_y"/>
                                          </p:val>
                                        </p:tav>
                                        <p:tav tm="100000">
                                          <p:val>
                                            <p:strVal val="ppt_y"/>
                                          </p:val>
                                        </p:tav>
                                      </p:tavLst>
                                    </p:anim>
                                    <p:set>
                                      <p:cBhvr>
                                        <p:cTn id="25"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44"/>
                  </p:tgtEl>
                </p:cond>
              </p:nextCondLst>
            </p:seq>
            <p:seq concurrent="1" nextAc="seek">
              <p:cTn id="26" restart="whenNotActive" fill="hold" evtFilter="cancelBubble" nodeType="interactiveSeq">
                <p:stCondLst>
                  <p:cond evt="onClick" delay="0">
                    <p:tgtEl>
                      <p:spTgt spid="9"/>
                    </p:tgtEl>
                  </p:cond>
                </p:stCondLst>
                <p:endSync evt="end" delay="0">
                  <p:rtn val="all"/>
                </p:endSync>
                <p:childTnLst>
                  <p:par>
                    <p:cTn id="27" fill="hold">
                      <p:stCondLst>
                        <p:cond delay="0"/>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1+#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10" presetClass="exit" presetSubtype="0" fill="hold" grpId="0" nodeType="withEffect">
                                  <p:stCondLst>
                                    <p:cond delay="0"/>
                                  </p:stCondLst>
                                  <p:childTnLst>
                                    <p:animEffect transition="out" filter="fade">
                                      <p:cBhvr>
                                        <p:cTn id="34" dur="500"/>
                                        <p:tgtEl>
                                          <p:spTgt spid="18"/>
                                        </p:tgtEl>
                                      </p:cBhvr>
                                    </p:animEffect>
                                    <p:set>
                                      <p:cBhvr>
                                        <p:cTn id="35"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1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16BBA326-B81A-4BDE-B3DF-E144717F3097}"/>
              </a:ext>
            </a:extLst>
          </p:cNvPr>
          <p:cNvSpPr/>
          <p:nvPr/>
        </p:nvSpPr>
        <p:spPr>
          <a:xfrm>
            <a:off x="1702908"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or</a:t>
            </a:r>
          </a:p>
        </p:txBody>
      </p:sp>
      <p:sp>
        <p:nvSpPr>
          <p:cNvPr id="16" name="Rectangle 15">
            <a:extLst>
              <a:ext uri="{FF2B5EF4-FFF2-40B4-BE49-F238E27FC236}">
                <a16:creationId xmlns:a16="http://schemas.microsoft.com/office/drawing/2014/main" id="{73A02B6E-5B6D-4BBC-AC08-1F96A3CA2150}"/>
              </a:ext>
            </a:extLst>
          </p:cNvPr>
          <p:cNvSpPr/>
          <p:nvPr/>
        </p:nvSpPr>
        <p:spPr>
          <a:xfrm>
            <a:off x="462706" y="3844570"/>
            <a:ext cx="8190451" cy="391875"/>
          </a:xfrm>
          <a:prstGeom prst="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Click the correct phoneme</a:t>
            </a:r>
          </a:p>
        </p:txBody>
      </p:sp>
      <p:grpSp>
        <p:nvGrpSpPr>
          <p:cNvPr id="31" name="Group 30">
            <a:extLst>
              <a:ext uri="{FF2B5EF4-FFF2-40B4-BE49-F238E27FC236}">
                <a16:creationId xmlns:a16="http://schemas.microsoft.com/office/drawing/2014/main" id="{B181E596-0F6D-461A-A994-4D0792A3D683}"/>
              </a:ext>
            </a:extLst>
          </p:cNvPr>
          <p:cNvGrpSpPr/>
          <p:nvPr/>
        </p:nvGrpSpPr>
        <p:grpSpPr>
          <a:xfrm>
            <a:off x="1758822" y="2283311"/>
            <a:ext cx="5626356" cy="1384715"/>
            <a:chOff x="800361" y="2762283"/>
            <a:chExt cx="7560000" cy="2005263"/>
          </a:xfrm>
        </p:grpSpPr>
        <p:sp>
          <p:nvSpPr>
            <p:cNvPr id="2" name="Rectangle: Rounded Corners 1">
              <a:extLst>
                <a:ext uri="{FF2B5EF4-FFF2-40B4-BE49-F238E27FC236}">
                  <a16:creationId xmlns:a16="http://schemas.microsoft.com/office/drawing/2014/main" id="{0295157D-7646-4C62-BB27-9698076D76FA}"/>
                </a:ext>
              </a:extLst>
            </p:cNvPr>
            <p:cNvSpPr/>
            <p:nvPr/>
          </p:nvSpPr>
          <p:spPr>
            <a:xfrm>
              <a:off x="800361" y="2762283"/>
              <a:ext cx="7560000" cy="2005263"/>
            </a:xfrm>
            <a:prstGeom prst="roundRect">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7" name="Straight Connector 26">
              <a:extLst>
                <a:ext uri="{FF2B5EF4-FFF2-40B4-BE49-F238E27FC236}">
                  <a16:creationId xmlns:a16="http://schemas.microsoft.com/office/drawing/2014/main" id="{68A211ED-A500-4FA3-B72B-4709A14FA326}"/>
                </a:ext>
              </a:extLst>
            </p:cNvPr>
            <p:cNvCxnSpPr>
              <a:cxnSpLocks/>
            </p:cNvCxnSpPr>
            <p:nvPr/>
          </p:nvCxnSpPr>
          <p:spPr>
            <a:xfrm>
              <a:off x="3409869" y="2762283"/>
              <a:ext cx="0" cy="2005263"/>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E44DCB1E-244D-48E9-B5DA-56DE4C634783}"/>
                </a:ext>
              </a:extLst>
            </p:cNvPr>
            <p:cNvCxnSpPr>
              <a:cxnSpLocks/>
            </p:cNvCxnSpPr>
            <p:nvPr/>
          </p:nvCxnSpPr>
          <p:spPr>
            <a:xfrm>
              <a:off x="5806155" y="2762283"/>
              <a:ext cx="0" cy="2005263"/>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grpSp>
      <p:sp>
        <p:nvSpPr>
          <p:cNvPr id="32" name="TextBox 31">
            <a:extLst>
              <a:ext uri="{FF2B5EF4-FFF2-40B4-BE49-F238E27FC236}">
                <a16:creationId xmlns:a16="http://schemas.microsoft.com/office/drawing/2014/main" id="{8274D16D-21BB-42C5-88CF-44F5A5C92E84}"/>
              </a:ext>
            </a:extLst>
          </p:cNvPr>
          <p:cNvSpPr txBox="1"/>
          <p:nvPr/>
        </p:nvSpPr>
        <p:spPr>
          <a:xfrm>
            <a:off x="1904412" y="2170295"/>
            <a:ext cx="1796476" cy="1446550"/>
          </a:xfrm>
          <a:prstGeom prst="rect">
            <a:avLst/>
          </a:prstGeom>
          <a:noFill/>
        </p:spPr>
        <p:txBody>
          <a:bodyPr wrap="square" rtlCol="0">
            <a:spAutoFit/>
          </a:bodyPr>
          <a:lstStyle/>
          <a:p>
            <a:pPr algn="ctr"/>
            <a:r>
              <a:rPr lang="en-GB" sz="8800" dirty="0"/>
              <a:t>sh</a:t>
            </a:r>
          </a:p>
        </p:txBody>
      </p:sp>
      <p:sp>
        <p:nvSpPr>
          <p:cNvPr id="37" name="TextBox 36">
            <a:extLst>
              <a:ext uri="{FF2B5EF4-FFF2-40B4-BE49-F238E27FC236}">
                <a16:creationId xmlns:a16="http://schemas.microsoft.com/office/drawing/2014/main" id="{CFE33663-575B-4AF3-AE57-0EBE7FBAB6C5}"/>
              </a:ext>
            </a:extLst>
          </p:cNvPr>
          <p:cNvSpPr txBox="1"/>
          <p:nvPr/>
        </p:nvSpPr>
        <p:spPr>
          <a:xfrm>
            <a:off x="3631592" y="2189379"/>
            <a:ext cx="1852677" cy="1446550"/>
          </a:xfrm>
          <a:prstGeom prst="rect">
            <a:avLst/>
          </a:prstGeom>
          <a:noFill/>
        </p:spPr>
        <p:txBody>
          <a:bodyPr wrap="square" rtlCol="0">
            <a:spAutoFit/>
          </a:bodyPr>
          <a:lstStyle/>
          <a:p>
            <a:pPr algn="ctr"/>
            <a:r>
              <a:rPr lang="en-GB" sz="8800" dirty="0"/>
              <a:t>ar</a:t>
            </a:r>
          </a:p>
        </p:txBody>
      </p:sp>
      <p:sp>
        <p:nvSpPr>
          <p:cNvPr id="38" name="TextBox 37">
            <a:extLst>
              <a:ext uri="{FF2B5EF4-FFF2-40B4-BE49-F238E27FC236}">
                <a16:creationId xmlns:a16="http://schemas.microsoft.com/office/drawing/2014/main" id="{FA527129-4302-4019-AF7E-A939E3FFE2D5}"/>
              </a:ext>
            </a:extLst>
          </p:cNvPr>
          <p:cNvSpPr txBox="1"/>
          <p:nvPr/>
        </p:nvSpPr>
        <p:spPr>
          <a:xfrm>
            <a:off x="5588889" y="2189379"/>
            <a:ext cx="1523536" cy="1446550"/>
          </a:xfrm>
          <a:prstGeom prst="rect">
            <a:avLst/>
          </a:prstGeom>
          <a:noFill/>
        </p:spPr>
        <p:txBody>
          <a:bodyPr wrap="square" rtlCol="0">
            <a:spAutoFit/>
          </a:bodyPr>
          <a:lstStyle/>
          <a:p>
            <a:pPr algn="ctr"/>
            <a:r>
              <a:rPr lang="en-GB" sz="8800" dirty="0"/>
              <a:t>p</a:t>
            </a:r>
          </a:p>
        </p:txBody>
      </p:sp>
      <p:sp>
        <p:nvSpPr>
          <p:cNvPr id="42" name="Rectangle: Rounded Corners 41">
            <a:hlinkClick r:id="rId2" action="ppaction://hlinksldjump"/>
            <a:extLst>
              <a:ext uri="{FF2B5EF4-FFF2-40B4-BE49-F238E27FC236}">
                <a16:creationId xmlns:a16="http://schemas.microsoft.com/office/drawing/2014/main" id="{CF3F1943-59E6-4520-9C8E-307C7ADA219E}"/>
              </a:ext>
            </a:extLst>
          </p:cNvPr>
          <p:cNvSpPr/>
          <p:nvPr/>
        </p:nvSpPr>
        <p:spPr>
          <a:xfrm>
            <a:off x="3287243" y="6147582"/>
            <a:ext cx="2569513" cy="534572"/>
          </a:xfrm>
          <a:prstGeom prst="round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Next slide</a:t>
            </a:r>
          </a:p>
        </p:txBody>
      </p:sp>
      <p:sp>
        <p:nvSpPr>
          <p:cNvPr id="43" name="Oval 42">
            <a:extLst>
              <a:ext uri="{FF2B5EF4-FFF2-40B4-BE49-F238E27FC236}">
                <a16:creationId xmlns:a16="http://schemas.microsoft.com/office/drawing/2014/main" id="{1FBB8BD5-78B0-4A83-9EBE-FFA227825449}"/>
              </a:ext>
            </a:extLst>
          </p:cNvPr>
          <p:cNvSpPr/>
          <p:nvPr/>
        </p:nvSpPr>
        <p:spPr>
          <a:xfrm>
            <a:off x="3831076"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ar</a:t>
            </a:r>
          </a:p>
        </p:txBody>
      </p:sp>
      <p:sp>
        <p:nvSpPr>
          <p:cNvPr id="44" name="Oval 43">
            <a:extLst>
              <a:ext uri="{FF2B5EF4-FFF2-40B4-BE49-F238E27FC236}">
                <a16:creationId xmlns:a16="http://schemas.microsoft.com/office/drawing/2014/main" id="{D4ABA583-6C2A-483D-A567-7AEBBD9C4714}"/>
              </a:ext>
            </a:extLst>
          </p:cNvPr>
          <p:cNvSpPr/>
          <p:nvPr/>
        </p:nvSpPr>
        <p:spPr>
          <a:xfrm>
            <a:off x="5959244"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ur</a:t>
            </a:r>
          </a:p>
        </p:txBody>
      </p:sp>
      <p:sp>
        <p:nvSpPr>
          <p:cNvPr id="18" name="Rectangle: Top Corners Rounded 17">
            <a:extLst>
              <a:ext uri="{FF2B5EF4-FFF2-40B4-BE49-F238E27FC236}">
                <a16:creationId xmlns:a16="http://schemas.microsoft.com/office/drawing/2014/main" id="{5B6BA694-37DE-4A76-8CE9-28838B919C60}"/>
              </a:ext>
            </a:extLst>
          </p:cNvPr>
          <p:cNvSpPr/>
          <p:nvPr/>
        </p:nvSpPr>
        <p:spPr>
          <a:xfrm rot="16200000">
            <a:off x="3919502" y="2083979"/>
            <a:ext cx="1384716" cy="1783380"/>
          </a:xfrm>
          <a:prstGeom prst="round2SameRect">
            <a:avLst>
              <a:gd name="adj1" fmla="val 0"/>
              <a:gd name="adj2" fmla="val 0"/>
            </a:avLst>
          </a:prstGeom>
          <a:solidFill>
            <a:srgbClr val="9B8B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pic>
        <p:nvPicPr>
          <p:cNvPr id="11" name="Picture 10">
            <a:extLst>
              <a:ext uri="{FF2B5EF4-FFF2-40B4-BE49-F238E27FC236}">
                <a16:creationId xmlns:a16="http://schemas.microsoft.com/office/drawing/2014/main" id="{F04BCE10-2E0F-48F9-BD1B-E146AC4701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978258" flipH="1">
            <a:off x="-527289" y="440483"/>
            <a:ext cx="2872223" cy="4640803"/>
          </a:xfrm>
          <a:prstGeom prst="rect">
            <a:avLst/>
          </a:prstGeom>
        </p:spPr>
      </p:pic>
      <p:pic>
        <p:nvPicPr>
          <p:cNvPr id="14" name="Picture 13">
            <a:extLst>
              <a:ext uri="{FF2B5EF4-FFF2-40B4-BE49-F238E27FC236}">
                <a16:creationId xmlns:a16="http://schemas.microsoft.com/office/drawing/2014/main" id="{DF5E6998-62FF-4EC7-A929-A03CCA542F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791105">
            <a:off x="6878363" y="533044"/>
            <a:ext cx="2909579" cy="4701162"/>
          </a:xfrm>
          <a:prstGeom prst="rect">
            <a:avLst/>
          </a:prstGeom>
        </p:spPr>
      </p:pic>
      <p:pic>
        <p:nvPicPr>
          <p:cNvPr id="4" name="Picture 3">
            <a:extLst>
              <a:ext uri="{FF2B5EF4-FFF2-40B4-BE49-F238E27FC236}">
                <a16:creationId xmlns:a16="http://schemas.microsoft.com/office/drawing/2014/main" id="{21967080-FC57-4811-9755-9AD5C961DE6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15023" y="749777"/>
            <a:ext cx="3517148" cy="1301835"/>
          </a:xfrm>
          <a:prstGeom prst="rect">
            <a:avLst/>
          </a:prstGeom>
        </p:spPr>
      </p:pic>
    </p:spTree>
    <p:extLst>
      <p:ext uri="{BB962C8B-B14F-4D97-AF65-F5344CB8AC3E}">
        <p14:creationId xmlns:p14="http://schemas.microsoft.com/office/powerpoint/2010/main" val="169346752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4"/>
                    </p:tgtEl>
                  </p:cond>
                </p:stCondLst>
                <p:endSync evt="end" delay="0">
                  <p:rtn val="all"/>
                </p:endSync>
                <p:childTnLst>
                  <p:par>
                    <p:cTn id="3" fill="hold">
                      <p:stCondLst>
                        <p:cond delay="0"/>
                      </p:stCondLst>
                      <p:childTnLst>
                        <p:par>
                          <p:cTn id="4" fill="hold">
                            <p:stCondLst>
                              <p:cond delay="0"/>
                            </p:stCondLst>
                            <p:childTnLst>
                              <p:par>
                                <p:cTn id="5" presetID="2" presetClass="entr" presetSubtype="8" fill="hold" nodeType="clickEffect">
                                  <p:stCondLst>
                                    <p:cond delay="10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600"/>
                            </p:stCondLst>
                            <p:childTnLst>
                              <p:par>
                                <p:cTn id="10" presetID="2" presetClass="exit" presetSubtype="8" fill="hold" nodeType="afterEffect">
                                  <p:stCondLst>
                                    <p:cond delay="500"/>
                                  </p:stCondLst>
                                  <p:childTnLst>
                                    <p:anim calcmode="lin" valueType="num">
                                      <p:cBhvr additive="base">
                                        <p:cTn id="11" dur="500"/>
                                        <p:tgtEl>
                                          <p:spTgt spid="11"/>
                                        </p:tgtEl>
                                        <p:attrNameLst>
                                          <p:attrName>ppt_x</p:attrName>
                                        </p:attrNameLst>
                                      </p:cBhvr>
                                      <p:tavLst>
                                        <p:tav tm="0">
                                          <p:val>
                                            <p:strVal val="ppt_x"/>
                                          </p:val>
                                        </p:tav>
                                        <p:tav tm="100000">
                                          <p:val>
                                            <p:strVal val="0-ppt_w/2"/>
                                          </p:val>
                                        </p:tav>
                                      </p:tavLst>
                                    </p:anim>
                                    <p:anim calcmode="lin" valueType="num">
                                      <p:cBhvr additive="base">
                                        <p:cTn id="12" dur="500"/>
                                        <p:tgtEl>
                                          <p:spTgt spid="11"/>
                                        </p:tgtEl>
                                        <p:attrNameLst>
                                          <p:attrName>ppt_y</p:attrName>
                                        </p:attrNameLst>
                                      </p:cBhvr>
                                      <p:tavLst>
                                        <p:tav tm="0">
                                          <p:val>
                                            <p:strVal val="ppt_y"/>
                                          </p:val>
                                        </p:tav>
                                        <p:tav tm="100000">
                                          <p:val>
                                            <p:strVal val="ppt_y"/>
                                          </p:val>
                                        </p:tav>
                                      </p:tavLst>
                                    </p:anim>
                                    <p:set>
                                      <p:cBhvr>
                                        <p:cTn id="13"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44"/>
                  </p:tgtEl>
                </p:cond>
              </p:nextCondLst>
            </p:seq>
            <p:seq concurrent="1" nextAc="seek">
              <p:cTn id="14" restart="whenNotActive" fill="hold" evtFilter="cancelBubble" nodeType="interactiveSeq">
                <p:stCondLst>
                  <p:cond evt="onClick" delay="0">
                    <p:tgtEl>
                      <p:spTgt spid="9"/>
                    </p:tgtEl>
                  </p:cond>
                </p:stCondLst>
                <p:endSync evt="end" delay="0">
                  <p:rtn val="all"/>
                </p:endSync>
                <p:childTnLst>
                  <p:par>
                    <p:cTn id="15" fill="hold">
                      <p:stCondLst>
                        <p:cond delay="0"/>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2" presetClass="exit" presetSubtype="8" fill="hold" nodeType="afterEffect">
                                  <p:stCondLst>
                                    <p:cond delay="500"/>
                                  </p:stCondLst>
                                  <p:childTnLst>
                                    <p:anim calcmode="lin" valueType="num">
                                      <p:cBhvr additive="base">
                                        <p:cTn id="23" dur="500"/>
                                        <p:tgtEl>
                                          <p:spTgt spid="11"/>
                                        </p:tgtEl>
                                        <p:attrNameLst>
                                          <p:attrName>ppt_x</p:attrName>
                                        </p:attrNameLst>
                                      </p:cBhvr>
                                      <p:tavLst>
                                        <p:tav tm="0">
                                          <p:val>
                                            <p:strVal val="ppt_x"/>
                                          </p:val>
                                        </p:tav>
                                        <p:tav tm="100000">
                                          <p:val>
                                            <p:strVal val="0-ppt_w/2"/>
                                          </p:val>
                                        </p:tav>
                                      </p:tavLst>
                                    </p:anim>
                                    <p:anim calcmode="lin" valueType="num">
                                      <p:cBhvr additive="base">
                                        <p:cTn id="24" dur="500"/>
                                        <p:tgtEl>
                                          <p:spTgt spid="11"/>
                                        </p:tgtEl>
                                        <p:attrNameLst>
                                          <p:attrName>ppt_y</p:attrName>
                                        </p:attrNameLst>
                                      </p:cBhvr>
                                      <p:tavLst>
                                        <p:tav tm="0">
                                          <p:val>
                                            <p:strVal val="ppt_y"/>
                                          </p:val>
                                        </p:tav>
                                        <p:tav tm="100000">
                                          <p:val>
                                            <p:strVal val="ppt_y"/>
                                          </p:val>
                                        </p:tav>
                                      </p:tavLst>
                                    </p:anim>
                                    <p:set>
                                      <p:cBhvr>
                                        <p:cTn id="25"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6" restart="whenNotActive" fill="hold" evtFilter="cancelBubble" nodeType="interactiveSeq">
                <p:stCondLst>
                  <p:cond evt="onClick" delay="0">
                    <p:tgtEl>
                      <p:spTgt spid="43"/>
                    </p:tgtEl>
                  </p:cond>
                </p:stCondLst>
                <p:endSync evt="end" delay="0">
                  <p:rtn val="all"/>
                </p:endSync>
                <p:childTnLst>
                  <p:par>
                    <p:cTn id="27" fill="hold">
                      <p:stCondLst>
                        <p:cond delay="0"/>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1+#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10" presetClass="exit" presetSubtype="0" fill="hold" grpId="0" nodeType="withEffect">
                                  <p:stCondLst>
                                    <p:cond delay="0"/>
                                  </p:stCondLst>
                                  <p:childTnLst>
                                    <p:animEffect transition="out" filter="fade">
                                      <p:cBhvr>
                                        <p:cTn id="34" dur="500"/>
                                        <p:tgtEl>
                                          <p:spTgt spid="18"/>
                                        </p:tgtEl>
                                      </p:cBhvr>
                                    </p:animEffect>
                                    <p:set>
                                      <p:cBhvr>
                                        <p:cTn id="35"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43"/>
                  </p:tgtEl>
                </p:cond>
              </p:nextCondLst>
            </p:seq>
          </p:childTnLst>
        </p:cTn>
      </p:par>
    </p:tnLst>
    <p:bldLst>
      <p:bldP spid="1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16BBA326-B81A-4BDE-B3DF-E144717F3097}"/>
              </a:ext>
            </a:extLst>
          </p:cNvPr>
          <p:cNvSpPr/>
          <p:nvPr/>
        </p:nvSpPr>
        <p:spPr>
          <a:xfrm>
            <a:off x="1702908"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th</a:t>
            </a:r>
          </a:p>
        </p:txBody>
      </p:sp>
      <p:sp>
        <p:nvSpPr>
          <p:cNvPr id="16" name="Rectangle 15">
            <a:extLst>
              <a:ext uri="{FF2B5EF4-FFF2-40B4-BE49-F238E27FC236}">
                <a16:creationId xmlns:a16="http://schemas.microsoft.com/office/drawing/2014/main" id="{73A02B6E-5B6D-4BBC-AC08-1F96A3CA2150}"/>
              </a:ext>
            </a:extLst>
          </p:cNvPr>
          <p:cNvSpPr/>
          <p:nvPr/>
        </p:nvSpPr>
        <p:spPr>
          <a:xfrm>
            <a:off x="462706" y="3844570"/>
            <a:ext cx="8190451" cy="391875"/>
          </a:xfrm>
          <a:prstGeom prst="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Click the correct phoneme</a:t>
            </a:r>
          </a:p>
        </p:txBody>
      </p:sp>
      <p:grpSp>
        <p:nvGrpSpPr>
          <p:cNvPr id="31" name="Group 30">
            <a:extLst>
              <a:ext uri="{FF2B5EF4-FFF2-40B4-BE49-F238E27FC236}">
                <a16:creationId xmlns:a16="http://schemas.microsoft.com/office/drawing/2014/main" id="{B181E596-0F6D-461A-A994-4D0792A3D683}"/>
              </a:ext>
            </a:extLst>
          </p:cNvPr>
          <p:cNvGrpSpPr/>
          <p:nvPr/>
        </p:nvGrpSpPr>
        <p:grpSpPr>
          <a:xfrm>
            <a:off x="1758822" y="2283311"/>
            <a:ext cx="5626356" cy="1384715"/>
            <a:chOff x="800361" y="2762283"/>
            <a:chExt cx="7560000" cy="2005263"/>
          </a:xfrm>
        </p:grpSpPr>
        <p:sp>
          <p:nvSpPr>
            <p:cNvPr id="2" name="Rectangle: Rounded Corners 1">
              <a:extLst>
                <a:ext uri="{FF2B5EF4-FFF2-40B4-BE49-F238E27FC236}">
                  <a16:creationId xmlns:a16="http://schemas.microsoft.com/office/drawing/2014/main" id="{0295157D-7646-4C62-BB27-9698076D76FA}"/>
                </a:ext>
              </a:extLst>
            </p:cNvPr>
            <p:cNvSpPr/>
            <p:nvPr/>
          </p:nvSpPr>
          <p:spPr>
            <a:xfrm>
              <a:off x="800361" y="2762283"/>
              <a:ext cx="7560000" cy="2005263"/>
            </a:xfrm>
            <a:prstGeom prst="roundRect">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7" name="Straight Connector 26">
              <a:extLst>
                <a:ext uri="{FF2B5EF4-FFF2-40B4-BE49-F238E27FC236}">
                  <a16:creationId xmlns:a16="http://schemas.microsoft.com/office/drawing/2014/main" id="{68A211ED-A500-4FA3-B72B-4709A14FA326}"/>
                </a:ext>
              </a:extLst>
            </p:cNvPr>
            <p:cNvCxnSpPr>
              <a:cxnSpLocks/>
            </p:cNvCxnSpPr>
            <p:nvPr/>
          </p:nvCxnSpPr>
          <p:spPr>
            <a:xfrm>
              <a:off x="3409869" y="2762283"/>
              <a:ext cx="0" cy="2005263"/>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E44DCB1E-244D-48E9-B5DA-56DE4C634783}"/>
                </a:ext>
              </a:extLst>
            </p:cNvPr>
            <p:cNvCxnSpPr>
              <a:cxnSpLocks/>
            </p:cNvCxnSpPr>
            <p:nvPr/>
          </p:nvCxnSpPr>
          <p:spPr>
            <a:xfrm>
              <a:off x="5806155" y="2762283"/>
              <a:ext cx="0" cy="2005263"/>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grpSp>
      <p:sp>
        <p:nvSpPr>
          <p:cNvPr id="32" name="TextBox 31">
            <a:extLst>
              <a:ext uri="{FF2B5EF4-FFF2-40B4-BE49-F238E27FC236}">
                <a16:creationId xmlns:a16="http://schemas.microsoft.com/office/drawing/2014/main" id="{8274D16D-21BB-42C5-88CF-44F5A5C92E84}"/>
              </a:ext>
            </a:extLst>
          </p:cNvPr>
          <p:cNvSpPr txBox="1"/>
          <p:nvPr/>
        </p:nvSpPr>
        <p:spPr>
          <a:xfrm>
            <a:off x="1904412" y="2170295"/>
            <a:ext cx="1796476" cy="1446550"/>
          </a:xfrm>
          <a:prstGeom prst="rect">
            <a:avLst/>
          </a:prstGeom>
          <a:noFill/>
        </p:spPr>
        <p:txBody>
          <a:bodyPr wrap="square" rtlCol="0">
            <a:spAutoFit/>
          </a:bodyPr>
          <a:lstStyle/>
          <a:p>
            <a:pPr algn="ctr"/>
            <a:r>
              <a:rPr lang="en-GB" sz="8800" dirty="0"/>
              <a:t>f</a:t>
            </a:r>
          </a:p>
        </p:txBody>
      </p:sp>
      <p:sp>
        <p:nvSpPr>
          <p:cNvPr id="37" name="TextBox 36">
            <a:extLst>
              <a:ext uri="{FF2B5EF4-FFF2-40B4-BE49-F238E27FC236}">
                <a16:creationId xmlns:a16="http://schemas.microsoft.com/office/drawing/2014/main" id="{CFE33663-575B-4AF3-AE57-0EBE7FBAB6C5}"/>
              </a:ext>
            </a:extLst>
          </p:cNvPr>
          <p:cNvSpPr txBox="1"/>
          <p:nvPr/>
        </p:nvSpPr>
        <p:spPr>
          <a:xfrm>
            <a:off x="3631592" y="2189379"/>
            <a:ext cx="1852677" cy="1446550"/>
          </a:xfrm>
          <a:prstGeom prst="rect">
            <a:avLst/>
          </a:prstGeom>
          <a:noFill/>
        </p:spPr>
        <p:txBody>
          <a:bodyPr wrap="square" rtlCol="0">
            <a:spAutoFit/>
          </a:bodyPr>
          <a:lstStyle/>
          <a:p>
            <a:pPr algn="ctr"/>
            <a:r>
              <a:rPr lang="en-GB" sz="8800" dirty="0" err="1"/>
              <a:t>i</a:t>
            </a:r>
            <a:endParaRPr lang="en-GB" sz="8800" dirty="0"/>
          </a:p>
        </p:txBody>
      </p:sp>
      <p:sp>
        <p:nvSpPr>
          <p:cNvPr id="38" name="TextBox 37">
            <a:extLst>
              <a:ext uri="{FF2B5EF4-FFF2-40B4-BE49-F238E27FC236}">
                <a16:creationId xmlns:a16="http://schemas.microsoft.com/office/drawing/2014/main" id="{FA527129-4302-4019-AF7E-A939E3FFE2D5}"/>
              </a:ext>
            </a:extLst>
          </p:cNvPr>
          <p:cNvSpPr txBox="1"/>
          <p:nvPr/>
        </p:nvSpPr>
        <p:spPr>
          <a:xfrm>
            <a:off x="5588889" y="2189379"/>
            <a:ext cx="1523536" cy="1446550"/>
          </a:xfrm>
          <a:prstGeom prst="rect">
            <a:avLst/>
          </a:prstGeom>
          <a:noFill/>
        </p:spPr>
        <p:txBody>
          <a:bodyPr wrap="square" rtlCol="0">
            <a:spAutoFit/>
          </a:bodyPr>
          <a:lstStyle/>
          <a:p>
            <a:pPr algn="ctr"/>
            <a:r>
              <a:rPr lang="en-GB" sz="8800" dirty="0"/>
              <a:t>sh</a:t>
            </a:r>
          </a:p>
        </p:txBody>
      </p:sp>
      <p:sp>
        <p:nvSpPr>
          <p:cNvPr id="42" name="Rectangle: Rounded Corners 41">
            <a:hlinkClick r:id="rId2" action="ppaction://hlinksldjump"/>
            <a:extLst>
              <a:ext uri="{FF2B5EF4-FFF2-40B4-BE49-F238E27FC236}">
                <a16:creationId xmlns:a16="http://schemas.microsoft.com/office/drawing/2014/main" id="{CF3F1943-59E6-4520-9C8E-307C7ADA219E}"/>
              </a:ext>
            </a:extLst>
          </p:cNvPr>
          <p:cNvSpPr/>
          <p:nvPr/>
        </p:nvSpPr>
        <p:spPr>
          <a:xfrm>
            <a:off x="3287243" y="6147582"/>
            <a:ext cx="2569513" cy="534572"/>
          </a:xfrm>
          <a:prstGeom prst="round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Next slide</a:t>
            </a:r>
          </a:p>
        </p:txBody>
      </p:sp>
      <p:sp>
        <p:nvSpPr>
          <p:cNvPr id="43" name="Oval 42">
            <a:extLst>
              <a:ext uri="{FF2B5EF4-FFF2-40B4-BE49-F238E27FC236}">
                <a16:creationId xmlns:a16="http://schemas.microsoft.com/office/drawing/2014/main" id="{1FBB8BD5-78B0-4A83-9EBE-FFA227825449}"/>
              </a:ext>
            </a:extLst>
          </p:cNvPr>
          <p:cNvSpPr/>
          <p:nvPr/>
        </p:nvSpPr>
        <p:spPr>
          <a:xfrm>
            <a:off x="3831076"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ch</a:t>
            </a:r>
          </a:p>
        </p:txBody>
      </p:sp>
      <p:sp>
        <p:nvSpPr>
          <p:cNvPr id="44" name="Oval 43">
            <a:extLst>
              <a:ext uri="{FF2B5EF4-FFF2-40B4-BE49-F238E27FC236}">
                <a16:creationId xmlns:a16="http://schemas.microsoft.com/office/drawing/2014/main" id="{D4ABA583-6C2A-483D-A567-7AEBBD9C4714}"/>
              </a:ext>
            </a:extLst>
          </p:cNvPr>
          <p:cNvSpPr/>
          <p:nvPr/>
        </p:nvSpPr>
        <p:spPr>
          <a:xfrm>
            <a:off x="5959244"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sh</a:t>
            </a:r>
          </a:p>
        </p:txBody>
      </p:sp>
      <p:sp>
        <p:nvSpPr>
          <p:cNvPr id="18" name="Rectangle: Top Corners Rounded 17">
            <a:extLst>
              <a:ext uri="{FF2B5EF4-FFF2-40B4-BE49-F238E27FC236}">
                <a16:creationId xmlns:a16="http://schemas.microsoft.com/office/drawing/2014/main" id="{5B6BA694-37DE-4A76-8CE9-28838B919C60}"/>
              </a:ext>
            </a:extLst>
          </p:cNvPr>
          <p:cNvSpPr/>
          <p:nvPr/>
        </p:nvSpPr>
        <p:spPr>
          <a:xfrm rot="16200000">
            <a:off x="5735911" y="2050209"/>
            <a:ext cx="1384716" cy="1888000"/>
          </a:xfrm>
          <a:prstGeom prst="round2SameRect">
            <a:avLst>
              <a:gd name="adj1" fmla="val 0"/>
              <a:gd name="adj2" fmla="val 11530"/>
            </a:avLst>
          </a:prstGeom>
          <a:solidFill>
            <a:srgbClr val="9B8B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pic>
        <p:nvPicPr>
          <p:cNvPr id="11" name="Picture 10">
            <a:extLst>
              <a:ext uri="{FF2B5EF4-FFF2-40B4-BE49-F238E27FC236}">
                <a16:creationId xmlns:a16="http://schemas.microsoft.com/office/drawing/2014/main" id="{F04BCE10-2E0F-48F9-BD1B-E146AC4701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978258" flipH="1">
            <a:off x="-527289" y="440483"/>
            <a:ext cx="2872223" cy="4640803"/>
          </a:xfrm>
          <a:prstGeom prst="rect">
            <a:avLst/>
          </a:prstGeom>
        </p:spPr>
      </p:pic>
      <p:pic>
        <p:nvPicPr>
          <p:cNvPr id="14" name="Picture 13">
            <a:extLst>
              <a:ext uri="{FF2B5EF4-FFF2-40B4-BE49-F238E27FC236}">
                <a16:creationId xmlns:a16="http://schemas.microsoft.com/office/drawing/2014/main" id="{DF5E6998-62FF-4EC7-A929-A03CCA542F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791105">
            <a:off x="6878363" y="533044"/>
            <a:ext cx="2909579" cy="4701162"/>
          </a:xfrm>
          <a:prstGeom prst="rect">
            <a:avLst/>
          </a:prstGeom>
        </p:spPr>
      </p:pic>
      <p:pic>
        <p:nvPicPr>
          <p:cNvPr id="4" name="Picture 3">
            <a:extLst>
              <a:ext uri="{FF2B5EF4-FFF2-40B4-BE49-F238E27FC236}">
                <a16:creationId xmlns:a16="http://schemas.microsoft.com/office/drawing/2014/main" id="{52C5A89D-9BF7-4D81-8600-0094761A689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114115" y="854227"/>
            <a:ext cx="2865556" cy="968835"/>
          </a:xfrm>
          <a:prstGeom prst="rect">
            <a:avLst/>
          </a:prstGeom>
        </p:spPr>
      </p:pic>
    </p:spTree>
    <p:extLst>
      <p:ext uri="{BB962C8B-B14F-4D97-AF65-F5344CB8AC3E}">
        <p14:creationId xmlns:p14="http://schemas.microsoft.com/office/powerpoint/2010/main" val="359863813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xit" presetSubtype="8" fill="hold" nodeType="afterEffect">
                                  <p:stCondLst>
                                    <p:cond delay="500"/>
                                  </p:stCondLst>
                                  <p:childTnLst>
                                    <p:anim calcmode="lin" valueType="num">
                                      <p:cBhvr additive="base">
                                        <p:cTn id="11" dur="500"/>
                                        <p:tgtEl>
                                          <p:spTgt spid="11"/>
                                        </p:tgtEl>
                                        <p:attrNameLst>
                                          <p:attrName>ppt_x</p:attrName>
                                        </p:attrNameLst>
                                      </p:cBhvr>
                                      <p:tavLst>
                                        <p:tav tm="0">
                                          <p:val>
                                            <p:strVal val="ppt_x"/>
                                          </p:val>
                                        </p:tav>
                                        <p:tav tm="100000">
                                          <p:val>
                                            <p:strVal val="0-ppt_w/2"/>
                                          </p:val>
                                        </p:tav>
                                      </p:tavLst>
                                    </p:anim>
                                    <p:anim calcmode="lin" valueType="num">
                                      <p:cBhvr additive="base">
                                        <p:cTn id="12" dur="500"/>
                                        <p:tgtEl>
                                          <p:spTgt spid="11"/>
                                        </p:tgtEl>
                                        <p:attrNameLst>
                                          <p:attrName>ppt_y</p:attrName>
                                        </p:attrNameLst>
                                      </p:cBhvr>
                                      <p:tavLst>
                                        <p:tav tm="0">
                                          <p:val>
                                            <p:strVal val="ppt_y"/>
                                          </p:val>
                                        </p:tav>
                                        <p:tav tm="100000">
                                          <p:val>
                                            <p:strVal val="ppt_y"/>
                                          </p:val>
                                        </p:tav>
                                      </p:tavLst>
                                    </p:anim>
                                    <p:set>
                                      <p:cBhvr>
                                        <p:cTn id="13"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14" restart="whenNotActive" fill="hold" evtFilter="cancelBubble" nodeType="interactiveSeq">
                <p:stCondLst>
                  <p:cond evt="onClick" delay="0">
                    <p:tgtEl>
                      <p:spTgt spid="43"/>
                    </p:tgtEl>
                  </p:cond>
                </p:stCondLst>
                <p:endSync evt="end" delay="0">
                  <p:rtn val="all"/>
                </p:endSync>
                <p:childTnLst>
                  <p:par>
                    <p:cTn id="15" fill="hold">
                      <p:stCondLst>
                        <p:cond delay="0"/>
                      </p:stCondLst>
                      <p:childTnLst>
                        <p:par>
                          <p:cTn id="16" fill="hold">
                            <p:stCondLst>
                              <p:cond delay="0"/>
                            </p:stCondLst>
                            <p:childTnLst>
                              <p:par>
                                <p:cTn id="17" presetID="2" presetClass="entr" presetSubtype="8" fill="hold" nodeType="clickEffect">
                                  <p:stCondLst>
                                    <p:cond delay="10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par>
                          <p:cTn id="21" fill="hold">
                            <p:stCondLst>
                              <p:cond delay="600"/>
                            </p:stCondLst>
                            <p:childTnLst>
                              <p:par>
                                <p:cTn id="22" presetID="2" presetClass="exit" presetSubtype="8" fill="hold" nodeType="afterEffect">
                                  <p:stCondLst>
                                    <p:cond delay="500"/>
                                  </p:stCondLst>
                                  <p:childTnLst>
                                    <p:anim calcmode="lin" valueType="num">
                                      <p:cBhvr additive="base">
                                        <p:cTn id="23" dur="500"/>
                                        <p:tgtEl>
                                          <p:spTgt spid="11"/>
                                        </p:tgtEl>
                                        <p:attrNameLst>
                                          <p:attrName>ppt_x</p:attrName>
                                        </p:attrNameLst>
                                      </p:cBhvr>
                                      <p:tavLst>
                                        <p:tav tm="0">
                                          <p:val>
                                            <p:strVal val="ppt_x"/>
                                          </p:val>
                                        </p:tav>
                                        <p:tav tm="100000">
                                          <p:val>
                                            <p:strVal val="0-ppt_w/2"/>
                                          </p:val>
                                        </p:tav>
                                      </p:tavLst>
                                    </p:anim>
                                    <p:anim calcmode="lin" valueType="num">
                                      <p:cBhvr additive="base">
                                        <p:cTn id="24" dur="500"/>
                                        <p:tgtEl>
                                          <p:spTgt spid="11"/>
                                        </p:tgtEl>
                                        <p:attrNameLst>
                                          <p:attrName>ppt_y</p:attrName>
                                        </p:attrNameLst>
                                      </p:cBhvr>
                                      <p:tavLst>
                                        <p:tav tm="0">
                                          <p:val>
                                            <p:strVal val="ppt_y"/>
                                          </p:val>
                                        </p:tav>
                                        <p:tav tm="100000">
                                          <p:val>
                                            <p:strVal val="ppt_y"/>
                                          </p:val>
                                        </p:tav>
                                      </p:tavLst>
                                    </p:anim>
                                    <p:set>
                                      <p:cBhvr>
                                        <p:cTn id="25"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43"/>
                  </p:tgtEl>
                </p:cond>
              </p:nextCondLst>
            </p:seq>
            <p:seq concurrent="1" nextAc="seek">
              <p:cTn id="26" restart="whenNotActive" fill="hold" evtFilter="cancelBubble" nodeType="interactiveSeq">
                <p:stCondLst>
                  <p:cond evt="onClick" delay="0">
                    <p:tgtEl>
                      <p:spTgt spid="44"/>
                    </p:tgtEl>
                  </p:cond>
                </p:stCondLst>
                <p:endSync evt="end" delay="0">
                  <p:rtn val="all"/>
                </p:endSync>
                <p:childTnLst>
                  <p:par>
                    <p:cTn id="27" fill="hold">
                      <p:stCondLst>
                        <p:cond delay="0"/>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1+#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10" presetClass="exit" presetSubtype="0" fill="hold" grpId="0" nodeType="withEffect">
                                  <p:stCondLst>
                                    <p:cond delay="0"/>
                                  </p:stCondLst>
                                  <p:childTnLst>
                                    <p:animEffect transition="out" filter="fade">
                                      <p:cBhvr>
                                        <p:cTn id="34" dur="500"/>
                                        <p:tgtEl>
                                          <p:spTgt spid="18"/>
                                        </p:tgtEl>
                                      </p:cBhvr>
                                    </p:animEffect>
                                    <p:set>
                                      <p:cBhvr>
                                        <p:cTn id="35"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44"/>
                  </p:tgtEl>
                </p:cond>
              </p:nextCondLst>
            </p:seq>
          </p:childTnLst>
        </p:cTn>
      </p:par>
    </p:tnLst>
    <p:bldLst>
      <p:bldP spid="1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16BBA326-B81A-4BDE-B3DF-E144717F3097}"/>
              </a:ext>
            </a:extLst>
          </p:cNvPr>
          <p:cNvSpPr/>
          <p:nvPr/>
        </p:nvSpPr>
        <p:spPr>
          <a:xfrm>
            <a:off x="1702908"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ai</a:t>
            </a:r>
          </a:p>
        </p:txBody>
      </p:sp>
      <p:sp>
        <p:nvSpPr>
          <p:cNvPr id="16" name="Rectangle 15">
            <a:extLst>
              <a:ext uri="{FF2B5EF4-FFF2-40B4-BE49-F238E27FC236}">
                <a16:creationId xmlns:a16="http://schemas.microsoft.com/office/drawing/2014/main" id="{73A02B6E-5B6D-4BBC-AC08-1F96A3CA2150}"/>
              </a:ext>
            </a:extLst>
          </p:cNvPr>
          <p:cNvSpPr/>
          <p:nvPr/>
        </p:nvSpPr>
        <p:spPr>
          <a:xfrm>
            <a:off x="462706" y="3844570"/>
            <a:ext cx="8190451" cy="391875"/>
          </a:xfrm>
          <a:prstGeom prst="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Click the correct phoneme</a:t>
            </a:r>
          </a:p>
        </p:txBody>
      </p:sp>
      <p:grpSp>
        <p:nvGrpSpPr>
          <p:cNvPr id="31" name="Group 30">
            <a:extLst>
              <a:ext uri="{FF2B5EF4-FFF2-40B4-BE49-F238E27FC236}">
                <a16:creationId xmlns:a16="http://schemas.microsoft.com/office/drawing/2014/main" id="{B181E596-0F6D-461A-A994-4D0792A3D683}"/>
              </a:ext>
            </a:extLst>
          </p:cNvPr>
          <p:cNvGrpSpPr/>
          <p:nvPr/>
        </p:nvGrpSpPr>
        <p:grpSpPr>
          <a:xfrm>
            <a:off x="1758822" y="2283311"/>
            <a:ext cx="5626356" cy="1384715"/>
            <a:chOff x="800361" y="2762283"/>
            <a:chExt cx="7560000" cy="2005263"/>
          </a:xfrm>
        </p:grpSpPr>
        <p:sp>
          <p:nvSpPr>
            <p:cNvPr id="2" name="Rectangle: Rounded Corners 1">
              <a:extLst>
                <a:ext uri="{FF2B5EF4-FFF2-40B4-BE49-F238E27FC236}">
                  <a16:creationId xmlns:a16="http://schemas.microsoft.com/office/drawing/2014/main" id="{0295157D-7646-4C62-BB27-9698076D76FA}"/>
                </a:ext>
              </a:extLst>
            </p:cNvPr>
            <p:cNvSpPr/>
            <p:nvPr/>
          </p:nvSpPr>
          <p:spPr>
            <a:xfrm>
              <a:off x="800361" y="2762283"/>
              <a:ext cx="7560000" cy="2005263"/>
            </a:xfrm>
            <a:prstGeom prst="roundRect">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7" name="Straight Connector 26">
              <a:extLst>
                <a:ext uri="{FF2B5EF4-FFF2-40B4-BE49-F238E27FC236}">
                  <a16:creationId xmlns:a16="http://schemas.microsoft.com/office/drawing/2014/main" id="{68A211ED-A500-4FA3-B72B-4709A14FA326}"/>
                </a:ext>
              </a:extLst>
            </p:cNvPr>
            <p:cNvCxnSpPr>
              <a:cxnSpLocks/>
            </p:cNvCxnSpPr>
            <p:nvPr/>
          </p:nvCxnSpPr>
          <p:spPr>
            <a:xfrm>
              <a:off x="3409869" y="2762283"/>
              <a:ext cx="0" cy="2005263"/>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E44DCB1E-244D-48E9-B5DA-56DE4C634783}"/>
                </a:ext>
              </a:extLst>
            </p:cNvPr>
            <p:cNvCxnSpPr>
              <a:cxnSpLocks/>
            </p:cNvCxnSpPr>
            <p:nvPr/>
          </p:nvCxnSpPr>
          <p:spPr>
            <a:xfrm>
              <a:off x="5806155" y="2762283"/>
              <a:ext cx="0" cy="2005263"/>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grpSp>
      <p:sp>
        <p:nvSpPr>
          <p:cNvPr id="32" name="TextBox 31">
            <a:extLst>
              <a:ext uri="{FF2B5EF4-FFF2-40B4-BE49-F238E27FC236}">
                <a16:creationId xmlns:a16="http://schemas.microsoft.com/office/drawing/2014/main" id="{8274D16D-21BB-42C5-88CF-44F5A5C92E84}"/>
              </a:ext>
            </a:extLst>
          </p:cNvPr>
          <p:cNvSpPr txBox="1"/>
          <p:nvPr/>
        </p:nvSpPr>
        <p:spPr>
          <a:xfrm>
            <a:off x="1904412" y="2170295"/>
            <a:ext cx="1796476" cy="1446550"/>
          </a:xfrm>
          <a:prstGeom prst="rect">
            <a:avLst/>
          </a:prstGeom>
          <a:noFill/>
        </p:spPr>
        <p:txBody>
          <a:bodyPr wrap="square" rtlCol="0">
            <a:spAutoFit/>
          </a:bodyPr>
          <a:lstStyle/>
          <a:p>
            <a:pPr algn="ctr"/>
            <a:r>
              <a:rPr lang="en-GB" sz="8800" dirty="0"/>
              <a:t>r</a:t>
            </a:r>
          </a:p>
        </p:txBody>
      </p:sp>
      <p:sp>
        <p:nvSpPr>
          <p:cNvPr id="37" name="TextBox 36">
            <a:extLst>
              <a:ext uri="{FF2B5EF4-FFF2-40B4-BE49-F238E27FC236}">
                <a16:creationId xmlns:a16="http://schemas.microsoft.com/office/drawing/2014/main" id="{CFE33663-575B-4AF3-AE57-0EBE7FBAB6C5}"/>
              </a:ext>
            </a:extLst>
          </p:cNvPr>
          <p:cNvSpPr txBox="1"/>
          <p:nvPr/>
        </p:nvSpPr>
        <p:spPr>
          <a:xfrm>
            <a:off x="3631592" y="2189379"/>
            <a:ext cx="1852677" cy="1446550"/>
          </a:xfrm>
          <a:prstGeom prst="rect">
            <a:avLst/>
          </a:prstGeom>
          <a:noFill/>
        </p:spPr>
        <p:txBody>
          <a:bodyPr wrap="square" rtlCol="0">
            <a:spAutoFit/>
          </a:bodyPr>
          <a:lstStyle/>
          <a:p>
            <a:pPr algn="ctr"/>
            <a:r>
              <a:rPr lang="en-GB" sz="8800" dirty="0"/>
              <a:t>ai</a:t>
            </a:r>
          </a:p>
        </p:txBody>
      </p:sp>
      <p:sp>
        <p:nvSpPr>
          <p:cNvPr id="38" name="TextBox 37">
            <a:extLst>
              <a:ext uri="{FF2B5EF4-FFF2-40B4-BE49-F238E27FC236}">
                <a16:creationId xmlns:a16="http://schemas.microsoft.com/office/drawing/2014/main" id="{FA527129-4302-4019-AF7E-A939E3FFE2D5}"/>
              </a:ext>
            </a:extLst>
          </p:cNvPr>
          <p:cNvSpPr txBox="1"/>
          <p:nvPr/>
        </p:nvSpPr>
        <p:spPr>
          <a:xfrm>
            <a:off x="5588889" y="2189379"/>
            <a:ext cx="1523536" cy="1446550"/>
          </a:xfrm>
          <a:prstGeom prst="rect">
            <a:avLst/>
          </a:prstGeom>
          <a:noFill/>
        </p:spPr>
        <p:txBody>
          <a:bodyPr wrap="square" rtlCol="0">
            <a:spAutoFit/>
          </a:bodyPr>
          <a:lstStyle/>
          <a:p>
            <a:pPr algn="ctr"/>
            <a:r>
              <a:rPr lang="en-GB" sz="8800" dirty="0"/>
              <a:t>n</a:t>
            </a:r>
          </a:p>
        </p:txBody>
      </p:sp>
      <p:sp>
        <p:nvSpPr>
          <p:cNvPr id="42" name="Rectangle: Rounded Corners 41">
            <a:hlinkClick r:id="rId2" action="ppaction://hlinksldjump"/>
            <a:extLst>
              <a:ext uri="{FF2B5EF4-FFF2-40B4-BE49-F238E27FC236}">
                <a16:creationId xmlns:a16="http://schemas.microsoft.com/office/drawing/2014/main" id="{CF3F1943-59E6-4520-9C8E-307C7ADA219E}"/>
              </a:ext>
            </a:extLst>
          </p:cNvPr>
          <p:cNvSpPr/>
          <p:nvPr/>
        </p:nvSpPr>
        <p:spPr>
          <a:xfrm>
            <a:off x="3287243" y="6147582"/>
            <a:ext cx="2569513" cy="534572"/>
          </a:xfrm>
          <a:prstGeom prst="round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Next slide</a:t>
            </a:r>
          </a:p>
        </p:txBody>
      </p:sp>
      <p:sp>
        <p:nvSpPr>
          <p:cNvPr id="43" name="Oval 42">
            <a:extLst>
              <a:ext uri="{FF2B5EF4-FFF2-40B4-BE49-F238E27FC236}">
                <a16:creationId xmlns:a16="http://schemas.microsoft.com/office/drawing/2014/main" id="{1FBB8BD5-78B0-4A83-9EBE-FFA227825449}"/>
              </a:ext>
            </a:extLst>
          </p:cNvPr>
          <p:cNvSpPr/>
          <p:nvPr/>
        </p:nvSpPr>
        <p:spPr>
          <a:xfrm>
            <a:off x="3831076"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oi</a:t>
            </a:r>
          </a:p>
        </p:txBody>
      </p:sp>
      <p:sp>
        <p:nvSpPr>
          <p:cNvPr id="44" name="Oval 43">
            <a:extLst>
              <a:ext uri="{FF2B5EF4-FFF2-40B4-BE49-F238E27FC236}">
                <a16:creationId xmlns:a16="http://schemas.microsoft.com/office/drawing/2014/main" id="{D4ABA583-6C2A-483D-A567-7AEBBD9C4714}"/>
              </a:ext>
            </a:extLst>
          </p:cNvPr>
          <p:cNvSpPr/>
          <p:nvPr/>
        </p:nvSpPr>
        <p:spPr>
          <a:xfrm>
            <a:off x="5959244"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a</a:t>
            </a:r>
          </a:p>
        </p:txBody>
      </p:sp>
      <p:sp>
        <p:nvSpPr>
          <p:cNvPr id="18" name="Rectangle: Top Corners Rounded 17">
            <a:extLst>
              <a:ext uri="{FF2B5EF4-FFF2-40B4-BE49-F238E27FC236}">
                <a16:creationId xmlns:a16="http://schemas.microsoft.com/office/drawing/2014/main" id="{5B6BA694-37DE-4A76-8CE9-28838B919C60}"/>
              </a:ext>
            </a:extLst>
          </p:cNvPr>
          <p:cNvSpPr/>
          <p:nvPr/>
        </p:nvSpPr>
        <p:spPr>
          <a:xfrm rot="16200000">
            <a:off x="3906051" y="2086845"/>
            <a:ext cx="1384716" cy="1751619"/>
          </a:xfrm>
          <a:prstGeom prst="round2SameRect">
            <a:avLst>
              <a:gd name="adj1" fmla="val 0"/>
              <a:gd name="adj2" fmla="val 0"/>
            </a:avLst>
          </a:prstGeom>
          <a:solidFill>
            <a:srgbClr val="9B8B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pic>
        <p:nvPicPr>
          <p:cNvPr id="11" name="Picture 10">
            <a:extLst>
              <a:ext uri="{FF2B5EF4-FFF2-40B4-BE49-F238E27FC236}">
                <a16:creationId xmlns:a16="http://schemas.microsoft.com/office/drawing/2014/main" id="{F04BCE10-2E0F-48F9-BD1B-E146AC4701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978258" flipH="1">
            <a:off x="-527289" y="440483"/>
            <a:ext cx="2872223" cy="4640803"/>
          </a:xfrm>
          <a:prstGeom prst="rect">
            <a:avLst/>
          </a:prstGeom>
        </p:spPr>
      </p:pic>
      <p:pic>
        <p:nvPicPr>
          <p:cNvPr id="14" name="Picture 13">
            <a:extLst>
              <a:ext uri="{FF2B5EF4-FFF2-40B4-BE49-F238E27FC236}">
                <a16:creationId xmlns:a16="http://schemas.microsoft.com/office/drawing/2014/main" id="{DF5E6998-62FF-4EC7-A929-A03CCA542F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791105">
            <a:off x="6878363" y="533044"/>
            <a:ext cx="2909579" cy="4701162"/>
          </a:xfrm>
          <a:prstGeom prst="rect">
            <a:avLst/>
          </a:prstGeom>
        </p:spPr>
      </p:pic>
      <p:pic>
        <p:nvPicPr>
          <p:cNvPr id="4" name="Picture 3">
            <a:extLst>
              <a:ext uri="{FF2B5EF4-FFF2-40B4-BE49-F238E27FC236}">
                <a16:creationId xmlns:a16="http://schemas.microsoft.com/office/drawing/2014/main" id="{5D70831C-8D8F-4231-9B80-D4160A5DF285}"/>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4334"/>
          <a:stretch/>
        </p:blipFill>
        <p:spPr>
          <a:xfrm>
            <a:off x="3945157" y="435836"/>
            <a:ext cx="1248228" cy="1782662"/>
          </a:xfrm>
          <a:prstGeom prst="rect">
            <a:avLst/>
          </a:prstGeom>
        </p:spPr>
      </p:pic>
    </p:spTree>
    <p:extLst>
      <p:ext uri="{BB962C8B-B14F-4D97-AF65-F5344CB8AC3E}">
        <p14:creationId xmlns:p14="http://schemas.microsoft.com/office/powerpoint/2010/main" val="227253660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1+#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par>
                                <p:cTn id="9" presetID="10" presetClass="exit" presetSubtype="0" fill="hold" grpId="0" nodeType="withEffect">
                                  <p:stCondLst>
                                    <p:cond delay="0"/>
                                  </p:stCondLst>
                                  <p:childTnLst>
                                    <p:animEffect transition="out" filter="fade">
                                      <p:cBhvr>
                                        <p:cTn id="10" dur="500"/>
                                        <p:tgtEl>
                                          <p:spTgt spid="18"/>
                                        </p:tgtEl>
                                      </p:cBhvr>
                                    </p:animEffect>
                                    <p:set>
                                      <p:cBhvr>
                                        <p:cTn id="11"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12" restart="whenNotActive" fill="hold" evtFilter="cancelBubble" nodeType="interactiveSeq">
                <p:stCondLst>
                  <p:cond evt="onClick" delay="0">
                    <p:tgtEl>
                      <p:spTgt spid="43"/>
                    </p:tgtEl>
                  </p:cond>
                </p:stCondLst>
                <p:endSync evt="end" delay="0">
                  <p:rtn val="all"/>
                </p:endSync>
                <p:childTnLst>
                  <p:par>
                    <p:cTn id="13" fill="hold">
                      <p:stCondLst>
                        <p:cond delay="0"/>
                      </p:stCondLst>
                      <p:childTnLst>
                        <p:par>
                          <p:cTn id="14" fill="hold">
                            <p:stCondLst>
                              <p:cond delay="0"/>
                            </p:stCondLst>
                            <p:childTnLst>
                              <p:par>
                                <p:cTn id="15" presetID="2" presetClass="entr" presetSubtype="8" fill="hold" nodeType="clickEffect">
                                  <p:stCondLst>
                                    <p:cond delay="10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0-#ppt_w/2"/>
                                          </p:val>
                                        </p:tav>
                                        <p:tav tm="100000">
                                          <p:val>
                                            <p:strVal val="#ppt_x"/>
                                          </p:val>
                                        </p:tav>
                                      </p:tavLst>
                                    </p:anim>
                                    <p:anim calcmode="lin" valueType="num">
                                      <p:cBhvr additive="base">
                                        <p:cTn id="18" dur="500" fill="hold"/>
                                        <p:tgtEl>
                                          <p:spTgt spid="11"/>
                                        </p:tgtEl>
                                        <p:attrNameLst>
                                          <p:attrName>ppt_y</p:attrName>
                                        </p:attrNameLst>
                                      </p:cBhvr>
                                      <p:tavLst>
                                        <p:tav tm="0">
                                          <p:val>
                                            <p:strVal val="#ppt_y"/>
                                          </p:val>
                                        </p:tav>
                                        <p:tav tm="100000">
                                          <p:val>
                                            <p:strVal val="#ppt_y"/>
                                          </p:val>
                                        </p:tav>
                                      </p:tavLst>
                                    </p:anim>
                                  </p:childTnLst>
                                </p:cTn>
                              </p:par>
                            </p:childTnLst>
                          </p:cTn>
                        </p:par>
                        <p:par>
                          <p:cTn id="19" fill="hold">
                            <p:stCondLst>
                              <p:cond delay="600"/>
                            </p:stCondLst>
                            <p:childTnLst>
                              <p:par>
                                <p:cTn id="20" presetID="2" presetClass="exit" presetSubtype="8" fill="hold" nodeType="afterEffect">
                                  <p:stCondLst>
                                    <p:cond delay="500"/>
                                  </p:stCondLst>
                                  <p:childTnLst>
                                    <p:anim calcmode="lin" valueType="num">
                                      <p:cBhvr additive="base">
                                        <p:cTn id="21" dur="500"/>
                                        <p:tgtEl>
                                          <p:spTgt spid="11"/>
                                        </p:tgtEl>
                                        <p:attrNameLst>
                                          <p:attrName>ppt_x</p:attrName>
                                        </p:attrNameLst>
                                      </p:cBhvr>
                                      <p:tavLst>
                                        <p:tav tm="0">
                                          <p:val>
                                            <p:strVal val="ppt_x"/>
                                          </p:val>
                                        </p:tav>
                                        <p:tav tm="100000">
                                          <p:val>
                                            <p:strVal val="0-ppt_w/2"/>
                                          </p:val>
                                        </p:tav>
                                      </p:tavLst>
                                    </p:anim>
                                    <p:anim calcmode="lin" valueType="num">
                                      <p:cBhvr additive="base">
                                        <p:cTn id="22" dur="500"/>
                                        <p:tgtEl>
                                          <p:spTgt spid="11"/>
                                        </p:tgtEl>
                                        <p:attrNameLst>
                                          <p:attrName>ppt_y</p:attrName>
                                        </p:attrNameLst>
                                      </p:cBhvr>
                                      <p:tavLst>
                                        <p:tav tm="0">
                                          <p:val>
                                            <p:strVal val="ppt_y"/>
                                          </p:val>
                                        </p:tav>
                                        <p:tav tm="100000">
                                          <p:val>
                                            <p:strVal val="ppt_y"/>
                                          </p:val>
                                        </p:tav>
                                      </p:tavLst>
                                    </p:anim>
                                    <p:set>
                                      <p:cBhvr>
                                        <p:cTn id="23"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43"/>
                  </p:tgtEl>
                </p:cond>
              </p:nextCondLst>
            </p:seq>
            <p:seq concurrent="1" nextAc="seek">
              <p:cTn id="24" restart="whenNotActive" fill="hold" evtFilter="cancelBubble" nodeType="interactiveSeq">
                <p:stCondLst>
                  <p:cond evt="onClick" delay="0">
                    <p:tgtEl>
                      <p:spTgt spid="44"/>
                    </p:tgtEl>
                  </p:cond>
                </p:stCondLst>
                <p:endSync evt="end" delay="0">
                  <p:rtn val="all"/>
                </p:endSync>
                <p:childTnLst>
                  <p:par>
                    <p:cTn id="25" fill="hold">
                      <p:stCondLst>
                        <p:cond delay="0"/>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0-#ppt_w/2"/>
                                          </p:val>
                                        </p:tav>
                                        <p:tav tm="100000">
                                          <p:val>
                                            <p:strVal val="#ppt_x"/>
                                          </p:val>
                                        </p:tav>
                                      </p:tavLst>
                                    </p:anim>
                                    <p:anim calcmode="lin" valueType="num">
                                      <p:cBhvr additive="base">
                                        <p:cTn id="30" dur="500" fill="hold"/>
                                        <p:tgtEl>
                                          <p:spTgt spid="11"/>
                                        </p:tgtEl>
                                        <p:attrNameLst>
                                          <p:attrName>ppt_y</p:attrName>
                                        </p:attrNameLst>
                                      </p:cBhvr>
                                      <p:tavLst>
                                        <p:tav tm="0">
                                          <p:val>
                                            <p:strVal val="#ppt_y"/>
                                          </p:val>
                                        </p:tav>
                                        <p:tav tm="100000">
                                          <p:val>
                                            <p:strVal val="#ppt_y"/>
                                          </p:val>
                                        </p:tav>
                                      </p:tavLst>
                                    </p:anim>
                                  </p:childTnLst>
                                </p:cTn>
                              </p:par>
                            </p:childTnLst>
                          </p:cTn>
                        </p:par>
                        <p:par>
                          <p:cTn id="31" fill="hold">
                            <p:stCondLst>
                              <p:cond delay="500"/>
                            </p:stCondLst>
                            <p:childTnLst>
                              <p:par>
                                <p:cTn id="32" presetID="2" presetClass="exit" presetSubtype="8" fill="hold" nodeType="afterEffect">
                                  <p:stCondLst>
                                    <p:cond delay="500"/>
                                  </p:stCondLst>
                                  <p:childTnLst>
                                    <p:anim calcmode="lin" valueType="num">
                                      <p:cBhvr additive="base">
                                        <p:cTn id="33" dur="500"/>
                                        <p:tgtEl>
                                          <p:spTgt spid="11"/>
                                        </p:tgtEl>
                                        <p:attrNameLst>
                                          <p:attrName>ppt_x</p:attrName>
                                        </p:attrNameLst>
                                      </p:cBhvr>
                                      <p:tavLst>
                                        <p:tav tm="0">
                                          <p:val>
                                            <p:strVal val="ppt_x"/>
                                          </p:val>
                                        </p:tav>
                                        <p:tav tm="100000">
                                          <p:val>
                                            <p:strVal val="0-ppt_w/2"/>
                                          </p:val>
                                        </p:tav>
                                      </p:tavLst>
                                    </p:anim>
                                    <p:anim calcmode="lin" valueType="num">
                                      <p:cBhvr additive="base">
                                        <p:cTn id="34" dur="500"/>
                                        <p:tgtEl>
                                          <p:spTgt spid="11"/>
                                        </p:tgtEl>
                                        <p:attrNameLst>
                                          <p:attrName>ppt_y</p:attrName>
                                        </p:attrNameLst>
                                      </p:cBhvr>
                                      <p:tavLst>
                                        <p:tav tm="0">
                                          <p:val>
                                            <p:strVal val="ppt_y"/>
                                          </p:val>
                                        </p:tav>
                                        <p:tav tm="100000">
                                          <p:val>
                                            <p:strVal val="ppt_y"/>
                                          </p:val>
                                        </p:tav>
                                      </p:tavLst>
                                    </p:anim>
                                    <p:set>
                                      <p:cBhvr>
                                        <p:cTn id="35"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44"/>
                  </p:tgtEl>
                </p:cond>
              </p:nextCondLst>
            </p:seq>
          </p:childTnLst>
        </p:cTn>
      </p:par>
    </p:tnLst>
    <p:bldLst>
      <p:bldP spid="1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16BBA326-B81A-4BDE-B3DF-E144717F3097}"/>
              </a:ext>
            </a:extLst>
          </p:cNvPr>
          <p:cNvSpPr/>
          <p:nvPr/>
        </p:nvSpPr>
        <p:spPr>
          <a:xfrm>
            <a:off x="1702908"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sh</a:t>
            </a:r>
          </a:p>
        </p:txBody>
      </p:sp>
      <p:sp>
        <p:nvSpPr>
          <p:cNvPr id="16" name="Rectangle 15">
            <a:extLst>
              <a:ext uri="{FF2B5EF4-FFF2-40B4-BE49-F238E27FC236}">
                <a16:creationId xmlns:a16="http://schemas.microsoft.com/office/drawing/2014/main" id="{73A02B6E-5B6D-4BBC-AC08-1F96A3CA2150}"/>
              </a:ext>
            </a:extLst>
          </p:cNvPr>
          <p:cNvSpPr/>
          <p:nvPr/>
        </p:nvSpPr>
        <p:spPr>
          <a:xfrm>
            <a:off x="462706" y="3844570"/>
            <a:ext cx="8190451" cy="391875"/>
          </a:xfrm>
          <a:prstGeom prst="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Click the correct phoneme</a:t>
            </a:r>
          </a:p>
        </p:txBody>
      </p:sp>
      <p:sp>
        <p:nvSpPr>
          <p:cNvPr id="2" name="Rectangle: Rounded Corners 1">
            <a:extLst>
              <a:ext uri="{FF2B5EF4-FFF2-40B4-BE49-F238E27FC236}">
                <a16:creationId xmlns:a16="http://schemas.microsoft.com/office/drawing/2014/main" id="{0295157D-7646-4C62-BB27-9698076D76FA}"/>
              </a:ext>
            </a:extLst>
          </p:cNvPr>
          <p:cNvSpPr/>
          <p:nvPr/>
        </p:nvSpPr>
        <p:spPr>
          <a:xfrm>
            <a:off x="1758822" y="2283312"/>
            <a:ext cx="5626356" cy="1384715"/>
          </a:xfrm>
          <a:prstGeom prst="roundRect">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7" name="Straight Connector 26" hidden="1">
            <a:extLst>
              <a:ext uri="{FF2B5EF4-FFF2-40B4-BE49-F238E27FC236}">
                <a16:creationId xmlns:a16="http://schemas.microsoft.com/office/drawing/2014/main" id="{68A211ED-A500-4FA3-B72B-4709A14FA326}"/>
              </a:ext>
            </a:extLst>
          </p:cNvPr>
          <p:cNvCxnSpPr>
            <a:cxnSpLocks/>
          </p:cNvCxnSpPr>
          <p:nvPr/>
        </p:nvCxnSpPr>
        <p:spPr>
          <a:xfrm>
            <a:off x="2819791" y="2283312"/>
            <a:ext cx="0" cy="1384715"/>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8274D16D-21BB-42C5-88CF-44F5A5C92E84}"/>
              </a:ext>
            </a:extLst>
          </p:cNvPr>
          <p:cNvSpPr txBox="1"/>
          <p:nvPr/>
        </p:nvSpPr>
        <p:spPr>
          <a:xfrm>
            <a:off x="1837533" y="2203911"/>
            <a:ext cx="1378346" cy="1446550"/>
          </a:xfrm>
          <a:prstGeom prst="rect">
            <a:avLst/>
          </a:prstGeom>
          <a:noFill/>
        </p:spPr>
        <p:txBody>
          <a:bodyPr wrap="square" rtlCol="0">
            <a:spAutoFit/>
          </a:bodyPr>
          <a:lstStyle/>
          <a:p>
            <a:pPr algn="ctr"/>
            <a:r>
              <a:rPr lang="en-GB" sz="8800" dirty="0"/>
              <a:t>ch</a:t>
            </a:r>
          </a:p>
        </p:txBody>
      </p:sp>
      <p:sp>
        <p:nvSpPr>
          <p:cNvPr id="37" name="TextBox 36">
            <a:extLst>
              <a:ext uri="{FF2B5EF4-FFF2-40B4-BE49-F238E27FC236}">
                <a16:creationId xmlns:a16="http://schemas.microsoft.com/office/drawing/2014/main" id="{CFE33663-575B-4AF3-AE57-0EBE7FBAB6C5}"/>
              </a:ext>
            </a:extLst>
          </p:cNvPr>
          <p:cNvSpPr txBox="1"/>
          <p:nvPr/>
        </p:nvSpPr>
        <p:spPr>
          <a:xfrm>
            <a:off x="2937339" y="2186345"/>
            <a:ext cx="1011286" cy="1446549"/>
          </a:xfrm>
          <a:prstGeom prst="rect">
            <a:avLst/>
          </a:prstGeom>
          <a:noFill/>
        </p:spPr>
        <p:txBody>
          <a:bodyPr wrap="square" rtlCol="0">
            <a:spAutoFit/>
          </a:bodyPr>
          <a:lstStyle/>
          <a:p>
            <a:pPr algn="ctr"/>
            <a:r>
              <a:rPr lang="en-GB" sz="8800" dirty="0"/>
              <a:t>i</a:t>
            </a:r>
          </a:p>
        </p:txBody>
      </p:sp>
      <p:sp>
        <p:nvSpPr>
          <p:cNvPr id="42" name="Rectangle: Rounded Corners 41">
            <a:hlinkClick r:id="rId2" action="ppaction://hlinksldjump"/>
            <a:extLst>
              <a:ext uri="{FF2B5EF4-FFF2-40B4-BE49-F238E27FC236}">
                <a16:creationId xmlns:a16="http://schemas.microsoft.com/office/drawing/2014/main" id="{CF3F1943-59E6-4520-9C8E-307C7ADA219E}"/>
              </a:ext>
            </a:extLst>
          </p:cNvPr>
          <p:cNvSpPr/>
          <p:nvPr/>
        </p:nvSpPr>
        <p:spPr>
          <a:xfrm>
            <a:off x="3287243" y="6147582"/>
            <a:ext cx="2569513" cy="534572"/>
          </a:xfrm>
          <a:prstGeom prst="round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Next slide</a:t>
            </a:r>
          </a:p>
        </p:txBody>
      </p:sp>
      <p:sp>
        <p:nvSpPr>
          <p:cNvPr id="43" name="Oval 42">
            <a:extLst>
              <a:ext uri="{FF2B5EF4-FFF2-40B4-BE49-F238E27FC236}">
                <a16:creationId xmlns:a16="http://schemas.microsoft.com/office/drawing/2014/main" id="{1FBB8BD5-78B0-4A83-9EBE-FFA227825449}"/>
              </a:ext>
            </a:extLst>
          </p:cNvPr>
          <p:cNvSpPr/>
          <p:nvPr/>
        </p:nvSpPr>
        <p:spPr>
          <a:xfrm>
            <a:off x="3831076"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th</a:t>
            </a:r>
          </a:p>
        </p:txBody>
      </p:sp>
      <p:sp>
        <p:nvSpPr>
          <p:cNvPr id="44" name="Oval 43">
            <a:extLst>
              <a:ext uri="{FF2B5EF4-FFF2-40B4-BE49-F238E27FC236}">
                <a16:creationId xmlns:a16="http://schemas.microsoft.com/office/drawing/2014/main" id="{D4ABA583-6C2A-483D-A567-7AEBBD9C4714}"/>
              </a:ext>
            </a:extLst>
          </p:cNvPr>
          <p:cNvSpPr/>
          <p:nvPr/>
        </p:nvSpPr>
        <p:spPr>
          <a:xfrm>
            <a:off x="5959244"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ch</a:t>
            </a:r>
          </a:p>
        </p:txBody>
      </p:sp>
      <p:sp>
        <p:nvSpPr>
          <p:cNvPr id="17" name="TextBox 16">
            <a:extLst>
              <a:ext uri="{FF2B5EF4-FFF2-40B4-BE49-F238E27FC236}">
                <a16:creationId xmlns:a16="http://schemas.microsoft.com/office/drawing/2014/main" id="{6B9A8A5B-5039-4B36-B21C-D1FD2166B527}"/>
              </a:ext>
            </a:extLst>
          </p:cNvPr>
          <p:cNvSpPr txBox="1"/>
          <p:nvPr/>
        </p:nvSpPr>
        <p:spPr>
          <a:xfrm>
            <a:off x="3882157" y="2195722"/>
            <a:ext cx="1264941" cy="1446550"/>
          </a:xfrm>
          <a:prstGeom prst="rect">
            <a:avLst/>
          </a:prstGeom>
          <a:noFill/>
        </p:spPr>
        <p:txBody>
          <a:bodyPr wrap="square" rtlCol="0">
            <a:spAutoFit/>
          </a:bodyPr>
          <a:lstStyle/>
          <a:p>
            <a:pPr algn="ctr"/>
            <a:r>
              <a:rPr lang="en-GB" sz="8800" dirty="0"/>
              <a:t>ck</a:t>
            </a:r>
          </a:p>
        </p:txBody>
      </p:sp>
      <p:sp>
        <p:nvSpPr>
          <p:cNvPr id="18" name="TextBox 17">
            <a:extLst>
              <a:ext uri="{FF2B5EF4-FFF2-40B4-BE49-F238E27FC236}">
                <a16:creationId xmlns:a16="http://schemas.microsoft.com/office/drawing/2014/main" id="{5CFE1465-C52C-410D-BCD7-7DD93CAD55E2}"/>
              </a:ext>
            </a:extLst>
          </p:cNvPr>
          <p:cNvSpPr txBox="1"/>
          <p:nvPr/>
        </p:nvSpPr>
        <p:spPr>
          <a:xfrm>
            <a:off x="5183678" y="2195722"/>
            <a:ext cx="1011286" cy="1446549"/>
          </a:xfrm>
          <a:prstGeom prst="rect">
            <a:avLst/>
          </a:prstGeom>
          <a:noFill/>
        </p:spPr>
        <p:txBody>
          <a:bodyPr wrap="square" rtlCol="0">
            <a:spAutoFit/>
          </a:bodyPr>
          <a:lstStyle/>
          <a:p>
            <a:pPr algn="ctr"/>
            <a:r>
              <a:rPr lang="en-GB" sz="8800" dirty="0"/>
              <a:t>e</a:t>
            </a:r>
          </a:p>
        </p:txBody>
      </p:sp>
      <p:sp>
        <p:nvSpPr>
          <p:cNvPr id="19" name="TextBox 18">
            <a:extLst>
              <a:ext uri="{FF2B5EF4-FFF2-40B4-BE49-F238E27FC236}">
                <a16:creationId xmlns:a16="http://schemas.microsoft.com/office/drawing/2014/main" id="{E224DC85-67DA-4FA9-BCEF-472BBDBA04D7}"/>
              </a:ext>
            </a:extLst>
          </p:cNvPr>
          <p:cNvSpPr txBox="1"/>
          <p:nvPr/>
        </p:nvSpPr>
        <p:spPr>
          <a:xfrm>
            <a:off x="6106341" y="2169966"/>
            <a:ext cx="1368513" cy="1446550"/>
          </a:xfrm>
          <a:prstGeom prst="rect">
            <a:avLst/>
          </a:prstGeom>
          <a:noFill/>
        </p:spPr>
        <p:txBody>
          <a:bodyPr wrap="square" rtlCol="0">
            <a:spAutoFit/>
          </a:bodyPr>
          <a:lstStyle/>
          <a:p>
            <a:pPr algn="ctr"/>
            <a:r>
              <a:rPr lang="en-GB" sz="8800" dirty="0"/>
              <a:t>n</a:t>
            </a:r>
          </a:p>
        </p:txBody>
      </p:sp>
      <p:cxnSp>
        <p:nvCxnSpPr>
          <p:cNvPr id="20" name="Straight Connector 19">
            <a:extLst>
              <a:ext uri="{FF2B5EF4-FFF2-40B4-BE49-F238E27FC236}">
                <a16:creationId xmlns:a16="http://schemas.microsoft.com/office/drawing/2014/main" id="{4741FFAC-1D23-4BE2-9138-99A9F724CFB8}"/>
              </a:ext>
            </a:extLst>
          </p:cNvPr>
          <p:cNvCxnSpPr>
            <a:cxnSpLocks/>
          </p:cNvCxnSpPr>
          <p:nvPr/>
        </p:nvCxnSpPr>
        <p:spPr>
          <a:xfrm>
            <a:off x="3838616" y="2283312"/>
            <a:ext cx="0" cy="1384715"/>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5FD4F976-1A93-4EAE-966D-46AA4C7FB231}"/>
              </a:ext>
            </a:extLst>
          </p:cNvPr>
          <p:cNvCxnSpPr>
            <a:cxnSpLocks/>
          </p:cNvCxnSpPr>
          <p:nvPr/>
        </p:nvCxnSpPr>
        <p:spPr>
          <a:xfrm>
            <a:off x="5200324" y="2283312"/>
            <a:ext cx="0" cy="1384715"/>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9D88F04C-4BBB-4653-8468-8DB57CE339E9}"/>
              </a:ext>
            </a:extLst>
          </p:cNvPr>
          <p:cNvCxnSpPr>
            <a:cxnSpLocks/>
          </p:cNvCxnSpPr>
          <p:nvPr/>
        </p:nvCxnSpPr>
        <p:spPr>
          <a:xfrm>
            <a:off x="6232432" y="2283312"/>
            <a:ext cx="0" cy="1384715"/>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sp>
        <p:nvSpPr>
          <p:cNvPr id="47" name="Rectangle: Top Corners Rounded 46">
            <a:extLst>
              <a:ext uri="{FF2B5EF4-FFF2-40B4-BE49-F238E27FC236}">
                <a16:creationId xmlns:a16="http://schemas.microsoft.com/office/drawing/2014/main" id="{ACACBEE2-0D57-4905-9A73-56D2A73C7A78}"/>
              </a:ext>
            </a:extLst>
          </p:cNvPr>
          <p:cNvSpPr/>
          <p:nvPr/>
        </p:nvSpPr>
        <p:spPr>
          <a:xfrm rot="16200000">
            <a:off x="1771450" y="2268928"/>
            <a:ext cx="1384716" cy="1378347"/>
          </a:xfrm>
          <a:prstGeom prst="round2SameRect">
            <a:avLst/>
          </a:prstGeom>
          <a:solidFill>
            <a:srgbClr val="9B8B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pic>
        <p:nvPicPr>
          <p:cNvPr id="14" name="Picture 13">
            <a:extLst>
              <a:ext uri="{FF2B5EF4-FFF2-40B4-BE49-F238E27FC236}">
                <a16:creationId xmlns:a16="http://schemas.microsoft.com/office/drawing/2014/main" id="{DF5E6998-62FF-4EC7-A929-A03CCA542F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791105">
            <a:off x="6991357" y="409144"/>
            <a:ext cx="2909579" cy="4701162"/>
          </a:xfrm>
          <a:prstGeom prst="rect">
            <a:avLst/>
          </a:prstGeom>
        </p:spPr>
      </p:pic>
      <p:pic>
        <p:nvPicPr>
          <p:cNvPr id="11" name="Picture 10">
            <a:extLst>
              <a:ext uri="{FF2B5EF4-FFF2-40B4-BE49-F238E27FC236}">
                <a16:creationId xmlns:a16="http://schemas.microsoft.com/office/drawing/2014/main" id="{F04BCE10-2E0F-48F9-BD1B-E146AC47015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978258" flipH="1">
            <a:off x="-731107" y="411455"/>
            <a:ext cx="2872223" cy="4640803"/>
          </a:xfrm>
          <a:prstGeom prst="rect">
            <a:avLst/>
          </a:prstGeom>
        </p:spPr>
      </p:pic>
      <p:cxnSp>
        <p:nvCxnSpPr>
          <p:cNvPr id="23" name="Straight Connector 22">
            <a:extLst>
              <a:ext uri="{FF2B5EF4-FFF2-40B4-BE49-F238E27FC236}">
                <a16:creationId xmlns:a16="http://schemas.microsoft.com/office/drawing/2014/main" id="{991B3BDA-8A1C-47D8-8FA2-1D7302BBADB3}"/>
              </a:ext>
            </a:extLst>
          </p:cNvPr>
          <p:cNvCxnSpPr>
            <a:cxnSpLocks/>
          </p:cNvCxnSpPr>
          <p:nvPr/>
        </p:nvCxnSpPr>
        <p:spPr>
          <a:xfrm>
            <a:off x="3179299" y="2283312"/>
            <a:ext cx="0" cy="1384715"/>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48DE2433-4E8B-4DA6-B130-3F082A85C5F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88267" y="603545"/>
            <a:ext cx="1519200" cy="1547667"/>
          </a:xfrm>
          <a:prstGeom prst="rect">
            <a:avLst/>
          </a:prstGeom>
        </p:spPr>
      </p:pic>
    </p:spTree>
    <p:extLst>
      <p:ext uri="{BB962C8B-B14F-4D97-AF65-F5344CB8AC3E}">
        <p14:creationId xmlns:p14="http://schemas.microsoft.com/office/powerpoint/2010/main" val="200753706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3"/>
                    </p:tgtEl>
                  </p:cond>
                </p:stCondLst>
                <p:endSync evt="end" delay="0">
                  <p:rtn val="all"/>
                </p:endSync>
                <p:childTnLst>
                  <p:par>
                    <p:cTn id="3" fill="hold">
                      <p:stCondLst>
                        <p:cond delay="0"/>
                      </p:stCondLst>
                      <p:childTnLst>
                        <p:par>
                          <p:cTn id="4" fill="hold">
                            <p:stCondLst>
                              <p:cond delay="0"/>
                            </p:stCondLst>
                            <p:childTnLst>
                              <p:par>
                                <p:cTn id="5" presetID="2" presetClass="entr" presetSubtype="8" fill="hold" nodeType="clickEffect">
                                  <p:stCondLst>
                                    <p:cond delay="10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600"/>
                            </p:stCondLst>
                            <p:childTnLst>
                              <p:par>
                                <p:cTn id="10" presetID="2" presetClass="exit" presetSubtype="8" fill="hold" nodeType="afterEffect">
                                  <p:stCondLst>
                                    <p:cond delay="500"/>
                                  </p:stCondLst>
                                  <p:childTnLst>
                                    <p:anim calcmode="lin" valueType="num">
                                      <p:cBhvr additive="base">
                                        <p:cTn id="11" dur="500"/>
                                        <p:tgtEl>
                                          <p:spTgt spid="11"/>
                                        </p:tgtEl>
                                        <p:attrNameLst>
                                          <p:attrName>ppt_x</p:attrName>
                                        </p:attrNameLst>
                                      </p:cBhvr>
                                      <p:tavLst>
                                        <p:tav tm="0">
                                          <p:val>
                                            <p:strVal val="ppt_x"/>
                                          </p:val>
                                        </p:tav>
                                        <p:tav tm="100000">
                                          <p:val>
                                            <p:strVal val="0-ppt_w/2"/>
                                          </p:val>
                                        </p:tav>
                                      </p:tavLst>
                                    </p:anim>
                                    <p:anim calcmode="lin" valueType="num">
                                      <p:cBhvr additive="base">
                                        <p:cTn id="12" dur="500"/>
                                        <p:tgtEl>
                                          <p:spTgt spid="11"/>
                                        </p:tgtEl>
                                        <p:attrNameLst>
                                          <p:attrName>ppt_y</p:attrName>
                                        </p:attrNameLst>
                                      </p:cBhvr>
                                      <p:tavLst>
                                        <p:tav tm="0">
                                          <p:val>
                                            <p:strVal val="ppt_y"/>
                                          </p:val>
                                        </p:tav>
                                        <p:tav tm="100000">
                                          <p:val>
                                            <p:strVal val="ppt_y"/>
                                          </p:val>
                                        </p:tav>
                                      </p:tavLst>
                                    </p:anim>
                                    <p:set>
                                      <p:cBhvr>
                                        <p:cTn id="13"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43"/>
                  </p:tgtEl>
                </p:cond>
              </p:nextCondLst>
            </p:seq>
            <p:seq concurrent="1" nextAc="seek">
              <p:cTn id="14" restart="whenNotActive" fill="hold" evtFilter="cancelBubble" nodeType="interactiveSeq">
                <p:stCondLst>
                  <p:cond evt="onClick" delay="0">
                    <p:tgtEl>
                      <p:spTgt spid="44"/>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0" nodeType="clickEffect">
                                  <p:stCondLst>
                                    <p:cond delay="0"/>
                                  </p:stCondLst>
                                  <p:childTnLst>
                                    <p:animEffect transition="out" filter="fade">
                                      <p:cBhvr>
                                        <p:cTn id="18" dur="500"/>
                                        <p:tgtEl>
                                          <p:spTgt spid="47"/>
                                        </p:tgtEl>
                                      </p:cBhvr>
                                    </p:animEffect>
                                    <p:set>
                                      <p:cBhvr>
                                        <p:cTn id="19" dur="1" fill="hold">
                                          <p:stCondLst>
                                            <p:cond delay="499"/>
                                          </p:stCondLst>
                                        </p:cTn>
                                        <p:tgtEl>
                                          <p:spTgt spid="47"/>
                                        </p:tgtEl>
                                        <p:attrNameLst>
                                          <p:attrName>style.visibility</p:attrName>
                                        </p:attrNameLst>
                                      </p:cBhvr>
                                      <p:to>
                                        <p:strVal val="hidden"/>
                                      </p:to>
                                    </p:set>
                                  </p:childTnLst>
                                </p:cTn>
                              </p:par>
                              <p:par>
                                <p:cTn id="20" presetID="2" presetClass="entr" presetSubtype="2" fill="hold" nodeType="with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1+#ppt_w/2"/>
                                          </p:val>
                                        </p:tav>
                                        <p:tav tm="100000">
                                          <p:val>
                                            <p:strVal val="#ppt_x"/>
                                          </p:val>
                                        </p:tav>
                                      </p:tavLst>
                                    </p:anim>
                                    <p:anim calcmode="lin" valueType="num">
                                      <p:cBhvr additive="base">
                                        <p:cTn id="23"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nextCondLst>
                <p:cond evt="onClick" delay="0">
                  <p:tgtEl>
                    <p:spTgt spid="44"/>
                  </p:tgtEl>
                </p:cond>
              </p:nextCondLst>
            </p:seq>
            <p:seq concurrent="1" nextAc="seek">
              <p:cTn id="24" restart="whenNotActive" fill="hold" evtFilter="cancelBubble" nodeType="interactiveSeq">
                <p:stCondLst>
                  <p:cond evt="onClick" delay="0">
                    <p:tgtEl>
                      <p:spTgt spid="9"/>
                    </p:tgtEl>
                  </p:cond>
                </p:stCondLst>
                <p:endSync evt="end" delay="0">
                  <p:rtn val="all"/>
                </p:endSync>
                <p:childTnLst>
                  <p:par>
                    <p:cTn id="25" fill="hold">
                      <p:stCondLst>
                        <p:cond delay="0"/>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0-#ppt_w/2"/>
                                          </p:val>
                                        </p:tav>
                                        <p:tav tm="100000">
                                          <p:val>
                                            <p:strVal val="#ppt_x"/>
                                          </p:val>
                                        </p:tav>
                                      </p:tavLst>
                                    </p:anim>
                                    <p:anim calcmode="lin" valueType="num">
                                      <p:cBhvr additive="base">
                                        <p:cTn id="30" dur="500" fill="hold"/>
                                        <p:tgtEl>
                                          <p:spTgt spid="11"/>
                                        </p:tgtEl>
                                        <p:attrNameLst>
                                          <p:attrName>ppt_y</p:attrName>
                                        </p:attrNameLst>
                                      </p:cBhvr>
                                      <p:tavLst>
                                        <p:tav tm="0">
                                          <p:val>
                                            <p:strVal val="#ppt_y"/>
                                          </p:val>
                                        </p:tav>
                                        <p:tav tm="100000">
                                          <p:val>
                                            <p:strVal val="#ppt_y"/>
                                          </p:val>
                                        </p:tav>
                                      </p:tavLst>
                                    </p:anim>
                                  </p:childTnLst>
                                </p:cTn>
                              </p:par>
                            </p:childTnLst>
                          </p:cTn>
                        </p:par>
                        <p:par>
                          <p:cTn id="31" fill="hold">
                            <p:stCondLst>
                              <p:cond delay="500"/>
                            </p:stCondLst>
                            <p:childTnLst>
                              <p:par>
                                <p:cTn id="32" presetID="2" presetClass="exit" presetSubtype="8" fill="hold" nodeType="afterEffect">
                                  <p:stCondLst>
                                    <p:cond delay="500"/>
                                  </p:stCondLst>
                                  <p:childTnLst>
                                    <p:anim calcmode="lin" valueType="num">
                                      <p:cBhvr additive="base">
                                        <p:cTn id="33" dur="500"/>
                                        <p:tgtEl>
                                          <p:spTgt spid="11"/>
                                        </p:tgtEl>
                                        <p:attrNameLst>
                                          <p:attrName>ppt_x</p:attrName>
                                        </p:attrNameLst>
                                      </p:cBhvr>
                                      <p:tavLst>
                                        <p:tav tm="0">
                                          <p:val>
                                            <p:strVal val="ppt_x"/>
                                          </p:val>
                                        </p:tav>
                                        <p:tav tm="100000">
                                          <p:val>
                                            <p:strVal val="0-ppt_w/2"/>
                                          </p:val>
                                        </p:tav>
                                      </p:tavLst>
                                    </p:anim>
                                    <p:anim calcmode="lin" valueType="num">
                                      <p:cBhvr additive="base">
                                        <p:cTn id="34" dur="500"/>
                                        <p:tgtEl>
                                          <p:spTgt spid="11"/>
                                        </p:tgtEl>
                                        <p:attrNameLst>
                                          <p:attrName>ppt_y</p:attrName>
                                        </p:attrNameLst>
                                      </p:cBhvr>
                                      <p:tavLst>
                                        <p:tav tm="0">
                                          <p:val>
                                            <p:strVal val="ppt_y"/>
                                          </p:val>
                                        </p:tav>
                                        <p:tav tm="100000">
                                          <p:val>
                                            <p:strVal val="ppt_y"/>
                                          </p:val>
                                        </p:tav>
                                      </p:tavLst>
                                    </p:anim>
                                    <p:set>
                                      <p:cBhvr>
                                        <p:cTn id="35"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4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16BBA326-B81A-4BDE-B3DF-E144717F3097}"/>
              </a:ext>
            </a:extLst>
          </p:cNvPr>
          <p:cNvSpPr/>
          <p:nvPr/>
        </p:nvSpPr>
        <p:spPr>
          <a:xfrm>
            <a:off x="1702908"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n</a:t>
            </a:r>
          </a:p>
        </p:txBody>
      </p:sp>
      <p:sp>
        <p:nvSpPr>
          <p:cNvPr id="16" name="Rectangle 15">
            <a:extLst>
              <a:ext uri="{FF2B5EF4-FFF2-40B4-BE49-F238E27FC236}">
                <a16:creationId xmlns:a16="http://schemas.microsoft.com/office/drawing/2014/main" id="{73A02B6E-5B6D-4BBC-AC08-1F96A3CA2150}"/>
              </a:ext>
            </a:extLst>
          </p:cNvPr>
          <p:cNvSpPr/>
          <p:nvPr/>
        </p:nvSpPr>
        <p:spPr>
          <a:xfrm>
            <a:off x="462706" y="3844570"/>
            <a:ext cx="8190451" cy="391875"/>
          </a:xfrm>
          <a:prstGeom prst="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Click the correct phoneme</a:t>
            </a:r>
          </a:p>
        </p:txBody>
      </p:sp>
      <p:sp>
        <p:nvSpPr>
          <p:cNvPr id="2" name="Rectangle: Rounded Corners 1">
            <a:extLst>
              <a:ext uri="{FF2B5EF4-FFF2-40B4-BE49-F238E27FC236}">
                <a16:creationId xmlns:a16="http://schemas.microsoft.com/office/drawing/2014/main" id="{0295157D-7646-4C62-BB27-9698076D76FA}"/>
              </a:ext>
            </a:extLst>
          </p:cNvPr>
          <p:cNvSpPr/>
          <p:nvPr/>
        </p:nvSpPr>
        <p:spPr>
          <a:xfrm>
            <a:off x="1758822" y="2283311"/>
            <a:ext cx="5626356" cy="1384715"/>
          </a:xfrm>
          <a:prstGeom prst="roundRect">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7" name="Straight Connector 26">
            <a:extLst>
              <a:ext uri="{FF2B5EF4-FFF2-40B4-BE49-F238E27FC236}">
                <a16:creationId xmlns:a16="http://schemas.microsoft.com/office/drawing/2014/main" id="{68A211ED-A500-4FA3-B72B-4709A14FA326}"/>
              </a:ext>
            </a:extLst>
          </p:cNvPr>
          <p:cNvCxnSpPr>
            <a:cxnSpLocks/>
          </p:cNvCxnSpPr>
          <p:nvPr/>
        </p:nvCxnSpPr>
        <p:spPr>
          <a:xfrm>
            <a:off x="3043619" y="2283311"/>
            <a:ext cx="0" cy="1384715"/>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E44DCB1E-244D-48E9-B5DA-56DE4C634783}"/>
              </a:ext>
            </a:extLst>
          </p:cNvPr>
          <p:cNvCxnSpPr>
            <a:cxnSpLocks/>
          </p:cNvCxnSpPr>
          <p:nvPr/>
        </p:nvCxnSpPr>
        <p:spPr>
          <a:xfrm>
            <a:off x="5976669" y="2283311"/>
            <a:ext cx="0" cy="1384715"/>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8274D16D-21BB-42C5-88CF-44F5A5C92E84}"/>
              </a:ext>
            </a:extLst>
          </p:cNvPr>
          <p:cNvSpPr txBox="1"/>
          <p:nvPr/>
        </p:nvSpPr>
        <p:spPr>
          <a:xfrm>
            <a:off x="1654807" y="2186283"/>
            <a:ext cx="1388812" cy="1446549"/>
          </a:xfrm>
          <a:prstGeom prst="rect">
            <a:avLst/>
          </a:prstGeom>
          <a:noFill/>
        </p:spPr>
        <p:txBody>
          <a:bodyPr wrap="square" rtlCol="0">
            <a:spAutoFit/>
          </a:bodyPr>
          <a:lstStyle/>
          <a:p>
            <a:pPr algn="ctr"/>
            <a:r>
              <a:rPr lang="en-GB" sz="8800" dirty="0"/>
              <a:t>f</a:t>
            </a:r>
          </a:p>
        </p:txBody>
      </p:sp>
      <p:sp>
        <p:nvSpPr>
          <p:cNvPr id="37" name="TextBox 36">
            <a:extLst>
              <a:ext uri="{FF2B5EF4-FFF2-40B4-BE49-F238E27FC236}">
                <a16:creationId xmlns:a16="http://schemas.microsoft.com/office/drawing/2014/main" id="{CFE33663-575B-4AF3-AE57-0EBE7FBAB6C5}"/>
              </a:ext>
            </a:extLst>
          </p:cNvPr>
          <p:cNvSpPr txBox="1"/>
          <p:nvPr/>
        </p:nvSpPr>
        <p:spPr>
          <a:xfrm>
            <a:off x="3019605" y="2189377"/>
            <a:ext cx="1049320" cy="1446550"/>
          </a:xfrm>
          <a:prstGeom prst="rect">
            <a:avLst/>
          </a:prstGeom>
          <a:noFill/>
        </p:spPr>
        <p:txBody>
          <a:bodyPr wrap="square" rtlCol="0">
            <a:spAutoFit/>
          </a:bodyPr>
          <a:lstStyle/>
          <a:p>
            <a:pPr algn="ctr"/>
            <a:r>
              <a:rPr lang="en-GB" sz="8800" dirty="0"/>
              <a:t>a</a:t>
            </a:r>
          </a:p>
        </p:txBody>
      </p:sp>
      <p:sp>
        <p:nvSpPr>
          <p:cNvPr id="38" name="TextBox 37">
            <a:extLst>
              <a:ext uri="{FF2B5EF4-FFF2-40B4-BE49-F238E27FC236}">
                <a16:creationId xmlns:a16="http://schemas.microsoft.com/office/drawing/2014/main" id="{FA527129-4302-4019-AF7E-A939E3FFE2D5}"/>
              </a:ext>
            </a:extLst>
          </p:cNvPr>
          <p:cNvSpPr txBox="1"/>
          <p:nvPr/>
        </p:nvSpPr>
        <p:spPr>
          <a:xfrm>
            <a:off x="6080685" y="2131322"/>
            <a:ext cx="1157247" cy="1446550"/>
          </a:xfrm>
          <a:prstGeom prst="rect">
            <a:avLst/>
          </a:prstGeom>
          <a:noFill/>
        </p:spPr>
        <p:txBody>
          <a:bodyPr wrap="square" rtlCol="0">
            <a:spAutoFit/>
          </a:bodyPr>
          <a:lstStyle/>
          <a:p>
            <a:pPr algn="ctr"/>
            <a:r>
              <a:rPr lang="en-GB" sz="8800" dirty="0"/>
              <a:t>s</a:t>
            </a:r>
          </a:p>
        </p:txBody>
      </p:sp>
      <p:sp>
        <p:nvSpPr>
          <p:cNvPr id="42" name="Rectangle: Rounded Corners 41">
            <a:hlinkClick r:id="rId2" action="ppaction://hlinksldjump"/>
            <a:extLst>
              <a:ext uri="{FF2B5EF4-FFF2-40B4-BE49-F238E27FC236}">
                <a16:creationId xmlns:a16="http://schemas.microsoft.com/office/drawing/2014/main" id="{CF3F1943-59E6-4520-9C8E-307C7ADA219E}"/>
              </a:ext>
            </a:extLst>
          </p:cNvPr>
          <p:cNvSpPr/>
          <p:nvPr/>
        </p:nvSpPr>
        <p:spPr>
          <a:xfrm>
            <a:off x="3287243" y="6147582"/>
            <a:ext cx="2569513" cy="534572"/>
          </a:xfrm>
          <a:prstGeom prst="round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Next slide</a:t>
            </a:r>
          </a:p>
        </p:txBody>
      </p:sp>
      <p:sp>
        <p:nvSpPr>
          <p:cNvPr id="19" name="TextBox 18">
            <a:extLst>
              <a:ext uri="{FF2B5EF4-FFF2-40B4-BE49-F238E27FC236}">
                <a16:creationId xmlns:a16="http://schemas.microsoft.com/office/drawing/2014/main" id="{71F6DE04-F667-4712-B65B-B703FDD611A4}"/>
              </a:ext>
            </a:extLst>
          </p:cNvPr>
          <p:cNvSpPr txBox="1"/>
          <p:nvPr/>
        </p:nvSpPr>
        <p:spPr>
          <a:xfrm>
            <a:off x="4213083" y="2142739"/>
            <a:ext cx="1695850" cy="1446550"/>
          </a:xfrm>
          <a:prstGeom prst="rect">
            <a:avLst/>
          </a:prstGeom>
          <a:noFill/>
        </p:spPr>
        <p:txBody>
          <a:bodyPr wrap="square" rtlCol="0">
            <a:spAutoFit/>
          </a:bodyPr>
          <a:lstStyle/>
          <a:p>
            <a:pPr algn="ctr"/>
            <a:r>
              <a:rPr lang="en-GB" sz="8800" dirty="0"/>
              <a:t>ng</a:t>
            </a:r>
          </a:p>
        </p:txBody>
      </p:sp>
      <p:sp>
        <p:nvSpPr>
          <p:cNvPr id="43" name="Oval 42">
            <a:extLst>
              <a:ext uri="{FF2B5EF4-FFF2-40B4-BE49-F238E27FC236}">
                <a16:creationId xmlns:a16="http://schemas.microsoft.com/office/drawing/2014/main" id="{1FBB8BD5-78B0-4A83-9EBE-FFA227825449}"/>
              </a:ext>
            </a:extLst>
          </p:cNvPr>
          <p:cNvSpPr/>
          <p:nvPr/>
        </p:nvSpPr>
        <p:spPr>
          <a:xfrm>
            <a:off x="3831076"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ng</a:t>
            </a:r>
          </a:p>
        </p:txBody>
      </p:sp>
      <p:sp>
        <p:nvSpPr>
          <p:cNvPr id="44" name="Oval 43">
            <a:extLst>
              <a:ext uri="{FF2B5EF4-FFF2-40B4-BE49-F238E27FC236}">
                <a16:creationId xmlns:a16="http://schemas.microsoft.com/office/drawing/2014/main" id="{D4ABA583-6C2A-483D-A567-7AEBBD9C4714}"/>
              </a:ext>
            </a:extLst>
          </p:cNvPr>
          <p:cNvSpPr/>
          <p:nvPr/>
        </p:nvSpPr>
        <p:spPr>
          <a:xfrm>
            <a:off x="5959244"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g</a:t>
            </a:r>
          </a:p>
        </p:txBody>
      </p:sp>
      <p:sp>
        <p:nvSpPr>
          <p:cNvPr id="18" name="Rectangle: Top Corners Rounded 17">
            <a:extLst>
              <a:ext uri="{FF2B5EF4-FFF2-40B4-BE49-F238E27FC236}">
                <a16:creationId xmlns:a16="http://schemas.microsoft.com/office/drawing/2014/main" id="{5B6BA694-37DE-4A76-8CE9-28838B919C60}"/>
              </a:ext>
            </a:extLst>
          </p:cNvPr>
          <p:cNvSpPr/>
          <p:nvPr/>
        </p:nvSpPr>
        <p:spPr>
          <a:xfrm rot="16200000">
            <a:off x="4377397" y="2068753"/>
            <a:ext cx="1384716" cy="1813829"/>
          </a:xfrm>
          <a:prstGeom prst="round2SameRect">
            <a:avLst>
              <a:gd name="adj1" fmla="val 0"/>
              <a:gd name="adj2" fmla="val 0"/>
            </a:avLst>
          </a:prstGeom>
          <a:solidFill>
            <a:srgbClr val="9B8B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pic>
        <p:nvPicPr>
          <p:cNvPr id="11" name="Picture 10">
            <a:extLst>
              <a:ext uri="{FF2B5EF4-FFF2-40B4-BE49-F238E27FC236}">
                <a16:creationId xmlns:a16="http://schemas.microsoft.com/office/drawing/2014/main" id="{F04BCE10-2E0F-48F9-BD1B-E146AC4701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978258" flipH="1">
            <a:off x="-906051" y="529148"/>
            <a:ext cx="2872223" cy="4640803"/>
          </a:xfrm>
          <a:prstGeom prst="rect">
            <a:avLst/>
          </a:prstGeom>
        </p:spPr>
      </p:pic>
      <p:pic>
        <p:nvPicPr>
          <p:cNvPr id="14" name="Picture 13">
            <a:extLst>
              <a:ext uri="{FF2B5EF4-FFF2-40B4-BE49-F238E27FC236}">
                <a16:creationId xmlns:a16="http://schemas.microsoft.com/office/drawing/2014/main" id="{DF5E6998-62FF-4EC7-A929-A03CCA542F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791105">
            <a:off x="7008988" y="710868"/>
            <a:ext cx="2909579" cy="4701162"/>
          </a:xfrm>
          <a:prstGeom prst="rect">
            <a:avLst/>
          </a:prstGeom>
        </p:spPr>
      </p:pic>
      <p:cxnSp>
        <p:nvCxnSpPr>
          <p:cNvPr id="22" name="Straight Connector 21">
            <a:extLst>
              <a:ext uri="{FF2B5EF4-FFF2-40B4-BE49-F238E27FC236}">
                <a16:creationId xmlns:a16="http://schemas.microsoft.com/office/drawing/2014/main" id="{2DEAB8FC-57B4-412F-B999-520ACE668AEC}"/>
              </a:ext>
            </a:extLst>
          </p:cNvPr>
          <p:cNvCxnSpPr>
            <a:cxnSpLocks/>
          </p:cNvCxnSpPr>
          <p:nvPr/>
        </p:nvCxnSpPr>
        <p:spPr>
          <a:xfrm>
            <a:off x="4179452" y="2283311"/>
            <a:ext cx="0" cy="1384715"/>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6EF22958-0EE4-4ADA-8032-E6965DD6643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51251" y="649371"/>
            <a:ext cx="2863950" cy="1504836"/>
          </a:xfrm>
          <a:prstGeom prst="rect">
            <a:avLst/>
          </a:prstGeom>
        </p:spPr>
      </p:pic>
      <p:cxnSp>
        <p:nvCxnSpPr>
          <p:cNvPr id="20" name="Straight Arrow Connector 19">
            <a:extLst>
              <a:ext uri="{FF2B5EF4-FFF2-40B4-BE49-F238E27FC236}">
                <a16:creationId xmlns:a16="http://schemas.microsoft.com/office/drawing/2014/main" id="{141BF7E0-DCDE-4463-8293-FF9D284270F8}"/>
              </a:ext>
            </a:extLst>
          </p:cNvPr>
          <p:cNvCxnSpPr>
            <a:cxnSpLocks/>
          </p:cNvCxnSpPr>
          <p:nvPr/>
        </p:nvCxnSpPr>
        <p:spPr>
          <a:xfrm>
            <a:off x="3043619" y="1551498"/>
            <a:ext cx="628113" cy="0"/>
          </a:xfrm>
          <a:prstGeom prst="straightConnector1">
            <a:avLst/>
          </a:prstGeom>
          <a:ln w="76200">
            <a:solidFill>
              <a:srgbClr val="7968AC"/>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9932435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4"/>
                    </p:tgtEl>
                  </p:cond>
                </p:stCondLst>
                <p:endSync evt="end" delay="0">
                  <p:rtn val="all"/>
                </p:endSync>
                <p:childTnLst>
                  <p:par>
                    <p:cTn id="3" fill="hold">
                      <p:stCondLst>
                        <p:cond delay="0"/>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xit" presetSubtype="8" fill="hold" nodeType="afterEffect">
                                  <p:stCondLst>
                                    <p:cond delay="500"/>
                                  </p:stCondLst>
                                  <p:childTnLst>
                                    <p:anim calcmode="lin" valueType="num">
                                      <p:cBhvr additive="base">
                                        <p:cTn id="11" dur="500"/>
                                        <p:tgtEl>
                                          <p:spTgt spid="11"/>
                                        </p:tgtEl>
                                        <p:attrNameLst>
                                          <p:attrName>ppt_x</p:attrName>
                                        </p:attrNameLst>
                                      </p:cBhvr>
                                      <p:tavLst>
                                        <p:tav tm="0">
                                          <p:val>
                                            <p:strVal val="ppt_x"/>
                                          </p:val>
                                        </p:tav>
                                        <p:tav tm="100000">
                                          <p:val>
                                            <p:strVal val="0-ppt_w/2"/>
                                          </p:val>
                                        </p:tav>
                                      </p:tavLst>
                                    </p:anim>
                                    <p:anim calcmode="lin" valueType="num">
                                      <p:cBhvr additive="base">
                                        <p:cTn id="12" dur="500"/>
                                        <p:tgtEl>
                                          <p:spTgt spid="11"/>
                                        </p:tgtEl>
                                        <p:attrNameLst>
                                          <p:attrName>ppt_y</p:attrName>
                                        </p:attrNameLst>
                                      </p:cBhvr>
                                      <p:tavLst>
                                        <p:tav tm="0">
                                          <p:val>
                                            <p:strVal val="ppt_y"/>
                                          </p:val>
                                        </p:tav>
                                        <p:tav tm="100000">
                                          <p:val>
                                            <p:strVal val="ppt_y"/>
                                          </p:val>
                                        </p:tav>
                                      </p:tavLst>
                                    </p:anim>
                                    <p:set>
                                      <p:cBhvr>
                                        <p:cTn id="13"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44"/>
                  </p:tgtEl>
                </p:cond>
              </p:nextCondLst>
            </p:seq>
            <p:seq concurrent="1" nextAc="seek">
              <p:cTn id="14" restart="whenNotActive" fill="hold" evtFilter="cancelBubble" nodeType="interactiveSeq">
                <p:stCondLst>
                  <p:cond evt="onClick" delay="0">
                    <p:tgtEl>
                      <p:spTgt spid="9"/>
                    </p:tgtEl>
                  </p:cond>
                </p:stCondLst>
                <p:endSync evt="end" delay="0">
                  <p:rtn val="all"/>
                </p:endSync>
                <p:childTnLst>
                  <p:par>
                    <p:cTn id="15" fill="hold">
                      <p:stCondLst>
                        <p:cond delay="0"/>
                      </p:stCondLst>
                      <p:childTnLst>
                        <p:par>
                          <p:cTn id="16" fill="hold">
                            <p:stCondLst>
                              <p:cond delay="0"/>
                            </p:stCondLst>
                            <p:childTnLst>
                              <p:par>
                                <p:cTn id="17" presetID="2" presetClass="entr" presetSubtype="8" fill="hold" nodeType="clickEffect">
                                  <p:stCondLst>
                                    <p:cond delay="10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par>
                          <p:cTn id="21" fill="hold">
                            <p:stCondLst>
                              <p:cond delay="600"/>
                            </p:stCondLst>
                            <p:childTnLst>
                              <p:par>
                                <p:cTn id="22" presetID="2" presetClass="exit" presetSubtype="8" fill="hold" nodeType="afterEffect">
                                  <p:stCondLst>
                                    <p:cond delay="500"/>
                                  </p:stCondLst>
                                  <p:childTnLst>
                                    <p:anim calcmode="lin" valueType="num">
                                      <p:cBhvr additive="base">
                                        <p:cTn id="23" dur="500"/>
                                        <p:tgtEl>
                                          <p:spTgt spid="11"/>
                                        </p:tgtEl>
                                        <p:attrNameLst>
                                          <p:attrName>ppt_x</p:attrName>
                                        </p:attrNameLst>
                                      </p:cBhvr>
                                      <p:tavLst>
                                        <p:tav tm="0">
                                          <p:val>
                                            <p:strVal val="ppt_x"/>
                                          </p:val>
                                        </p:tav>
                                        <p:tav tm="100000">
                                          <p:val>
                                            <p:strVal val="0-ppt_w/2"/>
                                          </p:val>
                                        </p:tav>
                                      </p:tavLst>
                                    </p:anim>
                                    <p:anim calcmode="lin" valueType="num">
                                      <p:cBhvr additive="base">
                                        <p:cTn id="24" dur="500"/>
                                        <p:tgtEl>
                                          <p:spTgt spid="11"/>
                                        </p:tgtEl>
                                        <p:attrNameLst>
                                          <p:attrName>ppt_y</p:attrName>
                                        </p:attrNameLst>
                                      </p:cBhvr>
                                      <p:tavLst>
                                        <p:tav tm="0">
                                          <p:val>
                                            <p:strVal val="ppt_y"/>
                                          </p:val>
                                        </p:tav>
                                        <p:tav tm="100000">
                                          <p:val>
                                            <p:strVal val="ppt_y"/>
                                          </p:val>
                                        </p:tav>
                                      </p:tavLst>
                                    </p:anim>
                                    <p:set>
                                      <p:cBhvr>
                                        <p:cTn id="25"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6" restart="whenNotActive" fill="hold" evtFilter="cancelBubble" nodeType="interactiveSeq">
                <p:stCondLst>
                  <p:cond evt="onClick" delay="0">
                    <p:tgtEl>
                      <p:spTgt spid="43"/>
                    </p:tgtEl>
                  </p:cond>
                </p:stCondLst>
                <p:endSync evt="end" delay="0">
                  <p:rtn val="all"/>
                </p:endSync>
                <p:childTnLst>
                  <p:par>
                    <p:cTn id="27" fill="hold">
                      <p:stCondLst>
                        <p:cond delay="0"/>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1+#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10" presetClass="exit" presetSubtype="0" fill="hold" grpId="0" nodeType="withEffect">
                                  <p:stCondLst>
                                    <p:cond delay="0"/>
                                  </p:stCondLst>
                                  <p:childTnLst>
                                    <p:animEffect transition="out" filter="fade">
                                      <p:cBhvr>
                                        <p:cTn id="34" dur="500"/>
                                        <p:tgtEl>
                                          <p:spTgt spid="18"/>
                                        </p:tgtEl>
                                      </p:cBhvr>
                                    </p:animEffect>
                                    <p:set>
                                      <p:cBhvr>
                                        <p:cTn id="35"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43"/>
                  </p:tgtEl>
                </p:cond>
              </p:nextCondLst>
            </p:seq>
          </p:childTnLst>
        </p:cTn>
      </p:par>
    </p:tnLst>
    <p:bldLst>
      <p:bldP spid="1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16BBA326-B81A-4BDE-B3DF-E144717F3097}"/>
              </a:ext>
            </a:extLst>
          </p:cNvPr>
          <p:cNvSpPr/>
          <p:nvPr/>
        </p:nvSpPr>
        <p:spPr>
          <a:xfrm>
            <a:off x="1702908"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n</a:t>
            </a:r>
          </a:p>
        </p:txBody>
      </p:sp>
      <p:sp>
        <p:nvSpPr>
          <p:cNvPr id="16" name="Rectangle 15">
            <a:extLst>
              <a:ext uri="{FF2B5EF4-FFF2-40B4-BE49-F238E27FC236}">
                <a16:creationId xmlns:a16="http://schemas.microsoft.com/office/drawing/2014/main" id="{73A02B6E-5B6D-4BBC-AC08-1F96A3CA2150}"/>
              </a:ext>
            </a:extLst>
          </p:cNvPr>
          <p:cNvSpPr/>
          <p:nvPr/>
        </p:nvSpPr>
        <p:spPr>
          <a:xfrm>
            <a:off x="462706" y="3844570"/>
            <a:ext cx="8190451" cy="391875"/>
          </a:xfrm>
          <a:prstGeom prst="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Click the correct phoneme</a:t>
            </a:r>
          </a:p>
        </p:txBody>
      </p:sp>
      <p:sp>
        <p:nvSpPr>
          <p:cNvPr id="2" name="Rectangle: Rounded Corners 1">
            <a:extLst>
              <a:ext uri="{FF2B5EF4-FFF2-40B4-BE49-F238E27FC236}">
                <a16:creationId xmlns:a16="http://schemas.microsoft.com/office/drawing/2014/main" id="{0295157D-7646-4C62-BB27-9698076D76FA}"/>
              </a:ext>
            </a:extLst>
          </p:cNvPr>
          <p:cNvSpPr/>
          <p:nvPr/>
        </p:nvSpPr>
        <p:spPr>
          <a:xfrm>
            <a:off x="1758821" y="2283312"/>
            <a:ext cx="5779163" cy="1384715"/>
          </a:xfrm>
          <a:prstGeom prst="roundRect">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7" name="Straight Connector 26" hidden="1">
            <a:extLst>
              <a:ext uri="{FF2B5EF4-FFF2-40B4-BE49-F238E27FC236}">
                <a16:creationId xmlns:a16="http://schemas.microsoft.com/office/drawing/2014/main" id="{68A211ED-A500-4FA3-B72B-4709A14FA326}"/>
              </a:ext>
            </a:extLst>
          </p:cNvPr>
          <p:cNvCxnSpPr>
            <a:cxnSpLocks/>
          </p:cNvCxnSpPr>
          <p:nvPr/>
        </p:nvCxnSpPr>
        <p:spPr>
          <a:xfrm>
            <a:off x="2819791" y="2283312"/>
            <a:ext cx="0" cy="1384715"/>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8274D16D-21BB-42C5-88CF-44F5A5C92E84}"/>
              </a:ext>
            </a:extLst>
          </p:cNvPr>
          <p:cNvSpPr txBox="1"/>
          <p:nvPr/>
        </p:nvSpPr>
        <p:spPr>
          <a:xfrm>
            <a:off x="1837533" y="2203911"/>
            <a:ext cx="1006444" cy="1446550"/>
          </a:xfrm>
          <a:prstGeom prst="rect">
            <a:avLst/>
          </a:prstGeom>
          <a:noFill/>
        </p:spPr>
        <p:txBody>
          <a:bodyPr wrap="square" rtlCol="0">
            <a:spAutoFit/>
          </a:bodyPr>
          <a:lstStyle/>
          <a:p>
            <a:pPr algn="ctr"/>
            <a:r>
              <a:rPr lang="en-GB" sz="8800" dirty="0"/>
              <a:t>s</a:t>
            </a:r>
          </a:p>
        </p:txBody>
      </p:sp>
      <p:sp>
        <p:nvSpPr>
          <p:cNvPr id="37" name="TextBox 36">
            <a:extLst>
              <a:ext uri="{FF2B5EF4-FFF2-40B4-BE49-F238E27FC236}">
                <a16:creationId xmlns:a16="http://schemas.microsoft.com/office/drawing/2014/main" id="{CFE33663-575B-4AF3-AE57-0EBE7FBAB6C5}"/>
              </a:ext>
            </a:extLst>
          </p:cNvPr>
          <p:cNvSpPr txBox="1"/>
          <p:nvPr/>
        </p:nvSpPr>
        <p:spPr>
          <a:xfrm>
            <a:off x="2778329" y="2186345"/>
            <a:ext cx="1188858" cy="1446550"/>
          </a:xfrm>
          <a:prstGeom prst="rect">
            <a:avLst/>
          </a:prstGeom>
          <a:noFill/>
        </p:spPr>
        <p:txBody>
          <a:bodyPr wrap="square" rtlCol="0">
            <a:spAutoFit/>
          </a:bodyPr>
          <a:lstStyle/>
          <a:p>
            <a:pPr algn="ctr"/>
            <a:r>
              <a:rPr lang="en-GB" sz="8800" dirty="0"/>
              <a:t>ai</a:t>
            </a:r>
          </a:p>
        </p:txBody>
      </p:sp>
      <p:sp>
        <p:nvSpPr>
          <p:cNvPr id="42" name="Rectangle: Rounded Corners 41">
            <a:hlinkClick r:id="rId2" action="ppaction://hlinksldjump"/>
            <a:extLst>
              <a:ext uri="{FF2B5EF4-FFF2-40B4-BE49-F238E27FC236}">
                <a16:creationId xmlns:a16="http://schemas.microsoft.com/office/drawing/2014/main" id="{CF3F1943-59E6-4520-9C8E-307C7ADA219E}"/>
              </a:ext>
            </a:extLst>
          </p:cNvPr>
          <p:cNvSpPr/>
          <p:nvPr/>
        </p:nvSpPr>
        <p:spPr>
          <a:xfrm>
            <a:off x="3287243" y="6147582"/>
            <a:ext cx="2569513" cy="534572"/>
          </a:xfrm>
          <a:prstGeom prst="roundRect">
            <a:avLst/>
          </a:prstGeom>
          <a:solidFill>
            <a:srgbClr val="79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Next slide</a:t>
            </a:r>
          </a:p>
        </p:txBody>
      </p:sp>
      <p:sp>
        <p:nvSpPr>
          <p:cNvPr id="43" name="Oval 42">
            <a:extLst>
              <a:ext uri="{FF2B5EF4-FFF2-40B4-BE49-F238E27FC236}">
                <a16:creationId xmlns:a16="http://schemas.microsoft.com/office/drawing/2014/main" id="{1FBB8BD5-78B0-4A83-9EBE-FFA227825449}"/>
              </a:ext>
            </a:extLst>
          </p:cNvPr>
          <p:cNvSpPr/>
          <p:nvPr/>
        </p:nvSpPr>
        <p:spPr>
          <a:xfrm>
            <a:off x="3831076"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g</a:t>
            </a:r>
          </a:p>
        </p:txBody>
      </p:sp>
      <p:sp>
        <p:nvSpPr>
          <p:cNvPr id="44" name="Oval 43">
            <a:extLst>
              <a:ext uri="{FF2B5EF4-FFF2-40B4-BE49-F238E27FC236}">
                <a16:creationId xmlns:a16="http://schemas.microsoft.com/office/drawing/2014/main" id="{D4ABA583-6C2A-483D-A567-7AEBBD9C4714}"/>
              </a:ext>
            </a:extLst>
          </p:cNvPr>
          <p:cNvSpPr/>
          <p:nvPr/>
        </p:nvSpPr>
        <p:spPr>
          <a:xfrm>
            <a:off x="5959244" y="4412987"/>
            <a:ext cx="1476391" cy="1476391"/>
          </a:xfrm>
          <a:prstGeom prst="ellipse">
            <a:avLst/>
          </a:prstGeom>
          <a:solidFill>
            <a:schemeClr val="bg1"/>
          </a:solidFill>
          <a:ln w="57150">
            <a:solidFill>
              <a:srgbClr val="9B8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ng</a:t>
            </a:r>
          </a:p>
        </p:txBody>
      </p:sp>
      <p:sp>
        <p:nvSpPr>
          <p:cNvPr id="17" name="TextBox 16">
            <a:extLst>
              <a:ext uri="{FF2B5EF4-FFF2-40B4-BE49-F238E27FC236}">
                <a16:creationId xmlns:a16="http://schemas.microsoft.com/office/drawing/2014/main" id="{6B9A8A5B-5039-4B36-B21C-D1FD2166B527}"/>
              </a:ext>
            </a:extLst>
          </p:cNvPr>
          <p:cNvSpPr txBox="1"/>
          <p:nvPr/>
        </p:nvSpPr>
        <p:spPr>
          <a:xfrm>
            <a:off x="3882157" y="2195722"/>
            <a:ext cx="1264941" cy="1446550"/>
          </a:xfrm>
          <a:prstGeom prst="rect">
            <a:avLst/>
          </a:prstGeom>
          <a:noFill/>
        </p:spPr>
        <p:txBody>
          <a:bodyPr wrap="square" rtlCol="0">
            <a:spAutoFit/>
          </a:bodyPr>
          <a:lstStyle/>
          <a:p>
            <a:pPr algn="ctr"/>
            <a:r>
              <a:rPr lang="en-GB" sz="8800" dirty="0"/>
              <a:t>l</a:t>
            </a:r>
          </a:p>
        </p:txBody>
      </p:sp>
      <p:sp>
        <p:nvSpPr>
          <p:cNvPr id="18" name="TextBox 17">
            <a:extLst>
              <a:ext uri="{FF2B5EF4-FFF2-40B4-BE49-F238E27FC236}">
                <a16:creationId xmlns:a16="http://schemas.microsoft.com/office/drawing/2014/main" id="{5CFE1465-C52C-410D-BCD7-7DD93CAD55E2}"/>
              </a:ext>
            </a:extLst>
          </p:cNvPr>
          <p:cNvSpPr txBox="1"/>
          <p:nvPr/>
        </p:nvSpPr>
        <p:spPr>
          <a:xfrm>
            <a:off x="5010467" y="2195722"/>
            <a:ext cx="1011286" cy="1446549"/>
          </a:xfrm>
          <a:prstGeom prst="rect">
            <a:avLst/>
          </a:prstGeom>
          <a:noFill/>
        </p:spPr>
        <p:txBody>
          <a:bodyPr wrap="square" rtlCol="0">
            <a:spAutoFit/>
          </a:bodyPr>
          <a:lstStyle/>
          <a:p>
            <a:pPr algn="ctr"/>
            <a:r>
              <a:rPr lang="en-GB" sz="8800" dirty="0"/>
              <a:t>i</a:t>
            </a:r>
          </a:p>
        </p:txBody>
      </p:sp>
      <p:sp>
        <p:nvSpPr>
          <p:cNvPr id="19" name="TextBox 18">
            <a:extLst>
              <a:ext uri="{FF2B5EF4-FFF2-40B4-BE49-F238E27FC236}">
                <a16:creationId xmlns:a16="http://schemas.microsoft.com/office/drawing/2014/main" id="{E224DC85-67DA-4FA9-BCEF-472BBDBA04D7}"/>
              </a:ext>
            </a:extLst>
          </p:cNvPr>
          <p:cNvSpPr txBox="1"/>
          <p:nvPr/>
        </p:nvSpPr>
        <p:spPr>
          <a:xfrm>
            <a:off x="6017189" y="2169966"/>
            <a:ext cx="1520796" cy="1446550"/>
          </a:xfrm>
          <a:prstGeom prst="rect">
            <a:avLst/>
          </a:prstGeom>
          <a:noFill/>
        </p:spPr>
        <p:txBody>
          <a:bodyPr wrap="square" rtlCol="0">
            <a:spAutoFit/>
          </a:bodyPr>
          <a:lstStyle/>
          <a:p>
            <a:pPr algn="ctr"/>
            <a:r>
              <a:rPr lang="en-GB" sz="8800" dirty="0"/>
              <a:t>ng</a:t>
            </a:r>
          </a:p>
        </p:txBody>
      </p:sp>
      <p:cxnSp>
        <p:nvCxnSpPr>
          <p:cNvPr id="20" name="Straight Connector 19">
            <a:extLst>
              <a:ext uri="{FF2B5EF4-FFF2-40B4-BE49-F238E27FC236}">
                <a16:creationId xmlns:a16="http://schemas.microsoft.com/office/drawing/2014/main" id="{4741FFAC-1D23-4BE2-9138-99A9F724CFB8}"/>
              </a:ext>
            </a:extLst>
          </p:cNvPr>
          <p:cNvCxnSpPr>
            <a:cxnSpLocks/>
          </p:cNvCxnSpPr>
          <p:nvPr/>
        </p:nvCxnSpPr>
        <p:spPr>
          <a:xfrm>
            <a:off x="4099873" y="2283312"/>
            <a:ext cx="0" cy="1384715"/>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5FD4F976-1A93-4EAE-966D-46AA4C7FB231}"/>
              </a:ext>
            </a:extLst>
          </p:cNvPr>
          <p:cNvCxnSpPr>
            <a:cxnSpLocks/>
          </p:cNvCxnSpPr>
          <p:nvPr/>
        </p:nvCxnSpPr>
        <p:spPr>
          <a:xfrm>
            <a:off x="5035194" y="2283312"/>
            <a:ext cx="0" cy="1384715"/>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9D88F04C-4BBB-4653-8468-8DB57CE339E9}"/>
              </a:ext>
            </a:extLst>
          </p:cNvPr>
          <p:cNvCxnSpPr>
            <a:cxnSpLocks/>
          </p:cNvCxnSpPr>
          <p:nvPr/>
        </p:nvCxnSpPr>
        <p:spPr>
          <a:xfrm>
            <a:off x="6014722" y="2283312"/>
            <a:ext cx="0" cy="1384715"/>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sp>
        <p:nvSpPr>
          <p:cNvPr id="47" name="Rectangle: Top Corners Rounded 46">
            <a:extLst>
              <a:ext uri="{FF2B5EF4-FFF2-40B4-BE49-F238E27FC236}">
                <a16:creationId xmlns:a16="http://schemas.microsoft.com/office/drawing/2014/main" id="{ACACBEE2-0D57-4905-9A73-56D2A73C7A78}"/>
              </a:ext>
            </a:extLst>
          </p:cNvPr>
          <p:cNvSpPr/>
          <p:nvPr/>
        </p:nvSpPr>
        <p:spPr>
          <a:xfrm rot="5400000">
            <a:off x="6078190" y="2202755"/>
            <a:ext cx="1384716" cy="1526619"/>
          </a:xfrm>
          <a:prstGeom prst="round2SameRect">
            <a:avLst/>
          </a:prstGeom>
          <a:solidFill>
            <a:srgbClr val="9B8B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pic>
        <p:nvPicPr>
          <p:cNvPr id="14" name="Picture 13">
            <a:extLst>
              <a:ext uri="{FF2B5EF4-FFF2-40B4-BE49-F238E27FC236}">
                <a16:creationId xmlns:a16="http://schemas.microsoft.com/office/drawing/2014/main" id="{DF5E6998-62FF-4EC7-A929-A03CCA542F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791105">
            <a:off x="7268395" y="409144"/>
            <a:ext cx="2909579" cy="4701162"/>
          </a:xfrm>
          <a:prstGeom prst="rect">
            <a:avLst/>
          </a:prstGeom>
        </p:spPr>
      </p:pic>
      <p:pic>
        <p:nvPicPr>
          <p:cNvPr id="11" name="Picture 10">
            <a:extLst>
              <a:ext uri="{FF2B5EF4-FFF2-40B4-BE49-F238E27FC236}">
                <a16:creationId xmlns:a16="http://schemas.microsoft.com/office/drawing/2014/main" id="{F04BCE10-2E0F-48F9-BD1B-E146AC47015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978258" flipH="1">
            <a:off x="-731107" y="411455"/>
            <a:ext cx="2872223" cy="4640803"/>
          </a:xfrm>
          <a:prstGeom prst="rect">
            <a:avLst/>
          </a:prstGeom>
        </p:spPr>
      </p:pic>
      <p:cxnSp>
        <p:nvCxnSpPr>
          <p:cNvPr id="23" name="Straight Connector 22">
            <a:extLst>
              <a:ext uri="{FF2B5EF4-FFF2-40B4-BE49-F238E27FC236}">
                <a16:creationId xmlns:a16="http://schemas.microsoft.com/office/drawing/2014/main" id="{991B3BDA-8A1C-47D8-8FA2-1D7302BBADB3}"/>
              </a:ext>
            </a:extLst>
          </p:cNvPr>
          <p:cNvCxnSpPr>
            <a:cxnSpLocks/>
          </p:cNvCxnSpPr>
          <p:nvPr/>
        </p:nvCxnSpPr>
        <p:spPr>
          <a:xfrm>
            <a:off x="2764488" y="2283312"/>
            <a:ext cx="0" cy="1384715"/>
          </a:xfrm>
          <a:prstGeom prst="line">
            <a:avLst/>
          </a:prstGeom>
          <a:ln w="57150">
            <a:solidFill>
              <a:srgbClr val="9B8BCC"/>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82677BB3-69EA-4649-9E80-6AA7F526E8F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87243" y="515196"/>
            <a:ext cx="2476979" cy="1680525"/>
          </a:xfrm>
          <a:prstGeom prst="rect">
            <a:avLst/>
          </a:prstGeom>
        </p:spPr>
      </p:pic>
    </p:spTree>
    <p:extLst>
      <p:ext uri="{BB962C8B-B14F-4D97-AF65-F5344CB8AC3E}">
        <p14:creationId xmlns:p14="http://schemas.microsoft.com/office/powerpoint/2010/main" val="369738431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3"/>
                    </p:tgtEl>
                  </p:cond>
                </p:stCondLst>
                <p:endSync evt="end" delay="0">
                  <p:rtn val="all"/>
                </p:endSync>
                <p:childTnLst>
                  <p:par>
                    <p:cTn id="3" fill="hold">
                      <p:stCondLst>
                        <p:cond delay="0"/>
                      </p:stCondLst>
                      <p:childTnLst>
                        <p:par>
                          <p:cTn id="4" fill="hold">
                            <p:stCondLst>
                              <p:cond delay="0"/>
                            </p:stCondLst>
                            <p:childTnLst>
                              <p:par>
                                <p:cTn id="5" presetID="2" presetClass="entr" presetSubtype="8" fill="hold" nodeType="clickEffect">
                                  <p:stCondLst>
                                    <p:cond delay="10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600"/>
                            </p:stCondLst>
                            <p:childTnLst>
                              <p:par>
                                <p:cTn id="10" presetID="2" presetClass="exit" presetSubtype="8" fill="hold" nodeType="afterEffect">
                                  <p:stCondLst>
                                    <p:cond delay="500"/>
                                  </p:stCondLst>
                                  <p:childTnLst>
                                    <p:anim calcmode="lin" valueType="num">
                                      <p:cBhvr additive="base">
                                        <p:cTn id="11" dur="500"/>
                                        <p:tgtEl>
                                          <p:spTgt spid="11"/>
                                        </p:tgtEl>
                                        <p:attrNameLst>
                                          <p:attrName>ppt_x</p:attrName>
                                        </p:attrNameLst>
                                      </p:cBhvr>
                                      <p:tavLst>
                                        <p:tav tm="0">
                                          <p:val>
                                            <p:strVal val="ppt_x"/>
                                          </p:val>
                                        </p:tav>
                                        <p:tav tm="100000">
                                          <p:val>
                                            <p:strVal val="0-ppt_w/2"/>
                                          </p:val>
                                        </p:tav>
                                      </p:tavLst>
                                    </p:anim>
                                    <p:anim calcmode="lin" valueType="num">
                                      <p:cBhvr additive="base">
                                        <p:cTn id="12" dur="500"/>
                                        <p:tgtEl>
                                          <p:spTgt spid="11"/>
                                        </p:tgtEl>
                                        <p:attrNameLst>
                                          <p:attrName>ppt_y</p:attrName>
                                        </p:attrNameLst>
                                      </p:cBhvr>
                                      <p:tavLst>
                                        <p:tav tm="0">
                                          <p:val>
                                            <p:strVal val="ppt_y"/>
                                          </p:val>
                                        </p:tav>
                                        <p:tav tm="100000">
                                          <p:val>
                                            <p:strVal val="ppt_y"/>
                                          </p:val>
                                        </p:tav>
                                      </p:tavLst>
                                    </p:anim>
                                    <p:set>
                                      <p:cBhvr>
                                        <p:cTn id="13"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43"/>
                  </p:tgtEl>
                </p:cond>
              </p:nextCondLst>
            </p:seq>
            <p:seq concurrent="1" nextAc="seek">
              <p:cTn id="14" restart="whenNotActive" fill="hold" evtFilter="cancelBubble" nodeType="interactiveSeq">
                <p:stCondLst>
                  <p:cond evt="onClick" delay="0">
                    <p:tgtEl>
                      <p:spTgt spid="44"/>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0" nodeType="clickEffect">
                                  <p:stCondLst>
                                    <p:cond delay="0"/>
                                  </p:stCondLst>
                                  <p:childTnLst>
                                    <p:animEffect transition="out" filter="fade">
                                      <p:cBhvr>
                                        <p:cTn id="18" dur="500"/>
                                        <p:tgtEl>
                                          <p:spTgt spid="47"/>
                                        </p:tgtEl>
                                      </p:cBhvr>
                                    </p:animEffect>
                                    <p:set>
                                      <p:cBhvr>
                                        <p:cTn id="19" dur="1" fill="hold">
                                          <p:stCondLst>
                                            <p:cond delay="499"/>
                                          </p:stCondLst>
                                        </p:cTn>
                                        <p:tgtEl>
                                          <p:spTgt spid="47"/>
                                        </p:tgtEl>
                                        <p:attrNameLst>
                                          <p:attrName>style.visibility</p:attrName>
                                        </p:attrNameLst>
                                      </p:cBhvr>
                                      <p:to>
                                        <p:strVal val="hidden"/>
                                      </p:to>
                                    </p:set>
                                  </p:childTnLst>
                                </p:cTn>
                              </p:par>
                              <p:par>
                                <p:cTn id="20" presetID="2" presetClass="entr" presetSubtype="2" fill="hold" nodeType="with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1+#ppt_w/2"/>
                                          </p:val>
                                        </p:tav>
                                        <p:tav tm="100000">
                                          <p:val>
                                            <p:strVal val="#ppt_x"/>
                                          </p:val>
                                        </p:tav>
                                      </p:tavLst>
                                    </p:anim>
                                    <p:anim calcmode="lin" valueType="num">
                                      <p:cBhvr additive="base">
                                        <p:cTn id="23"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nextCondLst>
                <p:cond evt="onClick" delay="0">
                  <p:tgtEl>
                    <p:spTgt spid="44"/>
                  </p:tgtEl>
                </p:cond>
              </p:nextCondLst>
            </p:seq>
            <p:seq concurrent="1" nextAc="seek">
              <p:cTn id="24" restart="whenNotActive" fill="hold" evtFilter="cancelBubble" nodeType="interactiveSeq">
                <p:stCondLst>
                  <p:cond evt="onClick" delay="0">
                    <p:tgtEl>
                      <p:spTgt spid="9"/>
                    </p:tgtEl>
                  </p:cond>
                </p:stCondLst>
                <p:endSync evt="end" delay="0">
                  <p:rtn val="all"/>
                </p:endSync>
                <p:childTnLst>
                  <p:par>
                    <p:cTn id="25" fill="hold">
                      <p:stCondLst>
                        <p:cond delay="0"/>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0-#ppt_w/2"/>
                                          </p:val>
                                        </p:tav>
                                        <p:tav tm="100000">
                                          <p:val>
                                            <p:strVal val="#ppt_x"/>
                                          </p:val>
                                        </p:tav>
                                      </p:tavLst>
                                    </p:anim>
                                    <p:anim calcmode="lin" valueType="num">
                                      <p:cBhvr additive="base">
                                        <p:cTn id="30" dur="500" fill="hold"/>
                                        <p:tgtEl>
                                          <p:spTgt spid="11"/>
                                        </p:tgtEl>
                                        <p:attrNameLst>
                                          <p:attrName>ppt_y</p:attrName>
                                        </p:attrNameLst>
                                      </p:cBhvr>
                                      <p:tavLst>
                                        <p:tav tm="0">
                                          <p:val>
                                            <p:strVal val="#ppt_y"/>
                                          </p:val>
                                        </p:tav>
                                        <p:tav tm="100000">
                                          <p:val>
                                            <p:strVal val="#ppt_y"/>
                                          </p:val>
                                        </p:tav>
                                      </p:tavLst>
                                    </p:anim>
                                  </p:childTnLst>
                                </p:cTn>
                              </p:par>
                            </p:childTnLst>
                          </p:cTn>
                        </p:par>
                        <p:par>
                          <p:cTn id="31" fill="hold">
                            <p:stCondLst>
                              <p:cond delay="500"/>
                            </p:stCondLst>
                            <p:childTnLst>
                              <p:par>
                                <p:cTn id="32" presetID="2" presetClass="exit" presetSubtype="8" fill="hold" nodeType="afterEffect">
                                  <p:stCondLst>
                                    <p:cond delay="500"/>
                                  </p:stCondLst>
                                  <p:childTnLst>
                                    <p:anim calcmode="lin" valueType="num">
                                      <p:cBhvr additive="base">
                                        <p:cTn id="33" dur="500"/>
                                        <p:tgtEl>
                                          <p:spTgt spid="11"/>
                                        </p:tgtEl>
                                        <p:attrNameLst>
                                          <p:attrName>ppt_x</p:attrName>
                                        </p:attrNameLst>
                                      </p:cBhvr>
                                      <p:tavLst>
                                        <p:tav tm="0">
                                          <p:val>
                                            <p:strVal val="ppt_x"/>
                                          </p:val>
                                        </p:tav>
                                        <p:tav tm="100000">
                                          <p:val>
                                            <p:strVal val="0-ppt_w/2"/>
                                          </p:val>
                                        </p:tav>
                                      </p:tavLst>
                                    </p:anim>
                                    <p:anim calcmode="lin" valueType="num">
                                      <p:cBhvr additive="base">
                                        <p:cTn id="34" dur="500"/>
                                        <p:tgtEl>
                                          <p:spTgt spid="11"/>
                                        </p:tgtEl>
                                        <p:attrNameLst>
                                          <p:attrName>ppt_y</p:attrName>
                                        </p:attrNameLst>
                                      </p:cBhvr>
                                      <p:tavLst>
                                        <p:tav tm="0">
                                          <p:val>
                                            <p:strVal val="ppt_y"/>
                                          </p:val>
                                        </p:tav>
                                        <p:tav tm="100000">
                                          <p:val>
                                            <p:strVal val="ppt_y"/>
                                          </p:val>
                                        </p:tav>
                                      </p:tavLst>
                                    </p:anim>
                                    <p:set>
                                      <p:cBhvr>
                                        <p:cTn id="35"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4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ounded Rectangle 4">
            <a:hlinkClick r:id="rId3"/>
            <a:extLst>
              <a:ext uri="{FF2B5EF4-FFF2-40B4-BE49-F238E27FC236}">
                <a16:creationId xmlns:a16="http://schemas.microsoft.com/office/drawing/2014/main" id="{838FD796-3398-49F4-A7DF-FFCABC2E74FB}"/>
              </a:ext>
            </a:extLst>
          </p:cNvPr>
          <p:cNvSpPr/>
          <p:nvPr/>
        </p:nvSpPr>
        <p:spPr>
          <a:xfrm>
            <a:off x="1738313" y="1397000"/>
            <a:ext cx="2916237" cy="1493838"/>
          </a:xfrm>
          <a:prstGeom prst="roundRect">
            <a:avLst/>
          </a:prstGeom>
          <a:blipFill dpi="0" rotWithShape="1">
            <a:blip r:embed="rId4">
              <a:extLst>
                <a:ext uri="{28A0092B-C50C-407E-A947-70E740481C1C}">
                  <a14:useLocalDpi xmlns:a14="http://schemas.microsoft.com/office/drawing/2010/main" val="0"/>
                </a:ext>
              </a:extLst>
            </a:blip>
            <a:srcRect/>
            <a:stretch>
              <a:fillRect/>
            </a:stretch>
          </a:blipFill>
          <a:ln w="50800">
            <a:solidFill>
              <a:srgbClr val="11B0A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3" name="Oval 2">
            <a:extLst>
              <a:ext uri="{FF2B5EF4-FFF2-40B4-BE49-F238E27FC236}">
                <a16:creationId xmlns:a16="http://schemas.microsoft.com/office/drawing/2014/main" id="{AC89C4BB-C9DB-48BA-B279-09984BFB687D}"/>
              </a:ext>
            </a:extLst>
          </p:cNvPr>
          <p:cNvSpPr/>
          <p:nvPr/>
        </p:nvSpPr>
        <p:spPr>
          <a:xfrm>
            <a:off x="539750" y="1250950"/>
            <a:ext cx="1785938" cy="1785938"/>
          </a:xfrm>
          <a:prstGeom prst="ellipse">
            <a:avLst/>
          </a:prstGeom>
          <a:solidFill>
            <a:schemeClr val="bg1"/>
          </a:solidFill>
          <a:ln w="50800">
            <a:solidFill>
              <a:srgbClr val="11B0A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dirty="0">
                <a:solidFill>
                  <a:srgbClr val="11B0A3"/>
                </a:solidFill>
                <a:latin typeface="Roboto" panose="02000000000000000000" pitchFamily="2" charset="0"/>
                <a:ea typeface="Roboto" panose="02000000000000000000" pitchFamily="2" charset="0"/>
              </a:rPr>
              <a:t>I Spy and Read: Phase 3 Phonics Activity</a:t>
            </a:r>
          </a:p>
        </p:txBody>
      </p:sp>
      <p:sp>
        <p:nvSpPr>
          <p:cNvPr id="4" name="Rounded Rectangle 8">
            <a:hlinkClick r:id="rId5"/>
            <a:extLst>
              <a:ext uri="{FF2B5EF4-FFF2-40B4-BE49-F238E27FC236}">
                <a16:creationId xmlns:a16="http://schemas.microsoft.com/office/drawing/2014/main" id="{586D188C-70E7-4C20-B0F7-DA90F5C86066}"/>
              </a:ext>
            </a:extLst>
          </p:cNvPr>
          <p:cNvSpPr/>
          <p:nvPr/>
        </p:nvSpPr>
        <p:spPr>
          <a:xfrm>
            <a:off x="2773363" y="3343275"/>
            <a:ext cx="2916237" cy="1493838"/>
          </a:xfrm>
          <a:prstGeom prst="roundRect">
            <a:avLst/>
          </a:prstGeom>
          <a:blipFill dpi="0" rotWithShape="1">
            <a:blip r:embed="rId6">
              <a:extLst>
                <a:ext uri="{28A0092B-C50C-407E-A947-70E740481C1C}">
                  <a14:useLocalDpi xmlns:a14="http://schemas.microsoft.com/office/drawing/2010/main" val="0"/>
                </a:ext>
              </a:extLst>
            </a:blip>
            <a:srcRect/>
            <a:stretch>
              <a:fillRect/>
            </a:stretch>
          </a:blipFill>
          <a:ln w="50800">
            <a:solidFill>
              <a:srgbClr val="11B0A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5" name="Oval 4">
            <a:extLst>
              <a:ext uri="{FF2B5EF4-FFF2-40B4-BE49-F238E27FC236}">
                <a16:creationId xmlns:a16="http://schemas.microsoft.com/office/drawing/2014/main" id="{690FF7DE-CFF3-4890-8D41-B9A06D7BBE33}"/>
              </a:ext>
            </a:extLst>
          </p:cNvPr>
          <p:cNvSpPr/>
          <p:nvPr/>
        </p:nvSpPr>
        <p:spPr>
          <a:xfrm>
            <a:off x="5102225" y="3157538"/>
            <a:ext cx="1785938" cy="1785937"/>
          </a:xfrm>
          <a:prstGeom prst="ellipse">
            <a:avLst/>
          </a:prstGeom>
          <a:solidFill>
            <a:schemeClr val="bg1"/>
          </a:solidFill>
          <a:ln w="50800">
            <a:solidFill>
              <a:srgbClr val="11B0A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dirty="0">
                <a:solidFill>
                  <a:srgbClr val="11B0A3"/>
                </a:solidFill>
                <a:latin typeface="Roboto" panose="02000000000000000000" pitchFamily="2" charset="0"/>
                <a:ea typeface="Roboto" panose="02000000000000000000" pitchFamily="2" charset="0"/>
              </a:rPr>
              <a:t>Phase 3 Phonics Activity Booklet</a:t>
            </a:r>
          </a:p>
        </p:txBody>
      </p:sp>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1B37D4A5-90BB-4844-98B2-369F398C181C}" vid="{00783449-5817-44E1-8606-1A7DF4C9CE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6639</TotalTime>
  <Words>577</Words>
  <Application>Microsoft Office PowerPoint</Application>
  <PresentationFormat>On-screen Show (4:3)</PresentationFormat>
  <Paragraphs>253</Paragraphs>
  <Slides>33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33</vt:i4>
      </vt:variant>
    </vt:vector>
  </HeadingPairs>
  <TitlesOfParts>
    <vt:vector size="39" baseType="lpstr">
      <vt:lpstr>Arial</vt:lpstr>
      <vt:lpstr>Twinkl SemiBold</vt:lpstr>
      <vt:lpstr>Calibri</vt:lpstr>
      <vt:lpstr>Roboto</vt:lpstr>
      <vt:lpstr>Twinkl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Abby Ward</dc:creator>
  <cp:lastModifiedBy>Abby Ward</cp:lastModifiedBy>
  <cp:revision>44</cp:revision>
  <dcterms:created xsi:type="dcterms:W3CDTF">2020-09-25T14:47:02Z</dcterms:created>
  <dcterms:modified xsi:type="dcterms:W3CDTF">2020-10-09T16:24:03Z</dcterms:modified>
</cp:coreProperties>
</file>