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709" r:id="rId2"/>
    <p:sldMasterId id="2147483721" r:id="rId3"/>
  </p:sldMasterIdLst>
  <p:sldIdLst>
    <p:sldId id="281" r:id="rId4"/>
    <p:sldId id="283" r:id="rId5"/>
    <p:sldId id="263" r:id="rId6"/>
    <p:sldId id="290" r:id="rId7"/>
    <p:sldId id="291" r:id="rId8"/>
    <p:sldId id="292" r:id="rId9"/>
    <p:sldId id="293" r:id="rId10"/>
    <p:sldId id="294" r:id="rId11"/>
    <p:sldId id="295" r:id="rId12"/>
    <p:sldId id="286" r:id="rId13"/>
    <p:sldId id="287" r:id="rId14"/>
    <p:sldId id="288" r:id="rId15"/>
    <p:sldId id="296" r:id="rId16"/>
    <p:sldId id="297" r:id="rId17"/>
    <p:sldId id="285" r:id="rId18"/>
    <p:sldId id="289" r:id="rId19"/>
    <p:sldId id="298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08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88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905017"/>
            <a:ext cx="100584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4572000"/>
            <a:ext cx="861568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3D1D3F78-A40B-4248-9915-AE05D4A99DAB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644EC323-1020-4F34-9D31-0684ADC2B5AB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E55C26CB-D44A-4BE8-AE11-E5C71999A8E1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EA0509C7-44E1-4F5C-B75C-AD97A62C545E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7" y="5486400"/>
            <a:ext cx="10212916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7" y="3852863"/>
            <a:ext cx="8180916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0FF689FA-682B-4584-AFB0-AEDFB2D37ECE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E92F68FF-9FC9-42CC-A1D5-D4E39BD94778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92800" y="1536192"/>
            <a:ext cx="48768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3656DEDB-9C42-4653-8769-D43746EC4E74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30CDBF60-611D-4A36-BCF3-1B235D97F1B1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92800" y="1535113"/>
            <a:ext cx="48768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92800" y="2174875"/>
            <a:ext cx="4876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9FE45DB5-54D4-4218-AB68-BEF2E6B05044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6A42907B-EC2A-4738-ABB9-701095DE0246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CFF8ADB3-D8B9-4CF7-A9AF-EC1A11E4DFEB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1400314F-C6C4-4899-A183-49161F5F1507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9F0C3E50-11F5-46AF-A4A4-CA8ADF745F3D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2C76031F-15B9-439F-B046-5DF8F2BDE37B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5495544"/>
            <a:ext cx="103632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6410" y="6096000"/>
            <a:ext cx="103632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94AC0266-7709-45B1-9047-BAA2768670FF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FF72D3FA-C864-4A65-B361-EF0E40181974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06400" y="381000"/>
            <a:ext cx="103632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5495278"/>
            <a:ext cx="103632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112776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2336" y="6096000"/>
            <a:ext cx="103632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29191DF2-C2F0-471B-A604-168B3B9529D4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EF02B6BA-EB95-438D-82D3-1E72B91D969A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A7050628-8087-40D0-B34E-3359C38B18E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06B63278-6132-4C7A-AF76-FE2BB5289745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5"/>
            <a:ext cx="23368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5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721AD4DB-6807-4FD0-AD0D-C2F8F2F4B986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90E7A8D7-1354-4DAA-B319-88964B8F5074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1200" y="228600"/>
            <a:ext cx="8534400" cy="1219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251200" y="1600200"/>
            <a:ext cx="4165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0000" y="1600200"/>
            <a:ext cx="4165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5D62F-2E22-4EC4-A471-C7C0467AEE27}" type="slidenum">
              <a:rPr lang="en-GB" altLang="en-US">
                <a:solidFill>
                  <a:srgbClr val="90C226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90C2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713906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4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4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5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094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7619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8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2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4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4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5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6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092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1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8372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82" indent="0">
              <a:buNone/>
              <a:defRPr sz="2000" b="1"/>
            </a:lvl2pPr>
            <a:lvl3pPr marL="914163" indent="0">
              <a:buNone/>
              <a:defRPr sz="1800" b="1"/>
            </a:lvl3pPr>
            <a:lvl4pPr marL="1371244" indent="0">
              <a:buNone/>
              <a:defRPr sz="1600" b="1"/>
            </a:lvl4pPr>
            <a:lvl5pPr marL="1828326" indent="0">
              <a:buNone/>
              <a:defRPr sz="1600" b="1"/>
            </a:lvl5pPr>
            <a:lvl6pPr marL="2285408" indent="0">
              <a:buNone/>
              <a:defRPr sz="1600" b="1"/>
            </a:lvl6pPr>
            <a:lvl7pPr marL="2742490" indent="0">
              <a:buNone/>
              <a:defRPr sz="1600" b="1"/>
            </a:lvl7pPr>
            <a:lvl8pPr marL="3199572" indent="0">
              <a:buNone/>
              <a:defRPr sz="1600" b="1"/>
            </a:lvl8pPr>
            <a:lvl9pPr marL="3656652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82" indent="0">
              <a:buNone/>
              <a:defRPr sz="2000" b="1"/>
            </a:lvl2pPr>
            <a:lvl3pPr marL="914163" indent="0">
              <a:buNone/>
              <a:defRPr sz="1800" b="1"/>
            </a:lvl3pPr>
            <a:lvl4pPr marL="1371244" indent="0">
              <a:buNone/>
              <a:defRPr sz="1600" b="1"/>
            </a:lvl4pPr>
            <a:lvl5pPr marL="1828326" indent="0">
              <a:buNone/>
              <a:defRPr sz="1600" b="1"/>
            </a:lvl5pPr>
            <a:lvl6pPr marL="2285408" indent="0">
              <a:buNone/>
              <a:defRPr sz="1600" b="1"/>
            </a:lvl6pPr>
            <a:lvl7pPr marL="2742490" indent="0">
              <a:buNone/>
              <a:defRPr sz="1600" b="1"/>
            </a:lvl7pPr>
            <a:lvl8pPr marL="3199572" indent="0">
              <a:buNone/>
              <a:defRPr sz="1600" b="1"/>
            </a:lvl8pPr>
            <a:lvl9pPr marL="3656652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6378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6862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6435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6" y="273054"/>
            <a:ext cx="681566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82" indent="0">
              <a:buNone/>
              <a:defRPr sz="1200"/>
            </a:lvl2pPr>
            <a:lvl3pPr marL="914163" indent="0">
              <a:buNone/>
              <a:defRPr sz="1000"/>
            </a:lvl3pPr>
            <a:lvl4pPr marL="1371244" indent="0">
              <a:buNone/>
              <a:defRPr sz="900"/>
            </a:lvl4pPr>
            <a:lvl5pPr marL="1828326" indent="0">
              <a:buNone/>
              <a:defRPr sz="900"/>
            </a:lvl5pPr>
            <a:lvl6pPr marL="2285408" indent="0">
              <a:buNone/>
              <a:defRPr sz="900"/>
            </a:lvl6pPr>
            <a:lvl7pPr marL="2742490" indent="0">
              <a:buNone/>
              <a:defRPr sz="900"/>
            </a:lvl7pPr>
            <a:lvl8pPr marL="3199572" indent="0">
              <a:buNone/>
              <a:defRPr sz="900"/>
            </a:lvl8pPr>
            <a:lvl9pPr marL="3656652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4195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82" indent="0">
              <a:buNone/>
              <a:defRPr sz="2800"/>
            </a:lvl2pPr>
            <a:lvl3pPr marL="914163" indent="0">
              <a:buNone/>
              <a:defRPr sz="2400"/>
            </a:lvl3pPr>
            <a:lvl4pPr marL="1371244" indent="0">
              <a:buNone/>
              <a:defRPr sz="2000"/>
            </a:lvl4pPr>
            <a:lvl5pPr marL="1828326" indent="0">
              <a:buNone/>
              <a:defRPr sz="2000"/>
            </a:lvl5pPr>
            <a:lvl6pPr marL="2285408" indent="0">
              <a:buNone/>
              <a:defRPr sz="2000"/>
            </a:lvl6pPr>
            <a:lvl7pPr marL="2742490" indent="0">
              <a:buNone/>
              <a:defRPr sz="2000"/>
            </a:lvl7pPr>
            <a:lvl8pPr marL="3199572" indent="0">
              <a:buNone/>
              <a:defRPr sz="2000"/>
            </a:lvl8pPr>
            <a:lvl9pPr marL="3656652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82" indent="0">
              <a:buNone/>
              <a:defRPr sz="1200"/>
            </a:lvl2pPr>
            <a:lvl3pPr marL="914163" indent="0">
              <a:buNone/>
              <a:defRPr sz="1000"/>
            </a:lvl3pPr>
            <a:lvl4pPr marL="1371244" indent="0">
              <a:buNone/>
              <a:defRPr sz="900"/>
            </a:lvl4pPr>
            <a:lvl5pPr marL="1828326" indent="0">
              <a:buNone/>
              <a:defRPr sz="900"/>
            </a:lvl5pPr>
            <a:lvl6pPr marL="2285408" indent="0">
              <a:buNone/>
              <a:defRPr sz="900"/>
            </a:lvl6pPr>
            <a:lvl7pPr marL="2742490" indent="0">
              <a:buNone/>
              <a:defRPr sz="900"/>
            </a:lvl7pPr>
            <a:lvl8pPr marL="3199572" indent="0">
              <a:buNone/>
              <a:defRPr sz="900"/>
            </a:lvl8pPr>
            <a:lvl9pPr marL="3656652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4586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7107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1" y="274643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8351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5BED6-B691-4D2D-875B-20B9851E16A9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CF1F63-B907-48DD-A41F-7F0FF7C1BD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908112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8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334434" y="250825"/>
            <a:ext cx="11523133" cy="6356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0965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067CF2-3FB8-458F-A609-A16D58667AD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ACB6F1-C883-43C2-96EC-7FD2D7A9606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046898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8C52C-C129-44AC-A840-3ADA1DEEAFB7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EC2336-0775-44E3-A9CC-A29E4311E5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13197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A475B-6CE3-419A-B76E-9D4D84EDB966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B33998-00DA-4098-A1BF-130E1C3E105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62831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7325B-7123-4F14-BF77-B6C50223D27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0AC68-6D84-4E70-8E84-12DBC6F72DF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90130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DA4B2-FC55-4CB5-99CD-DD611B25BAAE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8A113-328C-4289-B5E0-9663C11BECA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582600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89E23-182C-404E-9B51-7BB7A2F8D8B5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FFCB54-DA1D-41A6-A9ED-C7156839AFB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17690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3E1B6-F02D-47CE-98C4-D96D7915797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D9472-B1DA-4DFA-A798-C82A06953D9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018387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82A4B-3560-4932-A642-75ED40D0F5D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F411A-10FC-4099-A63F-1B818524CE6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234520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7BA7F-C63D-4B7E-8BAF-614612E9E672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E10DA-C47F-4BCB-A15E-864A4B7A0C7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5441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16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16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1277600" y="5486400"/>
            <a:ext cx="9144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75717" y="5648960"/>
            <a:ext cx="73152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B571E9E4-0066-4A95-8392-3001A5CD153A}" type="slidenum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10510438" y="3987800"/>
            <a:ext cx="2367281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474879" y="1584960"/>
            <a:ext cx="2438399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3C80A6D4-DC21-4FC9-96EA-01E77AE2B6D2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Twinkl" pitchFamily="2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  <a:latin typeface="Twinkl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768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16" tIns="45708" rIns="91416" bIns="45708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16" tIns="45708" rIns="91416" bIns="4570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1" y="6356355"/>
            <a:ext cx="2844800" cy="365125"/>
          </a:xfrm>
          <a:prstGeom prst="rect">
            <a:avLst/>
          </a:prstGeom>
        </p:spPr>
        <p:txBody>
          <a:bodyPr vert="horz" lIns="91416" tIns="45708" rIns="91416" bIns="4570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63"/>
            <a:fld id="{5D23AD6E-DA6E-49EC-A828-90B60E6724F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914163"/>
              <a:t>4/28/24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2" y="6356355"/>
            <a:ext cx="3860800" cy="365125"/>
          </a:xfrm>
          <a:prstGeom prst="rect">
            <a:avLst/>
          </a:prstGeom>
        </p:spPr>
        <p:txBody>
          <a:bodyPr vert="horz" lIns="91416" tIns="45708" rIns="91416" bIns="4570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63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 vert="horz" lIns="91416" tIns="45708" rIns="91416" bIns="4570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63"/>
            <a:fld id="{E89B2A1F-0F54-4862-A769-31C46B6C84F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163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385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defTabSz="91416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11" indent="-342811" algn="l" defTabSz="91416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58" indent="-285675" algn="l" defTabSz="91416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03" indent="-228541" algn="l" defTabSz="91416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786" indent="-228541" algn="l" defTabSz="91416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867" indent="-228541" algn="l" defTabSz="91416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49" indent="-228541" algn="l" defTabSz="9141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31" indent="-228541" algn="l" defTabSz="9141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12" indent="-228541" algn="l" defTabSz="9141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193" indent="-228541" algn="l" defTabSz="9141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2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63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44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26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08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490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572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52" algn="l" defTabSz="914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188A5B1-3749-4877-92C3-E5D89199E3B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28/04/2024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D2D5D4-E9B2-40EB-B242-E421D404760A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941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news/watch_newsround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0986" t="14648" r="6250" b="6250"/>
          <a:stretch>
            <a:fillRect/>
          </a:stretch>
        </p:blipFill>
        <p:spPr bwMode="auto">
          <a:xfrm>
            <a:off x="1524004" y="0"/>
            <a:ext cx="906906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>
          <a:xfrm>
            <a:off x="1524004" y="4214818"/>
            <a:ext cx="214283" cy="19288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6" tIns="45708" rIns="91416" bIns="45708" rtlCol="0" anchor="ctr"/>
          <a:lstStyle/>
          <a:p>
            <a:pPr algn="ctr" defTabSz="914163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46275" y="2692223"/>
            <a:ext cx="6984857" cy="2585299"/>
          </a:xfrm>
          <a:prstGeom prst="rect">
            <a:avLst/>
          </a:prstGeom>
          <a:noFill/>
        </p:spPr>
        <p:txBody>
          <a:bodyPr wrap="square" lIns="91416" tIns="45708" rIns="91416" bIns="45708" rtlCol="0">
            <a:spAutoFit/>
          </a:bodyPr>
          <a:lstStyle/>
          <a:p>
            <a:pPr defTabSz="914163"/>
            <a:r>
              <a:rPr lang="en-GB" sz="5400" b="1" u="sng" dirty="0">
                <a:solidFill>
                  <a:prstClr val="black"/>
                </a:solidFill>
              </a:rPr>
              <a:t>Wednesday 1</a:t>
            </a:r>
            <a:r>
              <a:rPr lang="en-GB" sz="5400" b="1" u="sng" baseline="30000" dirty="0">
                <a:solidFill>
                  <a:prstClr val="black"/>
                </a:solidFill>
              </a:rPr>
              <a:t>st</a:t>
            </a:r>
            <a:r>
              <a:rPr lang="en-GB" sz="5400" b="1" u="sng" dirty="0">
                <a:solidFill>
                  <a:prstClr val="black"/>
                </a:solidFill>
              </a:rPr>
              <a:t> May</a:t>
            </a:r>
          </a:p>
          <a:p>
            <a:pPr defTabSz="914163"/>
            <a:r>
              <a:rPr lang="en-GB" sz="5400" b="1" u="sng" dirty="0">
                <a:solidFill>
                  <a:prstClr val="black"/>
                </a:solidFill>
              </a:rPr>
              <a:t>WALT: Identify features of a newspaper article.</a:t>
            </a:r>
            <a:endParaRPr lang="en-GB" sz="5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556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5" r="31375" b="6250"/>
          <a:stretch/>
        </p:blipFill>
        <p:spPr bwMode="auto">
          <a:xfrm>
            <a:off x="0" y="0"/>
            <a:ext cx="4854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56" r="31121" b="43566"/>
          <a:stretch/>
        </p:blipFill>
        <p:spPr bwMode="auto">
          <a:xfrm>
            <a:off x="4854388" y="0"/>
            <a:ext cx="4908176" cy="4128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loud Callout 4"/>
          <p:cNvSpPr/>
          <p:nvPr/>
        </p:nvSpPr>
        <p:spPr>
          <a:xfrm>
            <a:off x="7610720" y="3922564"/>
            <a:ext cx="3923763" cy="2743200"/>
          </a:xfrm>
          <a:prstGeom prst="cloudCallout">
            <a:avLst>
              <a:gd name="adj1" fmla="val -62797"/>
              <a:gd name="adj2" fmla="val 437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What genre of writing are we focusing on?</a:t>
            </a:r>
          </a:p>
        </p:txBody>
      </p:sp>
    </p:spTree>
    <p:extLst>
      <p:ext uri="{BB962C8B-B14F-4D97-AF65-F5344CB8AC3E}">
        <p14:creationId xmlns:p14="http://schemas.microsoft.com/office/powerpoint/2010/main" val="296339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471786" y="37367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6600" b="1" u="sng" dirty="0"/>
              <a:t>Newspaper articles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15154" y="2137893"/>
            <a:ext cx="10367493" cy="373069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GB" sz="3600" dirty="0"/>
              <a:t>They </a:t>
            </a:r>
            <a:r>
              <a:rPr lang="en-GB" sz="3600" b="1" u="sng" dirty="0"/>
              <a:t>inform people </a:t>
            </a:r>
            <a:r>
              <a:rPr lang="en-GB" sz="3600" dirty="0"/>
              <a:t>about key pieces of news in their local area, country or across the world.</a:t>
            </a:r>
          </a:p>
          <a:p>
            <a:pPr algn="ctr">
              <a:buNone/>
            </a:pPr>
            <a:endParaRPr lang="en-GB" sz="3600" dirty="0"/>
          </a:p>
          <a:p>
            <a:pPr algn="ctr">
              <a:buNone/>
            </a:pPr>
            <a:r>
              <a:rPr lang="en-GB" sz="3600" dirty="0"/>
              <a:t>They are a key form of </a:t>
            </a:r>
            <a:r>
              <a:rPr lang="en-GB" sz="3600" b="1" u="sng" dirty="0"/>
              <a:t>communication</a:t>
            </a:r>
            <a:r>
              <a:rPr lang="en-GB" sz="3600" dirty="0"/>
              <a:t>.</a:t>
            </a:r>
          </a:p>
          <a:p>
            <a:pPr algn="ctr">
              <a:buNone/>
            </a:pPr>
            <a:endParaRPr lang="en-GB" sz="3600" dirty="0"/>
          </a:p>
          <a:p>
            <a:pPr algn="ctr">
              <a:buNone/>
            </a:pPr>
            <a:r>
              <a:rPr lang="en-GB" sz="3600" dirty="0"/>
              <a:t>They report events that have </a:t>
            </a:r>
            <a:r>
              <a:rPr lang="en-GB" sz="3600" b="1" u="sng" dirty="0"/>
              <a:t>already happened </a:t>
            </a:r>
            <a:r>
              <a:rPr lang="en-GB" sz="3600" dirty="0"/>
              <a:t>and are of </a:t>
            </a:r>
            <a:r>
              <a:rPr lang="en-GB" sz="3600" b="1" u="sng" dirty="0"/>
              <a:t>interest</a:t>
            </a:r>
            <a:r>
              <a:rPr lang="en-GB" sz="3600" dirty="0"/>
              <a:t> to a lot of people.</a:t>
            </a:r>
          </a:p>
        </p:txBody>
      </p:sp>
    </p:spTree>
    <p:extLst>
      <p:ext uri="{BB962C8B-B14F-4D97-AF65-F5344CB8AC3E}">
        <p14:creationId xmlns:p14="http://schemas.microsoft.com/office/powerpoint/2010/main" val="3044913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812800" y="180101"/>
            <a:ext cx="8464551" cy="1320800"/>
          </a:xfrm>
        </p:spPr>
        <p:txBody>
          <a:bodyPr/>
          <a:lstStyle/>
          <a:p>
            <a:pPr eaLnBrk="1" hangingPunct="1"/>
            <a:r>
              <a:rPr lang="en-GB" altLang="en-US" sz="4000" b="1" dirty="0">
                <a:solidFill>
                  <a:schemeClr val="tx1"/>
                </a:solidFill>
              </a:rPr>
              <a:t>Features of a newspaper article:</a:t>
            </a:r>
            <a:endParaRPr lang="en-US" altLang="en-US" sz="4000" b="1" dirty="0">
              <a:solidFill>
                <a:schemeClr val="tx1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55601" y="1039941"/>
            <a:ext cx="8464551" cy="3881437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GB" altLang="en-US" sz="2800" i="1" dirty="0"/>
              <a:t>Headline</a:t>
            </a:r>
          </a:p>
          <a:p>
            <a:pPr eaLnBrk="1" hangingPunct="1"/>
            <a:r>
              <a:rPr lang="en-GB" altLang="en-US" sz="2800" i="1" dirty="0"/>
              <a:t>Lead line (subheading)</a:t>
            </a:r>
          </a:p>
          <a:p>
            <a:pPr eaLnBrk="1" hangingPunct="1"/>
            <a:r>
              <a:rPr lang="en-GB" altLang="en-US" sz="2800" i="1" dirty="0"/>
              <a:t>Introduction</a:t>
            </a:r>
          </a:p>
          <a:p>
            <a:pPr eaLnBrk="1" hangingPunct="1"/>
            <a:r>
              <a:rPr lang="en-GB" altLang="en-US" sz="2800" i="1" dirty="0"/>
              <a:t>Main body of text</a:t>
            </a:r>
          </a:p>
          <a:p>
            <a:pPr eaLnBrk="1" hangingPunct="1"/>
            <a:r>
              <a:rPr lang="en-GB" altLang="en-US" sz="2800" i="1" dirty="0"/>
              <a:t>Direct quotes</a:t>
            </a:r>
          </a:p>
          <a:p>
            <a:pPr eaLnBrk="1" hangingPunct="1"/>
            <a:r>
              <a:rPr lang="en-GB" altLang="en-US" sz="2800" i="1" dirty="0"/>
              <a:t>Conclusion (summary)</a:t>
            </a:r>
          </a:p>
          <a:p>
            <a:pPr eaLnBrk="1" hangingPunct="1"/>
            <a:r>
              <a:rPr lang="en-GB" altLang="en-US" sz="2800" i="1" dirty="0"/>
              <a:t>Photograph</a:t>
            </a:r>
          </a:p>
          <a:p>
            <a:pPr eaLnBrk="1" hangingPunct="1"/>
            <a:r>
              <a:rPr lang="en-GB" altLang="en-US" sz="2800" i="1" dirty="0"/>
              <a:t>Caption</a:t>
            </a:r>
          </a:p>
          <a:p>
            <a:pPr eaLnBrk="1" hangingPunct="1"/>
            <a:r>
              <a:rPr lang="en-GB" altLang="en-US" sz="2800" i="1" dirty="0"/>
              <a:t>By-line</a:t>
            </a:r>
          </a:p>
          <a:p>
            <a:pPr eaLnBrk="1" hangingPunct="1"/>
            <a:endParaRPr lang="en-US" altLang="en-US" sz="2000" dirty="0"/>
          </a:p>
        </p:txBody>
      </p:sp>
      <p:pic>
        <p:nvPicPr>
          <p:cNvPr id="1026" name="Picture 2" descr="Diamond 9 – Group discussion | HIGHLAND LITERACY">
            <a:extLst>
              <a:ext uri="{FF2B5EF4-FFF2-40B4-BE49-F238E27FC236}">
                <a16:creationId xmlns:a16="http://schemas.microsoft.com/office/drawing/2014/main" id="{A6B9976D-0093-5EBF-D582-B76C810A0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153" y="1005731"/>
            <a:ext cx="4298887" cy="4777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61530BB-BE8D-1BBF-52D8-D39AB4BA2EA7}"/>
              </a:ext>
            </a:extLst>
          </p:cNvPr>
          <p:cNvSpPr txBox="1"/>
          <p:nvPr/>
        </p:nvSpPr>
        <p:spPr>
          <a:xfrm>
            <a:off x="2120962" y="5429746"/>
            <a:ext cx="106692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Which features do you think are the most important? Least important? </a:t>
            </a:r>
          </a:p>
          <a:p>
            <a:r>
              <a:rPr lang="en-US" sz="3200" dirty="0">
                <a:solidFill>
                  <a:srgbClr val="FF0000"/>
                </a:solidFill>
              </a:rPr>
              <a:t>Create a diamond 9 with the features. </a:t>
            </a:r>
          </a:p>
        </p:txBody>
      </p:sp>
    </p:spTree>
    <p:extLst>
      <p:ext uri="{BB962C8B-B14F-4D97-AF65-F5344CB8AC3E}">
        <p14:creationId xmlns:p14="http://schemas.microsoft.com/office/powerpoint/2010/main" val="1886996074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024063" y="357188"/>
            <a:ext cx="6400800" cy="1219200"/>
          </a:xfrm>
        </p:spPr>
        <p:txBody>
          <a:bodyPr/>
          <a:lstStyle/>
          <a:p>
            <a:r>
              <a:rPr lang="en-GB" altLang="en-US" b="1" u="sng"/>
              <a:t>Headline</a:t>
            </a:r>
            <a:endParaRPr lang="en-US" altLang="en-US" b="1" u="sng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60390" y="1284296"/>
            <a:ext cx="3141663" cy="4495800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 bold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Catchy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Alliteration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Rhyme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Interests the reader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Serious or humorous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Only has a few words</a:t>
            </a:r>
          </a:p>
          <a:p>
            <a:pPr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Action verbs</a:t>
            </a:r>
            <a:endParaRPr 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388" name="AutoShape 4" descr="Fire%20headline%20w500"/>
          <p:cNvSpPr>
            <a:spLocks noChangeAspect="1" noChangeArrowheads="1"/>
          </p:cNvSpPr>
          <p:nvPr/>
        </p:nvSpPr>
        <p:spPr bwMode="auto">
          <a:xfrm>
            <a:off x="1679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6389" name="AutoShape 5" descr="Fire%20headline%20w50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6390" name="AutoShape 6" descr="Fire%20headline%20w50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18439" name="Picture 7" descr="head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809"/>
          <a:stretch>
            <a:fillRect/>
          </a:stretch>
        </p:blipFill>
        <p:spPr bwMode="auto">
          <a:xfrm rot="-1042735">
            <a:off x="7128755" y="1847825"/>
            <a:ext cx="3980798" cy="1357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8" descr="Headlin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49" b="41837"/>
          <a:stretch>
            <a:fillRect/>
          </a:stretch>
        </p:blipFill>
        <p:spPr bwMode="auto">
          <a:xfrm rot="943921">
            <a:off x="1133658" y="2141941"/>
            <a:ext cx="2732166" cy="1075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9" descr="headline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012" y="3567218"/>
            <a:ext cx="1920029" cy="1627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10" descr="headline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06097">
            <a:off x="8796814" y="4313926"/>
            <a:ext cx="2352822" cy="1760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5" descr="2008-11-0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8" t="45944" b="13467"/>
          <a:stretch>
            <a:fillRect/>
          </a:stretch>
        </p:blipFill>
        <p:spPr bwMode="auto">
          <a:xfrm>
            <a:off x="1236372" y="4114799"/>
            <a:ext cx="2686341" cy="2382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9" descr="ANd9GcR9siazD3VeqIr4S7J6icK9Bma24mJJMpKymLBbe7MVg4K4_0s&amp;t=1&amp;usg=__ZBGeSxBtNbRpGW0nehtDmJMeqew=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13" y="179388"/>
            <a:ext cx="2797338" cy="19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647779"/>
      </p:ext>
    </p:extLst>
  </p:cSld>
  <p:clrMapOvr>
    <a:masterClrMapping/>
  </p:clrMapOvr>
  <p:transition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/>
              <a:t>Lead line / subheading</a:t>
            </a:r>
            <a:endParaRPr lang="en-US" altLang="en-US" b="1" u="sng" dirty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720761" y="1574988"/>
            <a:ext cx="9983097" cy="4752975"/>
          </a:xfrm>
        </p:spPr>
        <p:txBody>
          <a:bodyPr/>
          <a:lstStyle/>
          <a:p>
            <a:pPr eaLnBrk="1" hangingPunct="1"/>
            <a:r>
              <a:rPr lang="en-GB" altLang="en-US" sz="2400" dirty="0"/>
              <a:t>This introduces the story and should </a:t>
            </a:r>
            <a:r>
              <a:rPr lang="en-GB" altLang="en-US" sz="3200" b="1" dirty="0">
                <a:solidFill>
                  <a:srgbClr val="FF0000"/>
                </a:solidFill>
                <a:latin typeface="Cezanne"/>
              </a:rPr>
              <a:t>GRAB</a:t>
            </a:r>
            <a:r>
              <a:rPr lang="en-GB" altLang="en-US" sz="2400" dirty="0"/>
              <a:t> our attention </a:t>
            </a:r>
            <a:r>
              <a:rPr lang="en-GB" altLang="en-US" sz="2400" b="1" u="sng" dirty="0"/>
              <a:t>further</a:t>
            </a:r>
            <a:r>
              <a:rPr lang="en-GB" altLang="en-US" sz="2400" dirty="0"/>
              <a:t>.</a:t>
            </a:r>
          </a:p>
          <a:p>
            <a:pPr eaLnBrk="1" hangingPunct="1"/>
            <a:r>
              <a:rPr lang="en-GB" altLang="en-US" sz="2400" dirty="0"/>
              <a:t>It will set the scene and </a:t>
            </a:r>
            <a:r>
              <a:rPr lang="en-GB" altLang="en-US" sz="2400" b="1" u="sng" dirty="0"/>
              <a:t>summarise</a:t>
            </a:r>
            <a:r>
              <a:rPr lang="en-GB" altLang="en-US" sz="2400" dirty="0"/>
              <a:t> the main points of the article.</a:t>
            </a:r>
          </a:p>
          <a:p>
            <a:pPr eaLnBrk="1" hangingPunct="1"/>
            <a:r>
              <a:rPr lang="en-GB" altLang="en-US" sz="2400" dirty="0"/>
              <a:t>It is often only </a:t>
            </a:r>
            <a:r>
              <a:rPr lang="en-GB" altLang="en-US" sz="2400" b="1" u="sng" dirty="0"/>
              <a:t>one</a:t>
            </a:r>
            <a:r>
              <a:rPr lang="en-GB" altLang="en-US" sz="2400" dirty="0"/>
              <a:t> sentence so you must make it a good one.</a:t>
            </a:r>
            <a:endParaRPr lang="en-US" altLang="en-US" sz="2400" dirty="0"/>
          </a:p>
        </p:txBody>
      </p:sp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 rot="-1682959">
            <a:off x="2279651" y="4797426"/>
            <a:ext cx="1795463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Who?</a:t>
            </a:r>
          </a:p>
        </p:txBody>
      </p:sp>
      <p:sp>
        <p:nvSpPr>
          <p:cNvPr id="28677" name="WordArt 5"/>
          <p:cNvSpPr>
            <a:spLocks noChangeArrowheads="1" noChangeShapeType="1" noTextEdit="1"/>
          </p:cNvSpPr>
          <p:nvPr/>
        </p:nvSpPr>
        <p:spPr bwMode="auto">
          <a:xfrm>
            <a:off x="4367214" y="3716338"/>
            <a:ext cx="2016125" cy="143986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Where?</a:t>
            </a:r>
          </a:p>
        </p:txBody>
      </p:sp>
      <p:sp>
        <p:nvSpPr>
          <p:cNvPr id="28678" name="WordArt 6">
            <a:hlinkClick r:id="" action="ppaction://noaction" highlightClick="1">
              <a:snd r:embed="rId3" name="whoosh.wav"/>
            </a:hlinkClick>
          </p:cNvPr>
          <p:cNvSpPr>
            <a:spLocks noChangeArrowheads="1" noChangeShapeType="1" noTextEdit="1"/>
          </p:cNvSpPr>
          <p:nvPr/>
        </p:nvSpPr>
        <p:spPr bwMode="auto">
          <a:xfrm>
            <a:off x="8040689" y="3644900"/>
            <a:ext cx="1889125" cy="11620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spc="-36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When?</a:t>
            </a:r>
          </a:p>
        </p:txBody>
      </p:sp>
      <p:sp>
        <p:nvSpPr>
          <p:cNvPr id="28679" name="WordArt 7"/>
          <p:cNvSpPr>
            <a:spLocks noChangeArrowheads="1" noChangeShapeType="1" noTextEdit="1"/>
          </p:cNvSpPr>
          <p:nvPr/>
        </p:nvSpPr>
        <p:spPr bwMode="auto">
          <a:xfrm rot="1769227">
            <a:off x="6456364" y="4941888"/>
            <a:ext cx="2117725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6028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98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What?</a:t>
            </a:r>
          </a:p>
        </p:txBody>
      </p:sp>
    </p:spTree>
    <p:extLst>
      <p:ext uri="{BB962C8B-B14F-4D97-AF65-F5344CB8AC3E}">
        <p14:creationId xmlns:p14="http://schemas.microsoft.com/office/powerpoint/2010/main" val="570789403"/>
      </p:ext>
    </p:extLst>
  </p:cSld>
  <p:clrMapOvr>
    <a:masterClrMapping/>
  </p:clrMapOvr>
  <p:transition spd="med">
    <p:comb dir="vert"/>
    <p:sndAc>
      <p:stSnd>
        <p:snd r:embed="rId2" name="arrow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/>
              <a:t>Introduction</a:t>
            </a:r>
            <a:endParaRPr lang="en-US" altLang="en-US" b="1" u="sng" dirty="0"/>
          </a:p>
        </p:txBody>
      </p:sp>
      <p:sp>
        <p:nvSpPr>
          <p:cNvPr id="29699" name="WordArt 5"/>
          <p:cNvSpPr>
            <a:spLocks noChangeArrowheads="1" noChangeShapeType="1" noTextEdit="1"/>
          </p:cNvSpPr>
          <p:nvPr/>
        </p:nvSpPr>
        <p:spPr bwMode="auto">
          <a:xfrm rot="351160">
            <a:off x="7306012" y="3441083"/>
            <a:ext cx="3806825" cy="8636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FF0000"/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the past tense</a:t>
            </a:r>
          </a:p>
        </p:txBody>
      </p:sp>
      <p:sp>
        <p:nvSpPr>
          <p:cNvPr id="29700" name="WordArt 6"/>
          <p:cNvSpPr>
            <a:spLocks noChangeArrowheads="1" noChangeShapeType="1" noTextEdit="1"/>
          </p:cNvSpPr>
          <p:nvPr/>
        </p:nvSpPr>
        <p:spPr bwMode="auto">
          <a:xfrm rot="-560802">
            <a:off x="876452" y="3685383"/>
            <a:ext cx="4144962" cy="630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dirty="0">
                <a:ln w="158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clear sentences</a:t>
            </a:r>
          </a:p>
        </p:txBody>
      </p:sp>
      <p:pic>
        <p:nvPicPr>
          <p:cNvPr id="29701" name="Picture 7" descr="news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88" y="163513"/>
            <a:ext cx="21780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8" descr="newspaper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27625"/>
            <a:ext cx="2376488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3" name="Text Box 9"/>
          <p:cNvSpPr txBox="1">
            <a:spLocks noChangeArrowheads="1"/>
          </p:cNvSpPr>
          <p:nvPr/>
        </p:nvSpPr>
        <p:spPr bwMode="auto">
          <a:xfrm>
            <a:off x="4733926" y="4149726"/>
            <a:ext cx="4391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u="sng" dirty="0">
                <a:solidFill>
                  <a:prstClr val="black"/>
                </a:solidFill>
                <a:latin typeface="Arial" panose="020B0604020202020204" pitchFamily="34" charset="0"/>
              </a:rPr>
              <a:t>It answers the questions:</a:t>
            </a:r>
            <a:endParaRPr lang="en-US" altLang="en-US" sz="2800" u="sng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9704" name="WordArt 4"/>
          <p:cNvSpPr>
            <a:spLocks noChangeArrowheads="1" noChangeShapeType="1" noTextEdit="1"/>
          </p:cNvSpPr>
          <p:nvPr/>
        </p:nvSpPr>
        <p:spPr bwMode="auto">
          <a:xfrm rot="-664184">
            <a:off x="4860926" y="5815013"/>
            <a:ext cx="13684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Who?</a:t>
            </a:r>
          </a:p>
        </p:txBody>
      </p:sp>
      <p:sp>
        <p:nvSpPr>
          <p:cNvPr id="29705" name="WordArt 5"/>
          <p:cNvSpPr>
            <a:spLocks noChangeArrowheads="1" noChangeShapeType="1" noTextEdit="1"/>
          </p:cNvSpPr>
          <p:nvPr/>
        </p:nvSpPr>
        <p:spPr bwMode="auto">
          <a:xfrm>
            <a:off x="5735638" y="4822825"/>
            <a:ext cx="1536700" cy="6810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Where?</a:t>
            </a:r>
          </a:p>
        </p:txBody>
      </p:sp>
      <p:sp>
        <p:nvSpPr>
          <p:cNvPr id="29706" name="WordArt 6">
            <a:hlinkClick r:id="" action="ppaction://noaction" highlightClick="1">
              <a:snd r:embed="rId5" name="whoosh.wav"/>
            </a:hlinkClick>
          </p:cNvPr>
          <p:cNvSpPr>
            <a:spLocks noChangeArrowheads="1" noChangeShapeType="1" noTextEdit="1"/>
          </p:cNvSpPr>
          <p:nvPr/>
        </p:nvSpPr>
        <p:spPr bwMode="auto">
          <a:xfrm>
            <a:off x="8299451" y="4811713"/>
            <a:ext cx="1439863" cy="55086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spc="-360">
                <a:ln w="12700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When?</a:t>
            </a:r>
          </a:p>
        </p:txBody>
      </p:sp>
      <p:sp>
        <p:nvSpPr>
          <p:cNvPr id="29707" name="WordArt 7"/>
          <p:cNvSpPr>
            <a:spLocks noChangeArrowheads="1" noChangeShapeType="1" noTextEdit="1"/>
          </p:cNvSpPr>
          <p:nvPr/>
        </p:nvSpPr>
        <p:spPr bwMode="auto">
          <a:xfrm rot="1769227">
            <a:off x="7310438" y="5581651"/>
            <a:ext cx="1612900" cy="581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6028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1980000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What?</a:t>
            </a:r>
          </a:p>
        </p:txBody>
      </p:sp>
      <p:sp>
        <p:nvSpPr>
          <p:cNvPr id="29708" name="TextBox 2"/>
          <p:cNvSpPr txBox="1">
            <a:spLocks noChangeArrowheads="1"/>
          </p:cNvSpPr>
          <p:nvPr/>
        </p:nvSpPr>
        <p:spPr bwMode="auto">
          <a:xfrm>
            <a:off x="812801" y="1630272"/>
            <a:ext cx="804074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This gives all of the </a:t>
            </a:r>
            <a:r>
              <a:rPr lang="en-GB" altLang="en-US" sz="2400" b="1" u="sng" dirty="0">
                <a:solidFill>
                  <a:prstClr val="black"/>
                </a:solidFill>
                <a:latin typeface="Arial" panose="020B0604020202020204" pitchFamily="34" charset="0"/>
              </a:rPr>
              <a:t>main facts/points </a:t>
            </a:r>
            <a:r>
              <a:rPr lang="en-GB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about the event.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Don’t repeat too much from the lead line.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GB" altLang="en-US" sz="24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400" dirty="0">
                <a:solidFill>
                  <a:prstClr val="black"/>
                </a:solidFill>
                <a:latin typeface="Arial" panose="020B0604020202020204" pitchFamily="34" charset="0"/>
              </a:rPr>
              <a:t>Leave the more detailed information for the main body.</a:t>
            </a:r>
          </a:p>
        </p:txBody>
      </p:sp>
    </p:spTree>
    <p:extLst>
      <p:ext uri="{BB962C8B-B14F-4D97-AF65-F5344CB8AC3E}">
        <p14:creationId xmlns:p14="http://schemas.microsoft.com/office/powerpoint/2010/main" val="3480247432"/>
      </p:ext>
    </p:extLst>
  </p:cSld>
  <p:clrMapOvr>
    <a:masterClrMapping/>
  </p:clrMapOvr>
  <p:transition spd="slow">
    <p:wheel spokes="8"/>
    <p:sndAc>
      <p:stSnd>
        <p:snd r:embed="rId2" name="wind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/>
              <a:t>Main body of text</a:t>
            </a:r>
            <a:endParaRPr lang="en-US" altLang="en-US" b="1" u="sng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528638" y="1555749"/>
            <a:ext cx="8604604" cy="1905389"/>
          </a:xfrm>
        </p:spPr>
        <p:txBody>
          <a:bodyPr/>
          <a:lstStyle/>
          <a:p>
            <a:pPr eaLnBrk="1" hangingPunct="1"/>
            <a:r>
              <a:rPr lang="en-GB" altLang="en-US" sz="2000" dirty="0"/>
              <a:t>This is made up of 2/3/4 paragraphs and includes more detail about the event.</a:t>
            </a:r>
          </a:p>
          <a:p>
            <a:pPr eaLnBrk="1" hangingPunct="1"/>
            <a:r>
              <a:rPr lang="en-GB" altLang="en-US" sz="2000" dirty="0"/>
              <a:t>It may discuss the build-up to the event, during the event and immediately after the event.</a:t>
            </a:r>
          </a:p>
          <a:p>
            <a:pPr eaLnBrk="1" hangingPunct="1"/>
            <a:r>
              <a:rPr lang="en-GB" altLang="en-US" sz="2000" b="1" u="sng" dirty="0"/>
              <a:t>This is written in:</a:t>
            </a:r>
          </a:p>
          <a:p>
            <a:pPr eaLnBrk="1" hangingPunct="1"/>
            <a:endParaRPr lang="en-US" altLang="en-US" sz="2000" b="1" dirty="0"/>
          </a:p>
        </p:txBody>
      </p:sp>
      <p:sp>
        <p:nvSpPr>
          <p:cNvPr id="30724" name="WordArt 4"/>
          <p:cNvSpPr>
            <a:spLocks noChangeArrowheads="1" noChangeShapeType="1" noTextEdit="1"/>
          </p:cNvSpPr>
          <p:nvPr/>
        </p:nvSpPr>
        <p:spPr bwMode="auto">
          <a:xfrm rot="368427">
            <a:off x="2452276" y="3367581"/>
            <a:ext cx="3314700" cy="957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paragraphs</a:t>
            </a:r>
          </a:p>
        </p:txBody>
      </p:sp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 rot="-531876">
            <a:off x="6235851" y="3347619"/>
            <a:ext cx="3806825" cy="8636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FF0000"/>
              </a:contourClr>
            </a:sp3d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the past tense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 rot="-470299">
            <a:off x="244403" y="4837289"/>
            <a:ext cx="4998675" cy="630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 dirty="0">
                <a:ln w="158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detailed sentences</a:t>
            </a:r>
          </a:p>
        </p:txBody>
      </p:sp>
      <p:pic>
        <p:nvPicPr>
          <p:cNvPr id="30727" name="Picture 7" descr="news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575" y="448643"/>
            <a:ext cx="21780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8" descr="newspaper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1" y="192088"/>
            <a:ext cx="1871663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5808664" y="4508501"/>
            <a:ext cx="43910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GB" altLang="en-US" sz="2800" u="sng">
                <a:solidFill>
                  <a:prstClr val="black"/>
                </a:solidFill>
                <a:latin typeface="Arial" panose="020B0604020202020204" pitchFamily="34" charset="0"/>
              </a:rPr>
              <a:t>It answers the questions:</a:t>
            </a:r>
            <a:endParaRPr lang="en-US" altLang="en-US" sz="2800" u="sng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0730" name="WordArt 10"/>
          <p:cNvSpPr>
            <a:spLocks noChangeArrowheads="1" noChangeShapeType="1" noTextEdit="1"/>
          </p:cNvSpPr>
          <p:nvPr/>
        </p:nvSpPr>
        <p:spPr bwMode="auto">
          <a:xfrm rot="-1772879">
            <a:off x="6167438" y="5300664"/>
            <a:ext cx="1524000" cy="960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Why?</a:t>
            </a:r>
          </a:p>
        </p:txBody>
      </p:sp>
      <p:sp>
        <p:nvSpPr>
          <p:cNvPr id="30731" name="WordArt 11"/>
          <p:cNvSpPr>
            <a:spLocks noChangeArrowheads="1" noChangeShapeType="1" noTextEdit="1"/>
          </p:cNvSpPr>
          <p:nvPr/>
        </p:nvSpPr>
        <p:spPr bwMode="auto">
          <a:xfrm rot="-1956020">
            <a:off x="8112126" y="5300664"/>
            <a:ext cx="1533525" cy="9350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B9D181"/>
                </a:solidFill>
                <a:latin typeface="Arial Black" panose="020B0A04020102020204" pitchFamily="34" charset="0"/>
              </a:rPr>
              <a:t>How?</a:t>
            </a:r>
          </a:p>
        </p:txBody>
      </p:sp>
      <p:sp>
        <p:nvSpPr>
          <p:cNvPr id="30732" name="WordArt 6"/>
          <p:cNvSpPr>
            <a:spLocks noChangeArrowheads="1" noChangeShapeType="1" noTextEdit="1"/>
          </p:cNvSpPr>
          <p:nvPr/>
        </p:nvSpPr>
        <p:spPr bwMode="auto">
          <a:xfrm rot="404076">
            <a:off x="1668050" y="5886568"/>
            <a:ext cx="3352757" cy="611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481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kern="10" dirty="0">
                <a:ln w="158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B0F0"/>
                </a:solidFill>
                <a:latin typeface="Arial Black" panose="020B0A04020102020204" pitchFamily="34" charset="0"/>
              </a:rPr>
              <a:t>direct quotes</a:t>
            </a:r>
          </a:p>
        </p:txBody>
      </p:sp>
    </p:spTree>
    <p:extLst>
      <p:ext uri="{BB962C8B-B14F-4D97-AF65-F5344CB8AC3E}">
        <p14:creationId xmlns:p14="http://schemas.microsoft.com/office/powerpoint/2010/main" val="738353029"/>
      </p:ext>
    </p:extLst>
  </p:cSld>
  <p:clrMapOvr>
    <a:masterClrMapping/>
  </p:clrMapOvr>
  <p:transition spd="slow">
    <p:wheel spokes="8"/>
    <p:sndAc>
      <p:stSnd>
        <p:snd r:embed="rId2" name="wind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/>
              <a:t>Direct quote</a:t>
            </a:r>
            <a:endParaRPr lang="en-US" altLang="en-US" b="1" u="sng" dirty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528638" y="1555749"/>
            <a:ext cx="10336586" cy="1905389"/>
          </a:xfrm>
        </p:spPr>
        <p:txBody>
          <a:bodyPr>
            <a:normAutofit fontScale="70000" lnSpcReduction="20000"/>
          </a:bodyPr>
          <a:lstStyle/>
          <a:p>
            <a:pPr eaLnBrk="1" hangingPunct="1"/>
            <a:r>
              <a:rPr lang="en-GB" altLang="en-US" sz="2400" dirty="0"/>
              <a:t>This is placed </a:t>
            </a:r>
            <a:r>
              <a:rPr lang="en-GB" altLang="en-US" sz="2400" b="1" u="sng" dirty="0"/>
              <a:t>within the main body </a:t>
            </a:r>
            <a:r>
              <a:rPr lang="en-GB" altLang="en-US" sz="2400" dirty="0"/>
              <a:t>of the article.</a:t>
            </a:r>
          </a:p>
          <a:p>
            <a:pPr eaLnBrk="1" hangingPunct="1"/>
            <a:r>
              <a:rPr lang="en-GB" altLang="en-US" sz="2400" dirty="0"/>
              <a:t>There are normally 1 or 2 quotes from </a:t>
            </a:r>
            <a:r>
              <a:rPr lang="en-GB" altLang="en-US" sz="2400" b="1" u="sng" dirty="0"/>
              <a:t>differing opinions/viewpoints</a:t>
            </a:r>
            <a:r>
              <a:rPr lang="en-GB" altLang="en-US" sz="2400" dirty="0"/>
              <a:t>.</a:t>
            </a:r>
          </a:p>
          <a:p>
            <a:pPr eaLnBrk="1" hangingPunct="1"/>
            <a:r>
              <a:rPr lang="en-GB" altLang="en-US" sz="2400" dirty="0"/>
              <a:t>A quote shares a </a:t>
            </a:r>
            <a:r>
              <a:rPr lang="en-GB" altLang="en-US" sz="2400" b="1" u="sng" dirty="0"/>
              <a:t>first-hand experience </a:t>
            </a:r>
            <a:r>
              <a:rPr lang="en-GB" altLang="en-US" sz="2400" dirty="0"/>
              <a:t>from someone who was there or gives </a:t>
            </a:r>
            <a:r>
              <a:rPr lang="en-GB" altLang="en-US" sz="2400" b="1" u="sng" dirty="0"/>
              <a:t>someone’s honest opinion </a:t>
            </a:r>
            <a:r>
              <a:rPr lang="en-GB" altLang="en-US" sz="2400" dirty="0"/>
              <a:t>about the event.</a:t>
            </a:r>
          </a:p>
          <a:p>
            <a:pPr eaLnBrk="1" hangingPunct="1"/>
            <a:endParaRPr lang="en-GB" altLang="en-US" sz="2400" dirty="0"/>
          </a:p>
          <a:p>
            <a:pPr eaLnBrk="1" hangingPunct="1"/>
            <a:r>
              <a:rPr lang="en-GB" altLang="en-US" sz="2400" dirty="0"/>
              <a:t>You need to consider whether a quote should be formal or informal.</a:t>
            </a:r>
          </a:p>
          <a:p>
            <a:pPr eaLnBrk="1" hangingPunct="1"/>
            <a:r>
              <a:rPr lang="en-GB" altLang="en-US" sz="2400" dirty="0"/>
              <a:t>They must be correctly punctuated!</a:t>
            </a:r>
          </a:p>
        </p:txBody>
      </p:sp>
      <p:pic>
        <p:nvPicPr>
          <p:cNvPr id="30727" name="Picture 7" descr="newspap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" y="4854411"/>
            <a:ext cx="21780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8" descr="newspaper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487" y="4768522"/>
            <a:ext cx="2867865" cy="2089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2984246"/>
      </p:ext>
    </p:extLst>
  </p:cSld>
  <p:clrMapOvr>
    <a:masterClrMapping/>
  </p:clrMapOvr>
  <p:transition spd="slow">
    <p:wheel spokes="8"/>
    <p:sndAc>
      <p:stSnd>
        <p:snd r:embed="rId2" name="wind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3"/>
          <p:cNvSpPr txBox="1">
            <a:spLocks noChangeArrowheads="1"/>
          </p:cNvSpPr>
          <p:nvPr/>
        </p:nvSpPr>
        <p:spPr bwMode="auto">
          <a:xfrm>
            <a:off x="1443568" y="469900"/>
            <a:ext cx="95440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6000">
                <a:solidFill>
                  <a:prstClr val="white"/>
                </a:solidFill>
                <a:latin typeface="+mj-lt"/>
              </a:rPr>
              <a:t>D</a:t>
            </a:r>
          </a:p>
        </p:txBody>
      </p:sp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800100" y="1341440"/>
            <a:ext cx="10591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200">
                <a:solidFill>
                  <a:prstClr val="black"/>
                </a:solidFill>
                <a:latin typeface="+mj-lt"/>
              </a:rPr>
              <a:t>Direct speech uses all of the speech punctuation and rules that we have talked about. It is exactly what is being said by each person.</a:t>
            </a:r>
          </a:p>
        </p:txBody>
      </p:sp>
      <p:sp>
        <p:nvSpPr>
          <p:cNvPr id="23556" name="TextBox 1"/>
          <p:cNvSpPr txBox="1">
            <a:spLocks noChangeArrowheads="1"/>
          </p:cNvSpPr>
          <p:nvPr/>
        </p:nvSpPr>
        <p:spPr bwMode="auto">
          <a:xfrm>
            <a:off x="0" y="406403"/>
            <a:ext cx="121920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5000" b="1" dirty="0">
                <a:solidFill>
                  <a:prstClr val="black"/>
                </a:solidFill>
                <a:latin typeface="Sassoon Infant Md" pitchFamily="50" charset="0"/>
              </a:rPr>
              <a:t>Direct Speech</a:t>
            </a:r>
          </a:p>
        </p:txBody>
      </p:sp>
      <p:sp>
        <p:nvSpPr>
          <p:cNvPr id="23557" name="TextBox 4"/>
          <p:cNvSpPr>
            <a:spLocks noChangeArrowheads="1"/>
          </p:cNvSpPr>
          <p:nvPr/>
        </p:nvSpPr>
        <p:spPr bwMode="auto">
          <a:xfrm>
            <a:off x="800100" y="3021013"/>
            <a:ext cx="10591800" cy="2959583"/>
          </a:xfrm>
          <a:prstGeom prst="roundRect">
            <a:avLst>
              <a:gd name="adj" fmla="val 5097"/>
            </a:avLst>
          </a:prstGeom>
          <a:solidFill>
            <a:srgbClr val="FFAF7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44000" tIns="144000" rIns="144000" bIns="144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 b="1">
                <a:solidFill>
                  <a:prstClr val="black"/>
                </a:solidFill>
                <a:latin typeface="+mj-lt"/>
              </a:rPr>
              <a:t>For example: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2400">
              <a:solidFill>
                <a:prstClr val="black"/>
              </a:solidFill>
              <a:latin typeface="+mj-lt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>
                <a:solidFill>
                  <a:prstClr val="black"/>
                </a:solidFill>
                <a:latin typeface="+mj-lt"/>
              </a:rPr>
              <a:t>‘We can’t let him win! He’s just a grumpy troll!’ said the smallest Billy Goat Gruff.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2400">
              <a:solidFill>
                <a:prstClr val="black"/>
              </a:solidFill>
              <a:latin typeface="+mj-lt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>
                <a:solidFill>
                  <a:prstClr val="black"/>
                </a:solidFill>
                <a:latin typeface="+mj-lt"/>
              </a:rPr>
              <a:t>‘You’re right,’ agreed the biggest Billy Goat Gruff. 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GB" altLang="en-US" sz="2400">
              <a:solidFill>
                <a:prstClr val="black"/>
              </a:solidFill>
              <a:latin typeface="+mj-lt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2400">
                <a:solidFill>
                  <a:prstClr val="black"/>
                </a:solidFill>
                <a:latin typeface="+mj-lt"/>
              </a:rPr>
              <a:t>The medium-sized Billy Goat Gruff said, ‘So what shall we do?’ </a:t>
            </a:r>
          </a:p>
        </p:txBody>
      </p:sp>
      <p:pic>
        <p:nvPicPr>
          <p:cNvPr id="23558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051" y="4964116"/>
            <a:ext cx="2984500" cy="159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3027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3"/>
          <p:cNvSpPr txBox="1">
            <a:spLocks noChangeArrowheads="1"/>
          </p:cNvSpPr>
          <p:nvPr/>
        </p:nvSpPr>
        <p:spPr bwMode="auto">
          <a:xfrm>
            <a:off x="1443568" y="469900"/>
            <a:ext cx="95440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6000">
                <a:solidFill>
                  <a:prstClr val="white"/>
                </a:solidFill>
                <a:latin typeface="+mj-lt"/>
              </a:rPr>
              <a:t>Showing Possession</a:t>
            </a:r>
          </a:p>
        </p:txBody>
      </p:sp>
      <p:sp>
        <p:nvSpPr>
          <p:cNvPr id="24579" name="TextBox 4"/>
          <p:cNvSpPr txBox="1">
            <a:spLocks noChangeArrowheads="1"/>
          </p:cNvSpPr>
          <p:nvPr/>
        </p:nvSpPr>
        <p:spPr bwMode="auto">
          <a:xfrm>
            <a:off x="840319" y="1601788"/>
            <a:ext cx="1051136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3200" b="1">
                <a:solidFill>
                  <a:srgbClr val="FF8500"/>
                </a:solidFill>
                <a:latin typeface="+mj-lt"/>
              </a:rPr>
              <a:t>Reported speech </a:t>
            </a:r>
            <a:r>
              <a:rPr lang="en-GB" altLang="en-US" sz="3200">
                <a:solidFill>
                  <a:prstClr val="black"/>
                </a:solidFill>
                <a:latin typeface="+mj-lt"/>
              </a:rPr>
              <a:t>summarises what has been said. It does not usually directly quote the words spoken, so does not need any special punctuation.</a:t>
            </a:r>
          </a:p>
        </p:txBody>
      </p:sp>
      <p:grpSp>
        <p:nvGrpSpPr>
          <p:cNvPr id="24580" name="Group 12"/>
          <p:cNvGrpSpPr>
            <a:grpSpLocks/>
          </p:cNvGrpSpPr>
          <p:nvPr/>
        </p:nvGrpSpPr>
        <p:grpSpPr bwMode="auto">
          <a:xfrm>
            <a:off x="765013" y="3573463"/>
            <a:ext cx="10756425" cy="2392362"/>
            <a:chOff x="1266502" y="3163362"/>
            <a:chExt cx="6669989" cy="2391507"/>
          </a:xfrm>
        </p:grpSpPr>
        <p:sp>
          <p:nvSpPr>
            <p:cNvPr id="9" name="Rounded Rectangle 8"/>
            <p:cNvSpPr/>
            <p:nvPr/>
          </p:nvSpPr>
          <p:spPr>
            <a:xfrm>
              <a:off x="1313199" y="3163362"/>
              <a:ext cx="6518030" cy="2391507"/>
            </a:xfrm>
            <a:prstGeom prst="roundRect">
              <a:avLst>
                <a:gd name="adj" fmla="val 8704"/>
              </a:avLst>
            </a:prstGeom>
            <a:solidFill>
              <a:srgbClr val="FFAF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GB" sz="2000">
                <a:solidFill>
                  <a:prstClr val="white"/>
                </a:solidFill>
                <a:latin typeface="+mj-lt"/>
              </a:endParaRPr>
            </a:p>
          </p:txBody>
        </p:sp>
        <p:sp>
          <p:nvSpPr>
            <p:cNvPr id="24583" name="TextBox 4"/>
            <p:cNvSpPr txBox="1">
              <a:spLocks noChangeArrowheads="1"/>
            </p:cNvSpPr>
            <p:nvPr/>
          </p:nvSpPr>
          <p:spPr bwMode="auto">
            <a:xfrm>
              <a:off x="1266502" y="3235730"/>
              <a:ext cx="6669989" cy="1938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itchFamily="34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400" b="1" dirty="0">
                  <a:solidFill>
                    <a:prstClr val="black"/>
                  </a:solidFill>
                  <a:latin typeface="+mj-lt"/>
                </a:rPr>
                <a:t>For example:</a:t>
              </a:r>
            </a:p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GB" altLang="en-US" sz="2400" dirty="0">
                <a:solidFill>
                  <a:prstClr val="black"/>
                </a:solidFill>
                <a:latin typeface="+mj-lt"/>
              </a:endParaRPr>
            </a:p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400" dirty="0">
                  <a:solidFill>
                    <a:prstClr val="black"/>
                  </a:solidFill>
                  <a:latin typeface="+mj-lt"/>
                </a:rPr>
                <a:t>The goats said that they wanted to eat the green grass on the other side of the bridge.</a:t>
              </a:r>
            </a:p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GB" altLang="en-US" sz="2400" dirty="0">
                <a:solidFill>
                  <a:prstClr val="black"/>
                </a:solidFill>
                <a:latin typeface="+mj-lt"/>
              </a:endParaRPr>
            </a:p>
            <a:p>
              <a:pPr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GB" altLang="en-US" sz="2400" dirty="0">
                  <a:solidFill>
                    <a:prstClr val="black"/>
                  </a:solidFill>
                  <a:latin typeface="+mj-lt"/>
                </a:rPr>
                <a:t>The troll shouted to the goats to stay on their own side of the stream.</a:t>
              </a:r>
            </a:p>
          </p:txBody>
        </p:sp>
      </p:grpSp>
      <p:sp>
        <p:nvSpPr>
          <p:cNvPr id="24581" name="TextBox 11"/>
          <p:cNvSpPr txBox="1">
            <a:spLocks noChangeArrowheads="1"/>
          </p:cNvSpPr>
          <p:nvPr/>
        </p:nvSpPr>
        <p:spPr bwMode="auto">
          <a:xfrm>
            <a:off x="0" y="393703"/>
            <a:ext cx="121920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5000" b="1">
                <a:solidFill>
                  <a:prstClr val="black"/>
                </a:solidFill>
                <a:latin typeface="Sassoon Infant Md" pitchFamily="50" charset="0"/>
              </a:rPr>
              <a:t>Reported Speech</a:t>
            </a:r>
          </a:p>
        </p:txBody>
      </p:sp>
    </p:spTree>
    <p:extLst>
      <p:ext uri="{BB962C8B-B14F-4D97-AF65-F5344CB8AC3E}">
        <p14:creationId xmlns:p14="http://schemas.microsoft.com/office/powerpoint/2010/main" val="3706030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0" t="53465" r="61923" b="36446"/>
          <a:stretch>
            <a:fillRect/>
          </a:stretch>
        </p:blipFill>
        <p:spPr bwMode="auto">
          <a:xfrm>
            <a:off x="6341696" y="2333628"/>
            <a:ext cx="5035388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0" t="44054" r="61923" b="45825"/>
          <a:stretch>
            <a:fillRect/>
          </a:stretch>
        </p:blipFill>
        <p:spPr bwMode="auto">
          <a:xfrm>
            <a:off x="291221" y="3951291"/>
            <a:ext cx="5036429" cy="8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8" t="24788" r="28732" b="64642"/>
          <a:stretch>
            <a:fillRect/>
          </a:stretch>
        </p:blipFill>
        <p:spPr bwMode="auto">
          <a:xfrm>
            <a:off x="324667" y="3097216"/>
            <a:ext cx="509611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0" t="24788" r="61923" b="55447"/>
          <a:stretch>
            <a:fillRect/>
          </a:stretch>
        </p:blipFill>
        <p:spPr bwMode="auto">
          <a:xfrm>
            <a:off x="280696" y="1430341"/>
            <a:ext cx="5038487" cy="173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TextBox 1"/>
          <p:cNvSpPr txBox="1">
            <a:spLocks noChangeArrowheads="1"/>
          </p:cNvSpPr>
          <p:nvPr/>
        </p:nvSpPr>
        <p:spPr bwMode="auto">
          <a:xfrm>
            <a:off x="0" y="200028"/>
            <a:ext cx="12192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en-US" sz="5400" b="1" u="sng" dirty="0">
                <a:solidFill>
                  <a:prstClr val="black"/>
                </a:solidFill>
                <a:latin typeface="+mj-lt"/>
              </a:rPr>
              <a:t>Direct vs Reported Speech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19184" y="1546228"/>
            <a:ext cx="476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319184" y="2351090"/>
            <a:ext cx="476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319186" y="3157540"/>
            <a:ext cx="5565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In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312833" y="4171953"/>
            <a:ext cx="476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312835" y="4978403"/>
            <a:ext cx="5565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In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312835" y="5784853"/>
            <a:ext cx="5565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In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1381319" y="1546228"/>
            <a:ext cx="5565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In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1381319" y="2351090"/>
            <a:ext cx="476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1381319" y="3157540"/>
            <a:ext cx="5565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In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11377086" y="4171953"/>
            <a:ext cx="5565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In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1377084" y="4978403"/>
            <a:ext cx="476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11377084" y="5784853"/>
            <a:ext cx="476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3600" b="1">
                <a:solidFill>
                  <a:srgbClr val="FF0000"/>
                </a:solidFill>
              </a:rPr>
              <a:t>D</a:t>
            </a:r>
          </a:p>
        </p:txBody>
      </p:sp>
      <p:pic>
        <p:nvPicPr>
          <p:cNvPr id="25619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8" t="34904" r="28732" b="45821"/>
          <a:stretch>
            <a:fillRect/>
          </a:stretch>
        </p:blipFill>
        <p:spPr bwMode="auto">
          <a:xfrm>
            <a:off x="324667" y="4797425"/>
            <a:ext cx="5096117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20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8" t="53426" r="28732" b="36549"/>
          <a:stretch>
            <a:fillRect/>
          </a:stretch>
        </p:blipFill>
        <p:spPr bwMode="auto">
          <a:xfrm>
            <a:off x="6343368" y="1497013"/>
            <a:ext cx="5092983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21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8" t="62849" r="28732" b="16620"/>
          <a:stretch>
            <a:fillRect/>
          </a:stretch>
        </p:blipFill>
        <p:spPr bwMode="auto">
          <a:xfrm>
            <a:off x="6379352" y="3157541"/>
            <a:ext cx="5092983" cy="180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22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0" t="62794" r="61923" b="16618"/>
          <a:stretch>
            <a:fillRect/>
          </a:stretch>
        </p:blipFill>
        <p:spPr bwMode="auto">
          <a:xfrm>
            <a:off x="6360745" y="4818063"/>
            <a:ext cx="503538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23" name="TextBox 24"/>
          <p:cNvSpPr txBox="1">
            <a:spLocks noChangeArrowheads="1"/>
          </p:cNvSpPr>
          <p:nvPr/>
        </p:nvSpPr>
        <p:spPr bwMode="auto">
          <a:xfrm>
            <a:off x="-110067" y="1673228"/>
            <a:ext cx="43473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1.)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2.)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3.)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4.)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5.)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6.)</a:t>
            </a:r>
          </a:p>
        </p:txBody>
      </p:sp>
      <p:sp>
        <p:nvSpPr>
          <p:cNvPr id="25624" name="TextBox 25"/>
          <p:cNvSpPr txBox="1">
            <a:spLocks noChangeArrowheads="1"/>
          </p:cNvSpPr>
          <p:nvPr/>
        </p:nvSpPr>
        <p:spPr bwMode="auto">
          <a:xfrm>
            <a:off x="5966884" y="1681166"/>
            <a:ext cx="551754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7.)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8.)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9.)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10.)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11.)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>
              <a:solidFill>
                <a:prstClr val="black"/>
              </a:solidFill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>
                <a:solidFill>
                  <a:prstClr val="black"/>
                </a:solidFill>
              </a:rPr>
              <a:t>12.)</a:t>
            </a:r>
          </a:p>
        </p:txBody>
      </p:sp>
    </p:spTree>
    <p:extLst>
      <p:ext uri="{BB962C8B-B14F-4D97-AF65-F5344CB8AC3E}">
        <p14:creationId xmlns:p14="http://schemas.microsoft.com/office/powerpoint/2010/main" val="2361157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/>
              <a:t>Conclusion / summary</a:t>
            </a:r>
            <a:endParaRPr lang="en-US" altLang="en-US" b="1" u="sng" dirty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2133600" y="1585913"/>
            <a:ext cx="7562850" cy="2101850"/>
          </a:xfrm>
        </p:spPr>
        <p:txBody>
          <a:bodyPr>
            <a:normAutofit fontScale="550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This ends the retelling of events.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It brings us </a:t>
            </a:r>
            <a:r>
              <a:rPr lang="en-GB" altLang="en-US" sz="2400" b="1" u="sng" dirty="0"/>
              <a:t>up to date with the current situation</a:t>
            </a:r>
            <a:r>
              <a:rPr lang="en-GB" altLang="en-US" sz="2400" dirty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Because it is telling us what is happening </a:t>
            </a:r>
            <a:r>
              <a:rPr lang="en-GB" altLang="en-US" sz="2400" b="1" dirty="0">
                <a:solidFill>
                  <a:schemeClr val="accent2"/>
                </a:solidFill>
              </a:rPr>
              <a:t>NOW,</a:t>
            </a:r>
            <a:r>
              <a:rPr lang="en-GB" altLang="en-US" sz="2400" dirty="0"/>
              <a:t> it will move from the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It might mention </a:t>
            </a:r>
            <a:r>
              <a:rPr lang="en-GB" altLang="en-US" sz="2400" b="1" u="sng" dirty="0"/>
              <a:t>what people hope </a:t>
            </a:r>
            <a:r>
              <a:rPr lang="en-GB" altLang="en-US" sz="2400" dirty="0"/>
              <a:t>is going to happen next</a:t>
            </a:r>
            <a:endParaRPr lang="en-US" altLang="en-US" sz="2400" dirty="0"/>
          </a:p>
        </p:txBody>
      </p:sp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1919288" y="3357563"/>
            <a:ext cx="295116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past tense</a:t>
            </a:r>
          </a:p>
        </p:txBody>
      </p:sp>
      <p:sp>
        <p:nvSpPr>
          <p:cNvPr id="31749" name="AutoShape 5"/>
          <p:cNvSpPr>
            <a:spLocks noChangeArrowheads="1"/>
          </p:cNvSpPr>
          <p:nvPr/>
        </p:nvSpPr>
        <p:spPr bwMode="auto">
          <a:xfrm>
            <a:off x="4583113" y="4149725"/>
            <a:ext cx="1943100" cy="865188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6240463" y="4941888"/>
            <a:ext cx="417671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Black" panose="020B0A04020102020204" pitchFamily="34" charset="0"/>
              </a:rPr>
              <a:t>present tense</a:t>
            </a:r>
          </a:p>
        </p:txBody>
      </p:sp>
    </p:spTree>
    <p:extLst>
      <p:ext uri="{BB962C8B-B14F-4D97-AF65-F5344CB8AC3E}">
        <p14:creationId xmlns:p14="http://schemas.microsoft.com/office/powerpoint/2010/main" val="280219693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wimbled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026" y="3429000"/>
            <a:ext cx="2252662" cy="225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Grp="1" noChangeArrowheads="1"/>
          </p:cNvSpPr>
          <p:nvPr>
            <p:ph type="title"/>
          </p:nvPr>
        </p:nvSpPr>
        <p:spPr>
          <a:xfrm>
            <a:off x="1952625" y="285750"/>
            <a:ext cx="6400800" cy="1219200"/>
          </a:xfrm>
        </p:spPr>
        <p:txBody>
          <a:bodyPr/>
          <a:lstStyle/>
          <a:p>
            <a:r>
              <a:rPr lang="en-GB" altLang="en-US" sz="4400" b="1" u="sng" dirty="0"/>
              <a:t>Photo &amp; Caption</a:t>
            </a:r>
            <a:endParaRPr lang="en-US" altLang="en-US" sz="4400" b="1" u="sng" dirty="0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557338"/>
            <a:ext cx="5185186" cy="5204070"/>
          </a:xfrm>
        </p:spPr>
        <p:txBody>
          <a:bodyPr rtlCol="0">
            <a:normAutofit/>
          </a:bodyPr>
          <a:lstStyle/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photo shows us a snapshot of what happened, where it happened or who it happened to.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It should make the reader “feel something” so that they want to read the article.</a:t>
            </a:r>
          </a:p>
          <a:p>
            <a:pPr fontAlgn="auto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GB" alt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If possible, it should show action.</a:t>
            </a:r>
            <a:endParaRPr lang="en-US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1511" name="Picture 7" descr="flood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72263" y="1412876"/>
            <a:ext cx="3052762" cy="1787525"/>
          </a:xfrm>
          <a:noFill/>
        </p:spPr>
      </p:pic>
      <p:sp>
        <p:nvSpPr>
          <p:cNvPr id="22534" name="AutoShape 5" descr="maea102-010754-dartmouth_ha"/>
          <p:cNvSpPr>
            <a:spLocks noChangeAspect="1" noChangeArrowheads="1"/>
          </p:cNvSpPr>
          <p:nvPr/>
        </p:nvSpPr>
        <p:spPr bwMode="auto">
          <a:xfrm>
            <a:off x="1679575" y="460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2535" name="AutoShape 6" descr="50887051%20fa%20cup-1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21512" name="Picture 8" descr="animal resc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42"/>
          <a:stretch>
            <a:fillRect/>
          </a:stretch>
        </p:blipFill>
        <p:spPr bwMode="auto">
          <a:xfrm>
            <a:off x="8826912" y="4000244"/>
            <a:ext cx="214630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7911242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56" t="58580" r="31121" b="6250"/>
          <a:stretch/>
        </p:blipFill>
        <p:spPr bwMode="auto">
          <a:xfrm>
            <a:off x="155873" y="1970468"/>
            <a:ext cx="7700240" cy="403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7856113" y="1970467"/>
            <a:ext cx="3322749" cy="41727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u="sng" dirty="0">
                <a:solidFill>
                  <a:schemeClr val="tx1"/>
                </a:solidFill>
              </a:rPr>
              <a:t>Also annotate:</a:t>
            </a:r>
          </a:p>
          <a:p>
            <a:pPr algn="ctr"/>
            <a:endParaRPr lang="en-GB" sz="2200" dirty="0">
              <a:solidFill>
                <a:schemeClr val="tx1"/>
              </a:solidFill>
            </a:endParaRPr>
          </a:p>
          <a:p>
            <a:pPr algn="ctr"/>
            <a:r>
              <a:rPr lang="en-GB" sz="2200" dirty="0">
                <a:solidFill>
                  <a:schemeClr val="tx1"/>
                </a:solidFill>
              </a:rPr>
              <a:t>What tense is it written in?</a:t>
            </a:r>
          </a:p>
          <a:p>
            <a:pPr algn="ctr"/>
            <a:endParaRPr lang="en-GB" sz="2200" dirty="0">
              <a:solidFill>
                <a:schemeClr val="tx1"/>
              </a:solidFill>
            </a:endParaRPr>
          </a:p>
          <a:p>
            <a:pPr algn="ctr"/>
            <a:r>
              <a:rPr lang="en-GB" sz="2200" dirty="0">
                <a:solidFill>
                  <a:schemeClr val="tx1"/>
                </a:solidFill>
              </a:rPr>
              <a:t>What is the lead line?</a:t>
            </a:r>
          </a:p>
          <a:p>
            <a:pPr algn="ctr"/>
            <a:endParaRPr lang="en-GB" sz="2200" dirty="0">
              <a:solidFill>
                <a:schemeClr val="tx1"/>
              </a:solidFill>
            </a:endParaRPr>
          </a:p>
          <a:p>
            <a:pPr algn="ctr"/>
            <a:r>
              <a:rPr lang="en-GB" sz="2200" dirty="0">
                <a:solidFill>
                  <a:schemeClr val="tx1"/>
                </a:solidFill>
              </a:rPr>
              <a:t>Where is the introduction?</a:t>
            </a:r>
          </a:p>
          <a:p>
            <a:pPr algn="ctr"/>
            <a:endParaRPr lang="en-GB" sz="2200" dirty="0">
              <a:solidFill>
                <a:schemeClr val="tx1"/>
              </a:solidFill>
            </a:endParaRPr>
          </a:p>
          <a:p>
            <a:pPr algn="ctr"/>
            <a:r>
              <a:rPr lang="en-GB" sz="2200" dirty="0">
                <a:solidFill>
                  <a:schemeClr val="tx1"/>
                </a:solidFill>
              </a:rPr>
              <a:t>Where is the conclusion?</a:t>
            </a:r>
          </a:p>
          <a:p>
            <a:pPr algn="ctr"/>
            <a:endParaRPr lang="en-GB" sz="2200" dirty="0">
              <a:solidFill>
                <a:schemeClr val="tx1"/>
              </a:solidFill>
            </a:endParaRPr>
          </a:p>
          <a:p>
            <a:pPr algn="ctr"/>
            <a:r>
              <a:rPr lang="en-GB" sz="2200" dirty="0">
                <a:solidFill>
                  <a:schemeClr val="tx1"/>
                </a:solidFill>
              </a:rPr>
              <a:t>How is the writing laid out?</a:t>
            </a:r>
          </a:p>
        </p:txBody>
      </p:sp>
    </p:spTree>
    <p:extLst>
      <p:ext uri="{BB962C8B-B14F-4D97-AF65-F5344CB8AC3E}">
        <p14:creationId xmlns:p14="http://schemas.microsoft.com/office/powerpoint/2010/main" val="4197152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ular Callout 2"/>
          <p:cNvSpPr/>
          <p:nvPr/>
        </p:nvSpPr>
        <p:spPr>
          <a:xfrm>
            <a:off x="2356834" y="2047741"/>
            <a:ext cx="6928834" cy="3670479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What phrases can you spot that are in a reporting style and could be used in other newspaper reports?</a:t>
            </a:r>
          </a:p>
        </p:txBody>
      </p:sp>
    </p:spTree>
    <p:extLst>
      <p:ext uri="{BB962C8B-B14F-4D97-AF65-F5344CB8AC3E}">
        <p14:creationId xmlns:p14="http://schemas.microsoft.com/office/powerpoint/2010/main" val="36062063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9" t="11640" r="35264" b="9385"/>
          <a:stretch/>
        </p:blipFill>
        <p:spPr bwMode="auto">
          <a:xfrm>
            <a:off x="860612" y="121023"/>
            <a:ext cx="6441142" cy="4639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7804597" y="927280"/>
            <a:ext cx="3760631" cy="4984124"/>
          </a:xfrm>
          <a:prstGeom prst="wedgeRectCallout">
            <a:avLst>
              <a:gd name="adj1" fmla="val -60217"/>
              <a:gd name="adj2" fmla="val 1908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Listen out for any phrases in a reporting style that we could steal for our newspaper reports!</a:t>
            </a:r>
          </a:p>
        </p:txBody>
      </p:sp>
      <p:sp>
        <p:nvSpPr>
          <p:cNvPr id="4" name="Rectangle 3"/>
          <p:cNvSpPr/>
          <p:nvPr/>
        </p:nvSpPr>
        <p:spPr>
          <a:xfrm>
            <a:off x="925006" y="5395106"/>
            <a:ext cx="58918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https://www.bbc.co.uk/newsround/news/watch_newsround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6061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733</Words>
  <Application>Microsoft Macintosh PowerPoint</Application>
  <PresentationFormat>Widescreen</PresentationFormat>
  <Paragraphs>162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31" baseType="lpstr">
      <vt:lpstr>Arial</vt:lpstr>
      <vt:lpstr>Arial Black</vt:lpstr>
      <vt:lpstr>Calibri</vt:lpstr>
      <vt:lpstr>Calibri Light</vt:lpstr>
      <vt:lpstr>Cambria</vt:lpstr>
      <vt:lpstr>Cezanne</vt:lpstr>
      <vt:lpstr>Impact</vt:lpstr>
      <vt:lpstr>Sassoon Infant Md</vt:lpstr>
      <vt:lpstr>Times New Roman</vt:lpstr>
      <vt:lpstr>Twinkl</vt:lpstr>
      <vt:lpstr>Wingdings 3</vt:lpstr>
      <vt:lpstr>Adjacency</vt:lpstr>
      <vt:lpstr>5_Office Theme</vt:lpstr>
      <vt:lpstr>Office Theme</vt:lpstr>
      <vt:lpstr>PowerPoint Presentation</vt:lpstr>
      <vt:lpstr>PowerPoint Presentation</vt:lpstr>
      <vt:lpstr>Newspaper articles</vt:lpstr>
      <vt:lpstr>Features of a newspaper article:</vt:lpstr>
      <vt:lpstr>Headline</vt:lpstr>
      <vt:lpstr>Lead line / subheading</vt:lpstr>
      <vt:lpstr>Introduction</vt:lpstr>
      <vt:lpstr>Main body of text</vt:lpstr>
      <vt:lpstr>Direct quote</vt:lpstr>
      <vt:lpstr>PowerPoint Presentation</vt:lpstr>
      <vt:lpstr>PowerPoint Presentation</vt:lpstr>
      <vt:lpstr>PowerPoint Presentation</vt:lpstr>
      <vt:lpstr>Conclusion / summary</vt:lpstr>
      <vt:lpstr>Photo &amp; Caption</vt:lpstr>
      <vt:lpstr>PowerPoint Presentation</vt:lpstr>
      <vt:lpstr>PowerPoint Presentation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A. Bradley</dc:creator>
  <cp:lastModifiedBy>Aisha Cotterill</cp:lastModifiedBy>
  <cp:revision>14</cp:revision>
  <cp:lastPrinted>2019-09-24T16:14:33Z</cp:lastPrinted>
  <dcterms:created xsi:type="dcterms:W3CDTF">2019-09-20T09:07:50Z</dcterms:created>
  <dcterms:modified xsi:type="dcterms:W3CDTF">2024-04-28T12:33:20Z</dcterms:modified>
</cp:coreProperties>
</file>