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8" r:id="rId10"/>
    <p:sldId id="264" r:id="rId11"/>
    <p:sldId id="265" r:id="rId12"/>
    <p:sldId id="271" r:id="rId13"/>
    <p:sldId id="272" r:id="rId14"/>
    <p:sldId id="273" r:id="rId15"/>
    <p:sldId id="266" r:id="rId16"/>
    <p:sldId id="267" r:id="rId17"/>
    <p:sldId id="269" r:id="rId18"/>
    <p:sldId id="270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3" r:id="rId27"/>
    <p:sldId id="281" r:id="rId28"/>
    <p:sldId id="282" r:id="rId29"/>
    <p:sldId id="284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2" d="100"/>
          <a:sy n="82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F06B-1990-4BC3-A976-89A8BAA56918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156B-1133-4E6C-8065-8884E8C60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751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F06B-1990-4BC3-A976-89A8BAA56918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156B-1133-4E6C-8065-8884E8C60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1419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F06B-1990-4BC3-A976-89A8BAA56918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156B-1133-4E6C-8065-8884E8C60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045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F06B-1990-4BC3-A976-89A8BAA56918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156B-1133-4E6C-8065-8884E8C60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393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F06B-1990-4BC3-A976-89A8BAA56918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156B-1133-4E6C-8065-8884E8C60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363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F06B-1990-4BC3-A976-89A8BAA56918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156B-1133-4E6C-8065-8884E8C60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187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F06B-1990-4BC3-A976-89A8BAA56918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156B-1133-4E6C-8065-8884E8C60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791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F06B-1990-4BC3-A976-89A8BAA56918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156B-1133-4E6C-8065-8884E8C60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788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F06B-1990-4BC3-A976-89A8BAA56918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156B-1133-4E6C-8065-8884E8C60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684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F06B-1990-4BC3-A976-89A8BAA56918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156B-1133-4E6C-8065-8884E8C60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31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F06B-1990-4BC3-A976-89A8BAA56918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156B-1133-4E6C-8065-8884E8C60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8405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01AD4B1A-4A76-4A13-BDD9-F87F2E3C83AE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2674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72000" b="-7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DCF06B-1990-4BC3-A976-89A8BAA56918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D156B-1133-4E6C-8065-8884E8C60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45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699246" y="636254"/>
            <a:ext cx="9144000" cy="1404000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MATHS SATS SUPERSTARS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797097"/>
            <a:ext cx="12204000" cy="850693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en-GB" sz="5400" dirty="0" smtClean="0"/>
              <a:t>RATIO AND PROPORTION</a:t>
            </a:r>
            <a:endParaRPr lang="en-GB" sz="54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2041079"/>
            <a:ext cx="54201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REVISION GUIDE AND QUIZ</a:t>
            </a:r>
            <a:endParaRPr lang="en-GB" sz="3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05" b="4381"/>
          <a:stretch/>
        </p:blipFill>
        <p:spPr>
          <a:xfrm>
            <a:off x="7517056" y="2040254"/>
            <a:ext cx="4847222" cy="4696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137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39302" cy="6151419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 action="ppaction://hlinksldjump"/>
            <a:extLst>
              <a:ext uri="{FF2B5EF4-FFF2-40B4-BE49-F238E27FC236}">
                <a16:creationId xmlns:a16="http://schemas.microsoft.com/office/drawing/2014/main" id="{1AA291E4-9C1A-4C2D-883B-81B6FE77679B}"/>
              </a:ext>
            </a:extLst>
          </p:cNvPr>
          <p:cNvSpPr/>
          <p:nvPr/>
        </p:nvSpPr>
        <p:spPr>
          <a:xfrm>
            <a:off x="2823528" y="756949"/>
            <a:ext cx="5508625" cy="984250"/>
          </a:xfrm>
          <a:prstGeom prst="rect">
            <a:avLst/>
          </a:prstGeom>
          <a:solidFill>
            <a:schemeClr val="bg1"/>
          </a:solidFill>
          <a:ln>
            <a:solidFill>
              <a:srgbClr val="6517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sz="16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Solve problems involving ratio</a:t>
            </a:r>
          </a:p>
        </p:txBody>
      </p:sp>
      <p:sp>
        <p:nvSpPr>
          <p:cNvPr id="4" name="Rectangle 3">
            <a:hlinkClick r:id="" action="ppaction://noaction"/>
            <a:extLst>
              <a:ext uri="{FF2B5EF4-FFF2-40B4-BE49-F238E27FC236}">
                <a16:creationId xmlns:a16="http://schemas.microsoft.com/office/drawing/2014/main" id="{E345B8D6-3764-4E05-B95F-D22A6B55132D}"/>
              </a:ext>
            </a:extLst>
          </p:cNvPr>
          <p:cNvSpPr/>
          <p:nvPr/>
        </p:nvSpPr>
        <p:spPr>
          <a:xfrm>
            <a:off x="2823528" y="1852324"/>
            <a:ext cx="5508625" cy="984250"/>
          </a:xfrm>
          <a:prstGeom prst="rect">
            <a:avLst/>
          </a:prstGeom>
          <a:solidFill>
            <a:schemeClr val="bg1"/>
          </a:solidFill>
          <a:ln>
            <a:solidFill>
              <a:srgbClr val="6517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16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Solve problems involving proportion</a:t>
            </a:r>
          </a:p>
        </p:txBody>
      </p:sp>
      <p:sp>
        <p:nvSpPr>
          <p:cNvPr id="5" name="Rectangle 4">
            <a:hlinkClick r:id="" action="ppaction://noaction"/>
            <a:extLst>
              <a:ext uri="{FF2B5EF4-FFF2-40B4-BE49-F238E27FC236}">
                <a16:creationId xmlns:a16="http://schemas.microsoft.com/office/drawing/2014/main" id="{686331B5-11CC-4F79-9F91-AF952AD69671}"/>
              </a:ext>
            </a:extLst>
          </p:cNvPr>
          <p:cNvSpPr/>
          <p:nvPr/>
        </p:nvSpPr>
        <p:spPr>
          <a:xfrm>
            <a:off x="2823528" y="2947699"/>
            <a:ext cx="5508625" cy="984250"/>
          </a:xfrm>
          <a:prstGeom prst="rect">
            <a:avLst/>
          </a:prstGeom>
          <a:solidFill>
            <a:schemeClr val="bg1"/>
          </a:solidFill>
          <a:ln>
            <a:solidFill>
              <a:srgbClr val="6517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defRPr/>
            </a:pPr>
            <a:r>
              <a:rPr lang="en-GB" altLang="en-US" sz="16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Solve problems involving calculating percentages</a:t>
            </a:r>
          </a:p>
        </p:txBody>
      </p:sp>
      <p:sp>
        <p:nvSpPr>
          <p:cNvPr id="6" name="Rectangle 5">
            <a:hlinkClick r:id="" action="ppaction://noaction"/>
            <a:extLst>
              <a:ext uri="{FF2B5EF4-FFF2-40B4-BE49-F238E27FC236}">
                <a16:creationId xmlns:a16="http://schemas.microsoft.com/office/drawing/2014/main" id="{C72A312E-38A1-40DB-805C-2C28CCA9648F}"/>
              </a:ext>
            </a:extLst>
          </p:cNvPr>
          <p:cNvSpPr/>
          <p:nvPr/>
        </p:nvSpPr>
        <p:spPr>
          <a:xfrm>
            <a:off x="2823528" y="4043074"/>
            <a:ext cx="5508625" cy="984250"/>
          </a:xfrm>
          <a:prstGeom prst="rect">
            <a:avLst/>
          </a:prstGeom>
          <a:solidFill>
            <a:schemeClr val="bg1"/>
          </a:solidFill>
          <a:ln>
            <a:solidFill>
              <a:srgbClr val="6517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16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Solve problems involving scale factors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97" r="30834" b="3012"/>
          <a:stretch/>
        </p:blipFill>
        <p:spPr>
          <a:xfrm>
            <a:off x="988059" y="1428947"/>
            <a:ext cx="1479177" cy="476395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05" r="49396" b="3560"/>
          <a:stretch/>
        </p:blipFill>
        <p:spPr>
          <a:xfrm>
            <a:off x="8688445" y="1741199"/>
            <a:ext cx="1411791" cy="4737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25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B68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B68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B68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B68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Pentagon 3">
            <a:extLst>
              <a:ext uri="{FF2B5EF4-FFF2-40B4-BE49-F238E27FC236}">
                <a16:creationId xmlns:a16="http://schemas.microsoft.com/office/drawing/2014/main" id="{B08BEE60-A812-4989-8191-2872AE23D109}"/>
              </a:ext>
            </a:extLst>
          </p:cNvPr>
          <p:cNvSpPr/>
          <p:nvPr/>
        </p:nvSpPr>
        <p:spPr>
          <a:xfrm>
            <a:off x="1970116" y="715299"/>
            <a:ext cx="1185141" cy="531813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Revise</a:t>
            </a:r>
          </a:p>
        </p:txBody>
      </p:sp>
      <p:sp>
        <p:nvSpPr>
          <p:cNvPr id="4" name="Pentagon 12">
            <a:extLst>
              <a:ext uri="{FF2B5EF4-FFF2-40B4-BE49-F238E27FC236}">
                <a16:creationId xmlns:a16="http://schemas.microsoft.com/office/drawing/2014/main" id="{D19F83DE-52B3-4031-B3D2-40A4EAB0709E}"/>
              </a:ext>
            </a:extLst>
          </p:cNvPr>
          <p:cNvSpPr/>
          <p:nvPr/>
        </p:nvSpPr>
        <p:spPr>
          <a:xfrm flipH="1">
            <a:off x="7700270" y="715299"/>
            <a:ext cx="2682326" cy="811213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Sassoon Infant Rg" pitchFamily="50" charset="0"/>
              </a:rPr>
              <a:t>Solve problems involving ratio</a:t>
            </a:r>
            <a:endParaRPr lang="en-GB" altLang="en-US" sz="14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Sassoon Infant Rg" pitchFamily="50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356745" y="1650337"/>
            <a:ext cx="763270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Ratio </a:t>
            </a:r>
            <a:r>
              <a:rPr lang="en-GB" altLang="en-US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compares</a:t>
            </a:r>
            <a:r>
              <a:rPr lang="en-GB" altLang="en-US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the parts of a total amount.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The total amount could get smaller or larger, but the relationships between the parts stays the same.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8D3808-6D91-4A8F-B4D5-DC43278CE0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8731" y="2792057"/>
            <a:ext cx="8743865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There are </a:t>
            </a:r>
            <a:r>
              <a:rPr lang="en-GB" altLang="en-US" sz="20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10</a:t>
            </a:r>
            <a:r>
              <a:rPr lang="en-GB" altLang="en-US" sz="20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GB" altLang="en-US" sz="20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counters </a:t>
            </a:r>
            <a:r>
              <a:rPr lang="en-GB" altLang="en-US" sz="20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in a bag. The ratio of </a:t>
            </a:r>
            <a:r>
              <a:rPr lang="en-GB" altLang="en-US" sz="20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red</a:t>
            </a:r>
            <a:r>
              <a:rPr lang="en-GB" altLang="en-US" sz="20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to </a:t>
            </a:r>
            <a:r>
              <a:rPr lang="en-GB" altLang="en-US" sz="20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blue</a:t>
            </a:r>
            <a:r>
              <a:rPr lang="en-GB" altLang="en-US" sz="20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is </a:t>
            </a:r>
            <a:r>
              <a:rPr lang="en-GB" altLang="en-US" sz="20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4:6</a:t>
            </a:r>
            <a:r>
              <a:rPr lang="en-GB" altLang="en-US" sz="20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30A0960A-7DD1-4120-A163-DC83BC3DEF0E}"/>
              </a:ext>
            </a:extLst>
          </p:cNvPr>
          <p:cNvCxnSpPr/>
          <p:nvPr/>
        </p:nvCxnSpPr>
        <p:spPr bwMode="auto">
          <a:xfrm flipV="1">
            <a:off x="3476493" y="3212589"/>
            <a:ext cx="0" cy="554038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9" name="TextBox 14">
            <a:extLst>
              <a:ext uri="{FF2B5EF4-FFF2-40B4-BE49-F238E27FC236}">
                <a16:creationId xmlns:a16="http://schemas.microsoft.com/office/drawing/2014/main" id="{A3461917-F06C-4DCD-8FC9-FD8787092D81}"/>
              </a:ext>
            </a:extLst>
          </p:cNvPr>
          <p:cNvSpPr txBox="1"/>
          <p:nvPr/>
        </p:nvSpPr>
        <p:spPr bwMode="auto">
          <a:xfrm>
            <a:off x="2441443" y="3711064"/>
            <a:ext cx="2068513" cy="33813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600" i="1" dirty="0">
                <a:latin typeface="+mn-lt"/>
              </a:rPr>
              <a:t>The total amount</a:t>
            </a:r>
          </a:p>
        </p:txBody>
      </p: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8327793" y="3112807"/>
            <a:ext cx="2068513" cy="1157287"/>
            <a:chOff x="6185206" y="3190221"/>
            <a:chExt cx="2068207" cy="1156076"/>
          </a:xfrm>
          <a:solidFill>
            <a:schemeClr val="accent2">
              <a:lumMod val="20000"/>
              <a:lumOff val="80000"/>
            </a:schemeClr>
          </a:solidFill>
        </p:grpSpPr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A0E6D71B-B5FA-4D65-B3C2-66E8D87427A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770884" y="3190221"/>
              <a:ext cx="0" cy="685082"/>
            </a:xfrm>
            <a:prstGeom prst="straightConnector1">
              <a:avLst/>
            </a:prstGeom>
            <a:grpFill/>
            <a:ln w="28575">
              <a:solidFill>
                <a:schemeClr val="accent2">
                  <a:lumMod val="75000"/>
                </a:schemeClr>
              </a:solidFill>
              <a:headEnd type="none" w="med" len="med"/>
              <a:tailEnd type="arrow" w="med" len="med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12" name="TextBox 16">
              <a:extLst>
                <a:ext uri="{FF2B5EF4-FFF2-40B4-BE49-F238E27FC236}">
                  <a16:creationId xmlns:a16="http://schemas.microsoft.com/office/drawing/2014/main" id="{C29D2775-AB5D-4A75-A0B7-B0EE5BC08498}"/>
                </a:ext>
              </a:extLst>
            </p:cNvPr>
            <p:cNvSpPr txBox="1"/>
            <p:nvPr/>
          </p:nvSpPr>
          <p:spPr>
            <a:xfrm>
              <a:off x="6185206" y="3761123"/>
              <a:ext cx="2068207" cy="585174"/>
            </a:xfrm>
            <a:prstGeom prst="rect">
              <a:avLst/>
            </a:prstGeom>
            <a:grpFill/>
            <a:ln>
              <a:solidFill>
                <a:schemeClr val="accent2">
                  <a:lumMod val="20000"/>
                  <a:lumOff val="80000"/>
                </a:schemeClr>
              </a:solidFill>
            </a:ln>
          </p:spPr>
          <p:txBody>
            <a:bodyPr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r>
                <a:rPr lang="en-GB" sz="1600" i="1" dirty="0">
                  <a:latin typeface="+mn-lt"/>
                </a:rPr>
                <a:t>The ratio of blue marbles</a:t>
              </a:r>
            </a:p>
          </p:txBody>
        </p:sp>
      </p:grp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F4E5E8D3-76D6-40CF-9F9D-04DA96AA200E}"/>
              </a:ext>
            </a:extLst>
          </p:cNvPr>
          <p:cNvCxnSpPr>
            <a:cxnSpLocks/>
          </p:cNvCxnSpPr>
          <p:nvPr/>
        </p:nvCxnSpPr>
        <p:spPr bwMode="auto">
          <a:xfrm flipV="1">
            <a:off x="7603432" y="3139412"/>
            <a:ext cx="1903413" cy="760412"/>
          </a:xfrm>
          <a:prstGeom prst="straightConnector1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2">
                <a:lumMod val="7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5" name="TextBox 17">
            <a:extLst>
              <a:ext uri="{FF2B5EF4-FFF2-40B4-BE49-F238E27FC236}">
                <a16:creationId xmlns:a16="http://schemas.microsoft.com/office/drawing/2014/main" id="{0F50F268-685B-4AE6-82DB-27C19F257FC4}"/>
              </a:ext>
            </a:extLst>
          </p:cNvPr>
          <p:cNvSpPr txBox="1"/>
          <p:nvPr/>
        </p:nvSpPr>
        <p:spPr bwMode="auto">
          <a:xfrm>
            <a:off x="5628582" y="3548987"/>
            <a:ext cx="2068513" cy="584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600" i="1" dirty="0">
                <a:latin typeface="+mn-lt"/>
              </a:rPr>
              <a:t>The ratio of red marbles</a:t>
            </a: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2259907" y="4761837"/>
            <a:ext cx="78994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Just like fractions, ratios can be simplified by dividing by a common factor.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4:6 both have a common factor of 2 and can be simplified to 2:3.</a:t>
            </a:r>
          </a:p>
        </p:txBody>
      </p:sp>
    </p:spTree>
    <p:extLst>
      <p:ext uri="{BB962C8B-B14F-4D97-AF65-F5344CB8AC3E}">
        <p14:creationId xmlns:p14="http://schemas.microsoft.com/office/powerpoint/2010/main" val="306761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Pentagon 3">
            <a:extLst>
              <a:ext uri="{FF2B5EF4-FFF2-40B4-BE49-F238E27FC236}">
                <a16:creationId xmlns:a16="http://schemas.microsoft.com/office/drawing/2014/main" id="{6B75EFDE-D976-4A73-9B74-2E9C30A59067}"/>
              </a:ext>
            </a:extLst>
          </p:cNvPr>
          <p:cNvSpPr/>
          <p:nvPr/>
        </p:nvSpPr>
        <p:spPr>
          <a:xfrm>
            <a:off x="1816100" y="607234"/>
            <a:ext cx="1073150" cy="5318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/>
                </a:solidFill>
              </a:rPr>
              <a:t>Revise</a:t>
            </a:r>
          </a:p>
        </p:txBody>
      </p:sp>
      <p:sp>
        <p:nvSpPr>
          <p:cNvPr id="4" name="Pentagon 12">
            <a:extLst>
              <a:ext uri="{FF2B5EF4-FFF2-40B4-BE49-F238E27FC236}">
                <a16:creationId xmlns:a16="http://schemas.microsoft.com/office/drawing/2014/main" id="{B44752F9-DB7D-49D0-9C9A-BA8693EBC584}"/>
              </a:ext>
            </a:extLst>
          </p:cNvPr>
          <p:cNvSpPr/>
          <p:nvPr/>
        </p:nvSpPr>
        <p:spPr>
          <a:xfrm flipH="1">
            <a:off x="7434263" y="607234"/>
            <a:ext cx="2635250" cy="8112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ratio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E65203E-5B6A-4E52-BD56-E8AF2CC31A51}"/>
              </a:ext>
            </a:extLst>
          </p:cNvPr>
          <p:cNvSpPr/>
          <p:nvPr/>
        </p:nvSpPr>
        <p:spPr>
          <a:xfrm>
            <a:off x="2090738" y="1685147"/>
            <a:ext cx="6743700" cy="10064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Aft>
                <a:spcPts val="60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2170113" y="1785159"/>
            <a:ext cx="5492750" cy="90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There are </a:t>
            </a:r>
            <a:r>
              <a:rPr lang="en-GB" altLang="en-US" sz="16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36</a:t>
            </a:r>
            <a:r>
              <a:rPr lang="en-GB" altLang="en-US" sz="16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pieces of fruit in a box. 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If the ratio of apples to </a:t>
            </a:r>
            <a:r>
              <a:rPr lang="en-GB" altLang="en-US" sz="16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oranges </a:t>
            </a:r>
            <a:r>
              <a:rPr lang="en-GB" altLang="en-US" sz="16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is </a:t>
            </a:r>
            <a:r>
              <a:rPr lang="en-GB" altLang="en-US" sz="16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4:5</a:t>
            </a:r>
            <a:r>
              <a:rPr lang="en-GB" altLang="en-US" sz="16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how many bananas are there?</a:t>
            </a:r>
          </a:p>
        </p:txBody>
      </p:sp>
      <p:grpSp>
        <p:nvGrpSpPr>
          <p:cNvPr id="7" name="Group 10"/>
          <p:cNvGrpSpPr>
            <a:grpSpLocks/>
          </p:cNvGrpSpPr>
          <p:nvPr/>
        </p:nvGrpSpPr>
        <p:grpSpPr bwMode="auto">
          <a:xfrm>
            <a:off x="7740650" y="1466072"/>
            <a:ext cx="1982788" cy="1365250"/>
            <a:chOff x="6203092" y="1684526"/>
            <a:chExt cx="2206236" cy="1519993"/>
          </a:xfrm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5010" y="1684526"/>
              <a:ext cx="1844318" cy="15199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3092" y="2274736"/>
              <a:ext cx="990382" cy="9250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5C622508-DB1C-4B59-8B71-17F8FB70D959}"/>
              </a:ext>
            </a:extLst>
          </p:cNvPr>
          <p:cNvSpPr/>
          <p:nvPr/>
        </p:nvSpPr>
        <p:spPr>
          <a:xfrm>
            <a:off x="2090738" y="2912284"/>
            <a:ext cx="7689850" cy="10937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  <a:defRPr/>
            </a:pP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Divide the total amount by the total of all the parts in the ratio to find the value of one part:</a:t>
            </a:r>
          </a:p>
          <a:p>
            <a:pPr algn="ctr">
              <a:spcAft>
                <a:spcPts val="600"/>
              </a:spcAft>
              <a:defRPr/>
            </a:pPr>
            <a:r>
              <a:rPr lang="en-GB" sz="2400" b="1" dirty="0">
                <a:solidFill>
                  <a:srgbClr val="65176A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36 ÷ (4 + 5) = 36 ÷ 9 = 4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033588" y="4040997"/>
            <a:ext cx="76898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2.   </a:t>
            </a:r>
            <a:r>
              <a:rPr lang="en-GB" altLang="en-US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Multiply each ratio by the value of one part.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7588CF9B-4505-4EE4-85DA-18EA258844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5201615"/>
              </p:ext>
            </p:extLst>
          </p:nvPr>
        </p:nvGraphicFramePr>
        <p:xfrm>
          <a:off x="6264275" y="4556934"/>
          <a:ext cx="4076758" cy="14144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17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94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55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708"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marL="91447" marR="91447" marT="45694" marB="45694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Apples</a:t>
                      </a:r>
                    </a:p>
                  </a:txBody>
                  <a:tcPr marL="91447" marR="91447" marT="45694" marB="45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Bananas</a:t>
                      </a:r>
                    </a:p>
                  </a:txBody>
                  <a:tcPr marL="91447" marR="91447" marT="45694" marB="45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37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Ratio</a:t>
                      </a:r>
                    </a:p>
                  </a:txBody>
                  <a:tcPr marL="91447" marR="91447" marT="45694" marB="456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</a:t>
                      </a:r>
                    </a:p>
                  </a:txBody>
                  <a:tcPr marL="91447" marR="91447" marT="45694" marB="456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5</a:t>
                      </a:r>
                    </a:p>
                  </a:txBody>
                  <a:tcPr marL="91447" marR="91447" marT="45694" marB="456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37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Amount</a:t>
                      </a:r>
                    </a:p>
                  </a:txBody>
                  <a:tcPr marL="91447" marR="91447" marT="45694" marB="456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 × 4 = 16</a:t>
                      </a:r>
                    </a:p>
                  </a:txBody>
                  <a:tcPr marL="91447" marR="91447" marT="45694" marB="456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5 × 4 = 20</a:t>
                      </a:r>
                    </a:p>
                  </a:txBody>
                  <a:tcPr marL="91447" marR="91447" marT="45694" marB="456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D4F45830-525D-4639-9210-84EAFFD5DC68}"/>
              </a:ext>
            </a:extLst>
          </p:cNvPr>
          <p:cNvSpPr txBox="1"/>
          <p:nvPr/>
        </p:nvSpPr>
        <p:spPr>
          <a:xfrm>
            <a:off x="2033588" y="4893484"/>
            <a:ext cx="4000500" cy="107721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1600" b="1" dirty="0">
                <a:latin typeface="Verdana" panose="020B0604030504040204" pitchFamily="34" charset="0"/>
                <a:ea typeface="Verdana" panose="020B0604030504040204" pitchFamily="34" charset="0"/>
              </a:rPr>
              <a:t>You will notice that when you add the parts back together, they make the total amount:</a:t>
            </a:r>
          </a:p>
          <a:p>
            <a:pPr algn="ctr">
              <a:defRPr/>
            </a:pPr>
            <a:r>
              <a:rPr lang="en-GB" sz="1600" b="1" dirty="0">
                <a:latin typeface="Verdana" panose="020B0604030504040204" pitchFamily="34" charset="0"/>
                <a:ea typeface="Verdana" panose="020B0604030504040204" pitchFamily="34" charset="0"/>
              </a:rPr>
              <a:t>16 + 20 = 36</a:t>
            </a:r>
          </a:p>
        </p:txBody>
      </p:sp>
    </p:spTree>
    <p:extLst>
      <p:ext uri="{BB962C8B-B14F-4D97-AF65-F5344CB8AC3E}">
        <p14:creationId xmlns:p14="http://schemas.microsoft.com/office/powerpoint/2010/main" val="2840060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0" grpId="0"/>
      <p:bldP spid="11" grpId="0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Answer A">
            <a:extLst>
              <a:ext uri="{FF2B5EF4-FFF2-40B4-BE49-F238E27FC236}">
                <a16:creationId xmlns:a16="http://schemas.microsoft.com/office/drawing/2014/main" id="{143DFDF4-1E75-4E1D-9434-85A631A1769D}"/>
              </a:ext>
            </a:extLst>
          </p:cNvPr>
          <p:cNvSpPr/>
          <p:nvPr/>
        </p:nvSpPr>
        <p:spPr>
          <a:xfrm>
            <a:off x="2176708" y="4624632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105 green sweets</a:t>
            </a:r>
          </a:p>
        </p:txBody>
      </p:sp>
      <p:sp>
        <p:nvSpPr>
          <p:cNvPr id="4" name="Answer B">
            <a:extLst>
              <a:ext uri="{FF2B5EF4-FFF2-40B4-BE49-F238E27FC236}">
                <a16:creationId xmlns:a16="http://schemas.microsoft.com/office/drawing/2014/main" id="{E1AB38B9-45B5-4B8C-82AC-398B53E81BB5}"/>
              </a:ext>
            </a:extLst>
          </p:cNvPr>
          <p:cNvSpPr/>
          <p:nvPr/>
        </p:nvSpPr>
        <p:spPr>
          <a:xfrm>
            <a:off x="4818308" y="4623044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75 green sweets</a:t>
            </a:r>
          </a:p>
        </p:txBody>
      </p:sp>
      <p:sp>
        <p:nvSpPr>
          <p:cNvPr id="5" name="Answer C">
            <a:extLst>
              <a:ext uri="{FF2B5EF4-FFF2-40B4-BE49-F238E27FC236}">
                <a16:creationId xmlns:a16="http://schemas.microsoft.com/office/drawing/2014/main" id="{0F161F82-C135-42A6-A1CF-E2AEDFE564FE}"/>
              </a:ext>
            </a:extLst>
          </p:cNvPr>
          <p:cNvSpPr/>
          <p:nvPr/>
        </p:nvSpPr>
        <p:spPr>
          <a:xfrm>
            <a:off x="7445620" y="4623044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45 green sweets</a:t>
            </a:r>
          </a:p>
        </p:txBody>
      </p:sp>
      <p:sp>
        <p:nvSpPr>
          <p:cNvPr id="6" name="Correct Answer Box">
            <a:extLst>
              <a:ext uri="{FF2B5EF4-FFF2-40B4-BE49-F238E27FC236}">
                <a16:creationId xmlns:a16="http://schemas.microsoft.com/office/drawing/2014/main" id="{561400D5-9609-455C-AE9A-C210CBD5241A}"/>
              </a:ext>
            </a:extLst>
          </p:cNvPr>
          <p:cNvSpPr/>
          <p:nvPr/>
        </p:nvSpPr>
        <p:spPr>
          <a:xfrm>
            <a:off x="2195758" y="4630189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105 green sweets</a:t>
            </a:r>
          </a:p>
        </p:txBody>
      </p:sp>
      <p:sp>
        <p:nvSpPr>
          <p:cNvPr id="7" name="Try Again.txt"/>
          <p:cNvSpPr txBox="1">
            <a:spLocks noChangeArrowheads="1"/>
          </p:cNvSpPr>
          <p:nvPr/>
        </p:nvSpPr>
        <p:spPr bwMode="auto">
          <a:xfrm>
            <a:off x="2189408" y="5600944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8" name="Correct.txt"/>
          <p:cNvSpPr txBox="1">
            <a:spLocks noChangeArrowheads="1"/>
          </p:cNvSpPr>
          <p:nvPr/>
        </p:nvSpPr>
        <p:spPr bwMode="auto">
          <a:xfrm>
            <a:off x="2195758" y="5612057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9" name="Pentagon 3">
            <a:extLst>
              <a:ext uri="{FF2B5EF4-FFF2-40B4-BE49-F238E27FC236}">
                <a16:creationId xmlns:a16="http://schemas.microsoft.com/office/drawing/2014/main" id="{759893E1-D4D2-453F-958C-DCB5040B69D0}"/>
              </a:ext>
            </a:extLst>
          </p:cNvPr>
          <p:cNvSpPr/>
          <p:nvPr/>
        </p:nvSpPr>
        <p:spPr>
          <a:xfrm>
            <a:off x="1775070" y="647944"/>
            <a:ext cx="1073150" cy="5318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/>
                </a:solidFill>
              </a:rPr>
              <a:t>Quiz</a:t>
            </a:r>
          </a:p>
        </p:txBody>
      </p:sp>
      <p:sp>
        <p:nvSpPr>
          <p:cNvPr id="10" name="Pentagon 9">
            <a:extLst>
              <a:ext uri="{FF2B5EF4-FFF2-40B4-BE49-F238E27FC236}">
                <a16:creationId xmlns:a16="http://schemas.microsoft.com/office/drawing/2014/main" id="{B4C64120-6738-4E02-9D26-5601D1DEC5CA}"/>
              </a:ext>
            </a:extLst>
          </p:cNvPr>
          <p:cNvSpPr/>
          <p:nvPr/>
        </p:nvSpPr>
        <p:spPr>
          <a:xfrm flipH="1">
            <a:off x="7393233" y="647944"/>
            <a:ext cx="2635250" cy="8112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ratio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F7DBBF3-5374-4830-A8FA-C76AD53FB098}"/>
              </a:ext>
            </a:extLst>
          </p:cNvPr>
          <p:cNvSpPr txBox="1"/>
          <p:nvPr/>
        </p:nvSpPr>
        <p:spPr>
          <a:xfrm>
            <a:off x="2189408" y="1569454"/>
            <a:ext cx="7394575" cy="15696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</a:rPr>
              <a:t>In a bag of sweets, the ratio of red to green sweets is </a:t>
            </a:r>
            <a:r>
              <a:rPr lang="en-GB" sz="2400" dirty="0" smtClean="0">
                <a:latin typeface="Verdana" panose="020B0604030504040204" pitchFamily="34" charset="0"/>
                <a:ea typeface="Verdana" panose="020B0604030504040204" pitchFamily="34" charset="0"/>
              </a:rPr>
              <a:t>7:5. </a:t>
            </a:r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</a:rPr>
              <a:t>If there are </a:t>
            </a:r>
            <a:r>
              <a:rPr lang="en-GB" sz="2400" dirty="0" smtClean="0">
                <a:latin typeface="Verdana" panose="020B0604030504040204" pitchFamily="34" charset="0"/>
                <a:ea typeface="Verdana" panose="020B0604030504040204" pitchFamily="34" charset="0"/>
              </a:rPr>
              <a:t>252 </a:t>
            </a:r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</a:rPr>
              <a:t>sweets in the bag altogether, how many green sweets are there?</a:t>
            </a:r>
          </a:p>
        </p:txBody>
      </p:sp>
      <p:pic>
        <p:nvPicPr>
          <p:cNvPr id="1026" name="Picture 2" descr="Bag, Candy Bag, Maoam, Chewy Candy, Maomi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307" y="3221519"/>
            <a:ext cx="2026629" cy="1351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0942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  <p:bldP spid="7" grpId="0"/>
      <p:bldP spid="7" grpId="1"/>
      <p:bldP spid="7" grpId="2"/>
      <p:bldP spid="7" grpId="3"/>
      <p:bldP spid="8" grpId="0"/>
      <p:bldP spid="8" grpId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Answer A">
            <a:extLst>
              <a:ext uri="{FF2B5EF4-FFF2-40B4-BE49-F238E27FC236}">
                <a16:creationId xmlns:a16="http://schemas.microsoft.com/office/drawing/2014/main" id="{C41C5C2C-FB9E-432D-9CD5-2E5FBD4E6CE5}"/>
              </a:ext>
            </a:extLst>
          </p:cNvPr>
          <p:cNvSpPr/>
          <p:nvPr/>
        </p:nvSpPr>
        <p:spPr>
          <a:xfrm>
            <a:off x="2035498" y="4722680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4 squares</a:t>
            </a:r>
          </a:p>
        </p:txBody>
      </p:sp>
      <p:sp>
        <p:nvSpPr>
          <p:cNvPr id="4" name="Answer B">
            <a:extLst>
              <a:ext uri="{FF2B5EF4-FFF2-40B4-BE49-F238E27FC236}">
                <a16:creationId xmlns:a16="http://schemas.microsoft.com/office/drawing/2014/main" id="{D162BE29-A7CB-485A-8B6D-8DC489C8B5B2}"/>
              </a:ext>
            </a:extLst>
          </p:cNvPr>
          <p:cNvSpPr/>
          <p:nvPr/>
        </p:nvSpPr>
        <p:spPr>
          <a:xfrm>
            <a:off x="4677098" y="4721092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2 squares</a:t>
            </a:r>
          </a:p>
        </p:txBody>
      </p:sp>
      <p:sp>
        <p:nvSpPr>
          <p:cNvPr id="5" name="Answer C">
            <a:extLst>
              <a:ext uri="{FF2B5EF4-FFF2-40B4-BE49-F238E27FC236}">
                <a16:creationId xmlns:a16="http://schemas.microsoft.com/office/drawing/2014/main" id="{5DDBFAF0-833F-4E7D-AE6D-96CC684E6E98}"/>
              </a:ext>
            </a:extLst>
          </p:cNvPr>
          <p:cNvSpPr/>
          <p:nvPr/>
        </p:nvSpPr>
        <p:spPr>
          <a:xfrm>
            <a:off x="7304410" y="4721092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3 squares</a:t>
            </a:r>
          </a:p>
        </p:txBody>
      </p:sp>
      <p:sp>
        <p:nvSpPr>
          <p:cNvPr id="6" name="Correct Answer Box">
            <a:extLst>
              <a:ext uri="{FF2B5EF4-FFF2-40B4-BE49-F238E27FC236}">
                <a16:creationId xmlns:a16="http://schemas.microsoft.com/office/drawing/2014/main" id="{CA78B09B-2C94-445D-BFD9-DF3FDEE609F7}"/>
              </a:ext>
            </a:extLst>
          </p:cNvPr>
          <p:cNvSpPr/>
          <p:nvPr/>
        </p:nvSpPr>
        <p:spPr>
          <a:xfrm>
            <a:off x="7319214" y="4732205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3 squares</a:t>
            </a:r>
          </a:p>
        </p:txBody>
      </p:sp>
      <p:sp>
        <p:nvSpPr>
          <p:cNvPr id="7" name="Try Again.txt"/>
          <p:cNvSpPr txBox="1">
            <a:spLocks noChangeArrowheads="1"/>
          </p:cNvSpPr>
          <p:nvPr/>
        </p:nvSpPr>
        <p:spPr bwMode="auto">
          <a:xfrm>
            <a:off x="2048198" y="5698992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8" name="Correct.txt"/>
          <p:cNvSpPr txBox="1">
            <a:spLocks noChangeArrowheads="1"/>
          </p:cNvSpPr>
          <p:nvPr/>
        </p:nvSpPr>
        <p:spPr bwMode="auto">
          <a:xfrm>
            <a:off x="2054548" y="5710105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9" name="Pentagon 3">
            <a:extLst>
              <a:ext uri="{FF2B5EF4-FFF2-40B4-BE49-F238E27FC236}">
                <a16:creationId xmlns:a16="http://schemas.microsoft.com/office/drawing/2014/main" id="{6A8D79FC-C030-4480-A388-FC16942DEDF3}"/>
              </a:ext>
            </a:extLst>
          </p:cNvPr>
          <p:cNvSpPr/>
          <p:nvPr/>
        </p:nvSpPr>
        <p:spPr>
          <a:xfrm>
            <a:off x="1633860" y="745992"/>
            <a:ext cx="1073150" cy="5318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/>
                </a:solidFill>
              </a:rPr>
              <a:t>Quiz</a:t>
            </a:r>
          </a:p>
        </p:txBody>
      </p:sp>
      <p:sp>
        <p:nvSpPr>
          <p:cNvPr id="10" name="Pentagon 9">
            <a:extLst>
              <a:ext uri="{FF2B5EF4-FFF2-40B4-BE49-F238E27FC236}">
                <a16:creationId xmlns:a16="http://schemas.microsoft.com/office/drawing/2014/main" id="{FD5A8084-C3A4-4655-B157-0C14922A7F35}"/>
              </a:ext>
            </a:extLst>
          </p:cNvPr>
          <p:cNvSpPr/>
          <p:nvPr/>
        </p:nvSpPr>
        <p:spPr>
          <a:xfrm flipH="1">
            <a:off x="7252023" y="745992"/>
            <a:ext cx="2635250" cy="8112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ratio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1D090AD-3288-4EA1-A51E-D286940DF0ED}"/>
              </a:ext>
            </a:extLst>
          </p:cNvPr>
          <p:cNvSpPr txBox="1"/>
          <p:nvPr/>
        </p:nvSpPr>
        <p:spPr>
          <a:xfrm>
            <a:off x="2049785" y="1796917"/>
            <a:ext cx="7394575" cy="8302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>
                <a:latin typeface="+mn-lt"/>
              </a:rPr>
              <a:t>How many more squares need to be shaded to make the ratio of shaded to unshaded squares 3:2?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ADDF77F-D14F-4D99-BDDE-7E9A1ABA6A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0869661"/>
              </p:ext>
            </p:extLst>
          </p:nvPr>
        </p:nvGraphicFramePr>
        <p:xfrm>
          <a:off x="3757935" y="3070092"/>
          <a:ext cx="3976690" cy="109702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76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76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76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76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766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76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766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766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766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766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65654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9C1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9C1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9C1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9C1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9C1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654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9C1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9C1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9C1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9C1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9C1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654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9C1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9C1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9C1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9C1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9C1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182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6" grpId="0" animBg="1"/>
      <p:bldP spid="7" grpId="0"/>
      <p:bldP spid="7" grpId="1"/>
      <p:bldP spid="7" grpId="2"/>
      <p:bldP spid="7" grpId="3"/>
      <p:bldP spid="8" grpId="0"/>
      <p:bldP spid="8" grpId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16366" cy="617311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Answer A">
            <a:extLst>
              <a:ext uri="{FF2B5EF4-FFF2-40B4-BE49-F238E27FC236}">
                <a16:creationId xmlns:a16="http://schemas.microsoft.com/office/drawing/2014/main" id="{635338A7-F0E2-441F-B3A9-A2D178C6D404}"/>
              </a:ext>
            </a:extLst>
          </p:cNvPr>
          <p:cNvSpPr/>
          <p:nvPr/>
        </p:nvSpPr>
        <p:spPr>
          <a:xfrm>
            <a:off x="2297668" y="4645947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4:2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4" name="Answer B">
            <a:extLst>
              <a:ext uri="{FF2B5EF4-FFF2-40B4-BE49-F238E27FC236}">
                <a16:creationId xmlns:a16="http://schemas.microsoft.com/office/drawing/2014/main" id="{F1909E80-42FC-4A78-A97C-BA3E21A40155}"/>
              </a:ext>
            </a:extLst>
          </p:cNvPr>
          <p:cNvSpPr/>
          <p:nvPr/>
        </p:nvSpPr>
        <p:spPr>
          <a:xfrm>
            <a:off x="4939268" y="4644359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8:24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5" name="Answer C">
            <a:extLst>
              <a:ext uri="{FF2B5EF4-FFF2-40B4-BE49-F238E27FC236}">
                <a16:creationId xmlns:a16="http://schemas.microsoft.com/office/drawing/2014/main" id="{11CDDA3C-FDDA-42B3-A5AF-6431B05C58AE}"/>
              </a:ext>
            </a:extLst>
          </p:cNvPr>
          <p:cNvSpPr/>
          <p:nvPr/>
        </p:nvSpPr>
        <p:spPr>
          <a:xfrm>
            <a:off x="7566580" y="4644359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2:1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6" name="Correct Answer Box">
            <a:extLst>
              <a:ext uri="{FF2B5EF4-FFF2-40B4-BE49-F238E27FC236}">
                <a16:creationId xmlns:a16="http://schemas.microsoft.com/office/drawing/2014/main" id="{B3CC1B6D-F06F-409E-BDFB-B01CB4A67FF0}"/>
              </a:ext>
            </a:extLst>
          </p:cNvPr>
          <p:cNvSpPr/>
          <p:nvPr/>
        </p:nvSpPr>
        <p:spPr>
          <a:xfrm>
            <a:off x="7566580" y="4644360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2:1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7" name="Try Again.txt"/>
          <p:cNvSpPr txBox="1">
            <a:spLocks noChangeArrowheads="1"/>
          </p:cNvSpPr>
          <p:nvPr/>
        </p:nvSpPr>
        <p:spPr bwMode="auto">
          <a:xfrm>
            <a:off x="2326242" y="5597599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8" name="Correct.txt"/>
          <p:cNvSpPr txBox="1">
            <a:spLocks noChangeArrowheads="1"/>
          </p:cNvSpPr>
          <p:nvPr/>
        </p:nvSpPr>
        <p:spPr bwMode="auto">
          <a:xfrm>
            <a:off x="2316718" y="5633372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9" name="Pentagon 3">
            <a:extLst>
              <a:ext uri="{FF2B5EF4-FFF2-40B4-BE49-F238E27FC236}">
                <a16:creationId xmlns:a16="http://schemas.microsoft.com/office/drawing/2014/main" id="{164EE86B-D0D1-4313-A6D1-013DAB176C3D}"/>
              </a:ext>
            </a:extLst>
          </p:cNvPr>
          <p:cNvSpPr/>
          <p:nvPr/>
        </p:nvSpPr>
        <p:spPr>
          <a:xfrm>
            <a:off x="1896030" y="669259"/>
            <a:ext cx="1073150" cy="531813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/>
                </a:solidFill>
              </a:rPr>
              <a:t>Quiz</a:t>
            </a:r>
          </a:p>
        </p:txBody>
      </p:sp>
      <p:sp>
        <p:nvSpPr>
          <p:cNvPr id="10" name="Pentagon 9">
            <a:extLst>
              <a:ext uri="{FF2B5EF4-FFF2-40B4-BE49-F238E27FC236}">
                <a16:creationId xmlns:a16="http://schemas.microsoft.com/office/drawing/2014/main" id="{4369F409-CB45-4233-ADE8-1B5677962F46}"/>
              </a:ext>
            </a:extLst>
          </p:cNvPr>
          <p:cNvSpPr/>
          <p:nvPr/>
        </p:nvSpPr>
        <p:spPr>
          <a:xfrm flipH="1">
            <a:off x="7514193" y="669259"/>
            <a:ext cx="2635250" cy="811213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ratio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E12D0FC-E15D-42F4-BE4F-D055380AE585}"/>
              </a:ext>
            </a:extLst>
          </p:cNvPr>
          <p:cNvSpPr txBox="1"/>
          <p:nvPr/>
        </p:nvSpPr>
        <p:spPr>
          <a:xfrm>
            <a:off x="2311955" y="1720184"/>
            <a:ext cx="7394575" cy="8302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>
                <a:latin typeface="+mn-lt"/>
              </a:rPr>
              <a:t>In a class of </a:t>
            </a:r>
            <a:r>
              <a:rPr lang="en-GB" sz="2400" dirty="0" smtClean="0">
                <a:latin typeface="+mn-lt"/>
              </a:rPr>
              <a:t>24 </a:t>
            </a:r>
            <a:r>
              <a:rPr lang="en-GB" sz="2400" dirty="0">
                <a:latin typeface="+mn-lt"/>
              </a:rPr>
              <a:t>children, 8 children can ride a </a:t>
            </a:r>
            <a:r>
              <a:rPr lang="en-GB" sz="2400" dirty="0" smtClean="0">
                <a:latin typeface="+mn-lt"/>
              </a:rPr>
              <a:t>bike. </a:t>
            </a:r>
            <a:r>
              <a:rPr lang="en-GB" sz="2400" dirty="0">
                <a:latin typeface="+mn-lt"/>
              </a:rPr>
              <a:t>What is the ratio of </a:t>
            </a:r>
            <a:r>
              <a:rPr lang="en-GB" sz="2400" dirty="0" smtClean="0">
                <a:latin typeface="+mn-lt"/>
              </a:rPr>
              <a:t>bike </a:t>
            </a:r>
            <a:r>
              <a:rPr lang="en-GB" sz="2400" dirty="0">
                <a:latin typeface="+mn-lt"/>
              </a:rPr>
              <a:t>riders to </a:t>
            </a:r>
            <a:r>
              <a:rPr lang="en-GB" sz="2400" dirty="0" smtClean="0">
                <a:latin typeface="+mn-lt"/>
              </a:rPr>
              <a:t>non-bike </a:t>
            </a:r>
            <a:r>
              <a:rPr lang="en-GB" sz="2400" dirty="0">
                <a:latin typeface="+mn-lt"/>
              </a:rPr>
              <a:t>riders?</a:t>
            </a:r>
          </a:p>
        </p:txBody>
      </p:sp>
      <p:pic>
        <p:nvPicPr>
          <p:cNvPr id="2050" name="Picture 2" descr="Image result for bik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963" y="2790159"/>
            <a:ext cx="2415830" cy="152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5628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6" grpId="0" animBg="1"/>
      <p:bldP spid="7" grpId="0"/>
      <p:bldP spid="7" grpId="1"/>
      <p:bldP spid="7" grpId="2"/>
      <p:bldP spid="7" grpId="3"/>
      <p:bldP spid="8" grpId="0"/>
      <p:bldP spid="8" grpId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Answer A">
            <a:extLst>
              <a:ext uri="{FF2B5EF4-FFF2-40B4-BE49-F238E27FC236}">
                <a16:creationId xmlns:a16="http://schemas.microsoft.com/office/drawing/2014/main" id="{2AAFFA70-CB81-4832-B35F-DA4789C9A869}"/>
              </a:ext>
            </a:extLst>
          </p:cNvPr>
          <p:cNvSpPr/>
          <p:nvPr/>
        </p:nvSpPr>
        <p:spPr>
          <a:xfrm>
            <a:off x="2188241" y="4594379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£27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4" name="Answer B">
            <a:extLst>
              <a:ext uri="{FF2B5EF4-FFF2-40B4-BE49-F238E27FC236}">
                <a16:creationId xmlns:a16="http://schemas.microsoft.com/office/drawing/2014/main" id="{A1DB509E-5B8C-4E42-830E-D9F605805DE5}"/>
              </a:ext>
            </a:extLst>
          </p:cNvPr>
          <p:cNvSpPr/>
          <p:nvPr/>
        </p:nvSpPr>
        <p:spPr>
          <a:xfrm>
            <a:off x="4829841" y="4592791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£81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5" name="Answer C">
            <a:extLst>
              <a:ext uri="{FF2B5EF4-FFF2-40B4-BE49-F238E27FC236}">
                <a16:creationId xmlns:a16="http://schemas.microsoft.com/office/drawing/2014/main" id="{D2F22D70-B361-49EC-B39A-3A06311DC446}"/>
              </a:ext>
            </a:extLst>
          </p:cNvPr>
          <p:cNvSpPr/>
          <p:nvPr/>
        </p:nvSpPr>
        <p:spPr>
          <a:xfrm>
            <a:off x="7457153" y="4592791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£135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6" name="Correct Answer Box">
            <a:extLst>
              <a:ext uri="{FF2B5EF4-FFF2-40B4-BE49-F238E27FC236}">
                <a16:creationId xmlns:a16="http://schemas.microsoft.com/office/drawing/2014/main" id="{F7D7BA9C-20E9-44CA-9C6D-F3FE8111AB9A}"/>
              </a:ext>
            </a:extLst>
          </p:cNvPr>
          <p:cNvSpPr/>
          <p:nvPr/>
        </p:nvSpPr>
        <p:spPr>
          <a:xfrm>
            <a:off x="4844127" y="4593834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£81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7" name="Try Again.txt"/>
          <p:cNvSpPr txBox="1">
            <a:spLocks noChangeArrowheads="1"/>
          </p:cNvSpPr>
          <p:nvPr/>
        </p:nvSpPr>
        <p:spPr bwMode="auto">
          <a:xfrm>
            <a:off x="2231103" y="5554521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Try again!</a:t>
            </a:r>
          </a:p>
        </p:txBody>
      </p:sp>
      <p:sp>
        <p:nvSpPr>
          <p:cNvPr id="8" name="Correct.txt"/>
          <p:cNvSpPr txBox="1">
            <a:spLocks noChangeArrowheads="1"/>
          </p:cNvSpPr>
          <p:nvPr/>
        </p:nvSpPr>
        <p:spPr bwMode="auto">
          <a:xfrm>
            <a:off x="2188241" y="5554521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Correct!</a:t>
            </a:r>
          </a:p>
        </p:txBody>
      </p:sp>
      <p:sp>
        <p:nvSpPr>
          <p:cNvPr id="9" name="Pentagon 3">
            <a:extLst>
              <a:ext uri="{FF2B5EF4-FFF2-40B4-BE49-F238E27FC236}">
                <a16:creationId xmlns:a16="http://schemas.microsoft.com/office/drawing/2014/main" id="{7F76CC53-CF6A-4E3B-B2E0-2998DB800414}"/>
              </a:ext>
            </a:extLst>
          </p:cNvPr>
          <p:cNvSpPr/>
          <p:nvPr/>
        </p:nvSpPr>
        <p:spPr>
          <a:xfrm>
            <a:off x="1786603" y="617691"/>
            <a:ext cx="1073150" cy="531813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/>
                </a:solidFill>
              </a:rPr>
              <a:t>Quiz</a:t>
            </a:r>
          </a:p>
        </p:txBody>
      </p:sp>
      <p:sp>
        <p:nvSpPr>
          <p:cNvPr id="10" name="Pentagon 9">
            <a:extLst>
              <a:ext uri="{FF2B5EF4-FFF2-40B4-BE49-F238E27FC236}">
                <a16:creationId xmlns:a16="http://schemas.microsoft.com/office/drawing/2014/main" id="{3FA7A2D9-5EB6-45F6-989B-6419FCBE1CA1}"/>
              </a:ext>
            </a:extLst>
          </p:cNvPr>
          <p:cNvSpPr/>
          <p:nvPr/>
        </p:nvSpPr>
        <p:spPr>
          <a:xfrm flipH="1">
            <a:off x="7404766" y="617691"/>
            <a:ext cx="2635250" cy="811213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ratio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13C37F-19CB-404B-BE83-7008809E9D45}"/>
              </a:ext>
            </a:extLst>
          </p:cNvPr>
          <p:cNvSpPr txBox="1"/>
          <p:nvPr/>
        </p:nvSpPr>
        <p:spPr>
          <a:xfrm>
            <a:off x="2202528" y="1668616"/>
            <a:ext cx="7394575" cy="8302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 err="1" smtClean="0">
                <a:latin typeface="+mn-lt"/>
              </a:rPr>
              <a:t>Ameila</a:t>
            </a:r>
            <a:r>
              <a:rPr lang="en-GB" sz="2400" dirty="0" smtClean="0">
                <a:latin typeface="+mn-lt"/>
              </a:rPr>
              <a:t> </a:t>
            </a:r>
            <a:r>
              <a:rPr lang="en-GB" sz="2400" dirty="0">
                <a:latin typeface="+mn-lt"/>
              </a:rPr>
              <a:t>and </a:t>
            </a:r>
            <a:r>
              <a:rPr lang="en-GB" sz="2400" dirty="0" smtClean="0">
                <a:latin typeface="+mn-lt"/>
              </a:rPr>
              <a:t>Ethan </a:t>
            </a:r>
            <a:r>
              <a:rPr lang="en-GB" sz="2400" dirty="0">
                <a:latin typeface="+mn-lt"/>
              </a:rPr>
              <a:t>share out </a:t>
            </a:r>
            <a:r>
              <a:rPr lang="en-GB" sz="2400" dirty="0" smtClean="0">
                <a:latin typeface="+mn-lt"/>
              </a:rPr>
              <a:t>£216 </a:t>
            </a:r>
            <a:r>
              <a:rPr lang="en-GB" sz="2400" dirty="0">
                <a:latin typeface="+mn-lt"/>
              </a:rPr>
              <a:t>using the ratio 3:5. How much money does </a:t>
            </a:r>
            <a:r>
              <a:rPr lang="en-GB" sz="2400" dirty="0" smtClean="0">
                <a:latin typeface="+mn-lt"/>
              </a:rPr>
              <a:t>Amelia receive</a:t>
            </a:r>
            <a:r>
              <a:rPr lang="en-GB" sz="2400" dirty="0">
                <a:latin typeface="+mn-lt"/>
              </a:rPr>
              <a:t>?</a:t>
            </a:r>
          </a:p>
        </p:txBody>
      </p:sp>
      <p:pic>
        <p:nvPicPr>
          <p:cNvPr id="3074" name="Picture 2" descr="Pounds, Sterling, Money, Currency, British, Coin, Cash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131" y="2563946"/>
            <a:ext cx="2414126" cy="1777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0744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5" grpId="0" animBg="1"/>
      <p:bldP spid="5" grpId="1" animBg="1"/>
      <p:bldP spid="6" grpId="0" animBg="1"/>
      <p:bldP spid="7" grpId="0"/>
      <p:bldP spid="7" grpId="1"/>
      <p:bldP spid="7" grpId="2"/>
      <p:bldP spid="7" grpId="3"/>
      <p:bldP spid="8" grpId="0"/>
      <p:bldP spid="8" grpId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Answer A">
            <a:extLst>
              <a:ext uri="{FF2B5EF4-FFF2-40B4-BE49-F238E27FC236}">
                <a16:creationId xmlns:a16="http://schemas.microsoft.com/office/drawing/2014/main" id="{47A6ACB1-6F60-4E52-8EB2-674E017F47AC}"/>
              </a:ext>
            </a:extLst>
          </p:cNvPr>
          <p:cNvSpPr/>
          <p:nvPr/>
        </p:nvSpPr>
        <p:spPr>
          <a:xfrm>
            <a:off x="2370139" y="4741863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10 counters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21" name="Answer B">
            <a:extLst>
              <a:ext uri="{FF2B5EF4-FFF2-40B4-BE49-F238E27FC236}">
                <a16:creationId xmlns:a16="http://schemas.microsoft.com/office/drawing/2014/main" id="{2CA4AA7E-01E0-4AFD-B366-CCF653E502CE}"/>
              </a:ext>
            </a:extLst>
          </p:cNvPr>
          <p:cNvSpPr/>
          <p:nvPr/>
        </p:nvSpPr>
        <p:spPr>
          <a:xfrm>
            <a:off x="4997450" y="4739911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30 counters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9" name="Answer C">
            <a:extLst>
              <a:ext uri="{FF2B5EF4-FFF2-40B4-BE49-F238E27FC236}">
                <a16:creationId xmlns:a16="http://schemas.microsoft.com/office/drawing/2014/main" id="{64A592AD-BFFF-4EB6-A933-A5C5A8272C52}"/>
              </a:ext>
            </a:extLst>
          </p:cNvPr>
          <p:cNvSpPr/>
          <p:nvPr/>
        </p:nvSpPr>
        <p:spPr>
          <a:xfrm>
            <a:off x="7639051" y="4740276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9 counters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29" name="Correct Answer Box">
            <a:extLst>
              <a:ext uri="{FF2B5EF4-FFF2-40B4-BE49-F238E27FC236}">
                <a16:creationId xmlns:a16="http://schemas.microsoft.com/office/drawing/2014/main" id="{6339692D-783C-484B-9BB3-8EAA94B7BE0A}"/>
              </a:ext>
            </a:extLst>
          </p:cNvPr>
          <p:cNvSpPr/>
          <p:nvPr/>
        </p:nvSpPr>
        <p:spPr>
          <a:xfrm>
            <a:off x="4997450" y="4741863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30 counters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30" name="Try Again.txt"/>
          <p:cNvSpPr txBox="1">
            <a:spLocks noChangeArrowheads="1"/>
          </p:cNvSpPr>
          <p:nvPr/>
        </p:nvSpPr>
        <p:spPr bwMode="auto">
          <a:xfrm>
            <a:off x="2220350" y="5722272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Try again!</a:t>
            </a:r>
          </a:p>
        </p:txBody>
      </p:sp>
      <p:sp>
        <p:nvSpPr>
          <p:cNvPr id="32" name="Correct.txt"/>
          <p:cNvSpPr txBox="1">
            <a:spLocks noChangeArrowheads="1"/>
          </p:cNvSpPr>
          <p:nvPr/>
        </p:nvSpPr>
        <p:spPr bwMode="auto">
          <a:xfrm>
            <a:off x="2203145" y="5727958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Correct!</a:t>
            </a:r>
          </a:p>
        </p:txBody>
      </p:sp>
      <p:sp>
        <p:nvSpPr>
          <p:cNvPr id="12" name="Pentagon 3">
            <a:extLst>
              <a:ext uri="{FF2B5EF4-FFF2-40B4-BE49-F238E27FC236}">
                <a16:creationId xmlns:a16="http://schemas.microsoft.com/office/drawing/2014/main" id="{C118221D-193F-4E93-92DB-DAD273A97417}"/>
              </a:ext>
            </a:extLst>
          </p:cNvPr>
          <p:cNvSpPr/>
          <p:nvPr/>
        </p:nvSpPr>
        <p:spPr>
          <a:xfrm>
            <a:off x="1968500" y="765176"/>
            <a:ext cx="1073150" cy="5318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>
              <a:defRPr/>
            </a:pPr>
            <a:r>
              <a:rPr lang="en-GB" sz="2000" b="1" dirty="0">
                <a:solidFill>
                  <a:schemeClr val="bg1"/>
                </a:solidFill>
              </a:rPr>
              <a:t>Quiz</a:t>
            </a:r>
          </a:p>
        </p:txBody>
      </p:sp>
      <p:sp>
        <p:nvSpPr>
          <p:cNvPr id="13" name="Pentagon 12">
            <a:extLst>
              <a:ext uri="{FF2B5EF4-FFF2-40B4-BE49-F238E27FC236}">
                <a16:creationId xmlns:a16="http://schemas.microsoft.com/office/drawing/2014/main" id="{BE7CFC9D-BC15-482D-9C4B-249C78D63369}"/>
              </a:ext>
            </a:extLst>
          </p:cNvPr>
          <p:cNvSpPr/>
          <p:nvPr/>
        </p:nvSpPr>
        <p:spPr>
          <a:xfrm flipH="1">
            <a:off x="7586663" y="765176"/>
            <a:ext cx="2635250" cy="8112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ratio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E65BFC0-B3F2-481D-B087-6A0EFFA56F7B}"/>
              </a:ext>
            </a:extLst>
          </p:cNvPr>
          <p:cNvSpPr txBox="1"/>
          <p:nvPr/>
        </p:nvSpPr>
        <p:spPr>
          <a:xfrm>
            <a:off x="2384426" y="1816100"/>
            <a:ext cx="7394575" cy="12003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/>
              <a:t>There are </a:t>
            </a:r>
            <a:r>
              <a:rPr lang="en-GB" sz="2400" dirty="0" smtClean="0"/>
              <a:t>45 counters </a:t>
            </a:r>
            <a:r>
              <a:rPr lang="en-GB" sz="2400" dirty="0"/>
              <a:t>in a bag. The ratio of red to blue to green </a:t>
            </a:r>
            <a:r>
              <a:rPr lang="en-GB" sz="2400" dirty="0" smtClean="0"/>
              <a:t>counters </a:t>
            </a:r>
            <a:r>
              <a:rPr lang="en-GB" sz="2400" dirty="0"/>
              <a:t>is 1:2:6. How many green </a:t>
            </a:r>
            <a:r>
              <a:rPr lang="en-GB" sz="2400" dirty="0" smtClean="0"/>
              <a:t>counters </a:t>
            </a:r>
            <a:r>
              <a:rPr lang="en-GB" sz="2400" dirty="0"/>
              <a:t>are there?</a:t>
            </a:r>
          </a:p>
        </p:txBody>
      </p:sp>
      <p:sp>
        <p:nvSpPr>
          <p:cNvPr id="2" name="Oval 1"/>
          <p:cNvSpPr/>
          <p:nvPr/>
        </p:nvSpPr>
        <p:spPr>
          <a:xfrm>
            <a:off x="4494652" y="3317118"/>
            <a:ext cx="765450" cy="77776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547491" y="3317120"/>
            <a:ext cx="765450" cy="777765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630512" y="3317119"/>
            <a:ext cx="765450" cy="77776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616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 nodeType="clickPar">
                      <p:stCondLst>
                        <p:cond delay="0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1" grpId="0" animBg="1"/>
      <p:bldP spid="19" grpId="0" animBg="1"/>
      <p:bldP spid="19" grpId="1" animBg="1"/>
      <p:bldP spid="29" grpId="0" animBg="1"/>
      <p:bldP spid="30" grpId="0"/>
      <p:bldP spid="30" grpId="1"/>
      <p:bldP spid="30" grpId="2"/>
      <p:bldP spid="30" grpId="3"/>
      <p:bldP spid="32" grpId="0"/>
      <p:bldP spid="32" grpId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42278" y="38238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Answer A">
            <a:extLst>
              <a:ext uri="{FF2B5EF4-FFF2-40B4-BE49-F238E27FC236}">
                <a16:creationId xmlns:a16="http://schemas.microsoft.com/office/drawing/2014/main" id="{F0C750C1-69FE-4A70-9F92-17364C62563F}"/>
              </a:ext>
            </a:extLst>
          </p:cNvPr>
          <p:cNvSpPr/>
          <p:nvPr/>
        </p:nvSpPr>
        <p:spPr>
          <a:xfrm>
            <a:off x="2349118" y="4647270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15 strawberries</a:t>
            </a:r>
          </a:p>
        </p:txBody>
      </p:sp>
      <p:sp>
        <p:nvSpPr>
          <p:cNvPr id="4" name="Answer B">
            <a:extLst>
              <a:ext uri="{FF2B5EF4-FFF2-40B4-BE49-F238E27FC236}">
                <a16:creationId xmlns:a16="http://schemas.microsoft.com/office/drawing/2014/main" id="{7CF3D6CC-FC96-4493-B5CF-93484A9E9558}"/>
              </a:ext>
            </a:extLst>
          </p:cNvPr>
          <p:cNvSpPr/>
          <p:nvPr/>
        </p:nvSpPr>
        <p:spPr>
          <a:xfrm>
            <a:off x="4775943" y="4637736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12 strawberries</a:t>
            </a:r>
          </a:p>
        </p:txBody>
      </p:sp>
      <p:sp>
        <p:nvSpPr>
          <p:cNvPr id="5" name="Answer C">
            <a:extLst>
              <a:ext uri="{FF2B5EF4-FFF2-40B4-BE49-F238E27FC236}">
                <a16:creationId xmlns:a16="http://schemas.microsoft.com/office/drawing/2014/main" id="{B64B85B1-51D7-44BC-9F58-7963E2ADCBB6}"/>
              </a:ext>
            </a:extLst>
          </p:cNvPr>
          <p:cNvSpPr/>
          <p:nvPr/>
        </p:nvSpPr>
        <p:spPr>
          <a:xfrm>
            <a:off x="7322398" y="4659969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10 strawberries</a:t>
            </a:r>
          </a:p>
        </p:txBody>
      </p:sp>
      <p:sp>
        <p:nvSpPr>
          <p:cNvPr id="6" name="Correct Answer Box">
            <a:extLst>
              <a:ext uri="{FF2B5EF4-FFF2-40B4-BE49-F238E27FC236}">
                <a16:creationId xmlns:a16="http://schemas.microsoft.com/office/drawing/2014/main" id="{966B8C99-0B55-43F6-A9EC-54CC42CCC19C}"/>
              </a:ext>
            </a:extLst>
          </p:cNvPr>
          <p:cNvSpPr/>
          <p:nvPr/>
        </p:nvSpPr>
        <p:spPr>
          <a:xfrm>
            <a:off x="2349118" y="4644095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15 strawberries</a:t>
            </a:r>
          </a:p>
        </p:txBody>
      </p:sp>
      <p:sp>
        <p:nvSpPr>
          <p:cNvPr id="7" name="Try Again.txt"/>
          <p:cNvSpPr txBox="1">
            <a:spLocks noChangeArrowheads="1"/>
          </p:cNvSpPr>
          <p:nvPr/>
        </p:nvSpPr>
        <p:spPr bwMode="auto">
          <a:xfrm>
            <a:off x="2361818" y="5623582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8" name="Correct.txt"/>
          <p:cNvSpPr txBox="1">
            <a:spLocks noChangeArrowheads="1"/>
          </p:cNvSpPr>
          <p:nvPr/>
        </p:nvSpPr>
        <p:spPr bwMode="auto">
          <a:xfrm>
            <a:off x="2368168" y="5634695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9" name="Pentagon 3">
            <a:extLst>
              <a:ext uri="{FF2B5EF4-FFF2-40B4-BE49-F238E27FC236}">
                <a16:creationId xmlns:a16="http://schemas.microsoft.com/office/drawing/2014/main" id="{D4FE20BF-EAE0-4527-A631-28834B4C8128}"/>
              </a:ext>
            </a:extLst>
          </p:cNvPr>
          <p:cNvSpPr/>
          <p:nvPr/>
        </p:nvSpPr>
        <p:spPr>
          <a:xfrm>
            <a:off x="1947480" y="670582"/>
            <a:ext cx="1073150" cy="5318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/>
                </a:solidFill>
              </a:rPr>
              <a:t>Quiz</a:t>
            </a:r>
          </a:p>
        </p:txBody>
      </p:sp>
      <p:sp>
        <p:nvSpPr>
          <p:cNvPr id="10" name="Pentagon 9">
            <a:extLst>
              <a:ext uri="{FF2B5EF4-FFF2-40B4-BE49-F238E27FC236}">
                <a16:creationId xmlns:a16="http://schemas.microsoft.com/office/drawing/2014/main" id="{7B667AFA-9E47-4B15-9ECE-2B520950DFFE}"/>
              </a:ext>
            </a:extLst>
          </p:cNvPr>
          <p:cNvSpPr/>
          <p:nvPr/>
        </p:nvSpPr>
        <p:spPr>
          <a:xfrm flipH="1">
            <a:off x="7565643" y="670582"/>
            <a:ext cx="2635250" cy="8112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ratio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EC8C5FD-ABAE-4CC1-BA23-35377C9E91FE}"/>
              </a:ext>
            </a:extLst>
          </p:cNvPr>
          <p:cNvSpPr txBox="1"/>
          <p:nvPr/>
        </p:nvSpPr>
        <p:spPr>
          <a:xfrm>
            <a:off x="2363405" y="1721507"/>
            <a:ext cx="7394575" cy="12001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>
                <a:latin typeface="+mn-lt"/>
              </a:rPr>
              <a:t>A recipe for a fruit smoothie says to use </a:t>
            </a:r>
            <a:r>
              <a:rPr lang="en-GB" sz="2400" dirty="0" smtClean="0">
                <a:latin typeface="+mn-lt"/>
              </a:rPr>
              <a:t>apples </a:t>
            </a:r>
            <a:r>
              <a:rPr lang="en-GB" sz="2400" dirty="0">
                <a:latin typeface="+mn-lt"/>
              </a:rPr>
              <a:t>and strawberries in the ratio 2:5. If I use 6 </a:t>
            </a:r>
            <a:r>
              <a:rPr lang="en-GB" sz="2400" dirty="0" smtClean="0">
                <a:latin typeface="+mn-lt"/>
              </a:rPr>
              <a:t>apples, </a:t>
            </a:r>
            <a:r>
              <a:rPr lang="en-GB" sz="2400" dirty="0">
                <a:latin typeface="+mn-lt"/>
              </a:rPr>
              <a:t>how many strawberries should I use?</a:t>
            </a:r>
          </a:p>
        </p:txBody>
      </p:sp>
      <p:sp>
        <p:nvSpPr>
          <p:cNvPr id="12" name="Rectangl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1947480" y="5601357"/>
            <a:ext cx="3095625" cy="465138"/>
          </a:xfrm>
          <a:prstGeom prst="homePlate">
            <a:avLst>
              <a:gd name="adj" fmla="val 49915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108000" tIns="108000" rIns="324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>
                <a:solidFill>
                  <a:schemeClr val="bg1"/>
                </a:solidFill>
              </a:rPr>
              <a:t>Choose another objective</a:t>
            </a:r>
            <a:endParaRPr lang="en-GB" altLang="en-US" sz="1100" b="1">
              <a:solidFill>
                <a:schemeClr val="bg1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80002" y="2992483"/>
            <a:ext cx="1110179" cy="1531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725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7" grpId="0"/>
      <p:bldP spid="7" grpId="1"/>
      <p:bldP spid="7" grpId="2"/>
      <p:bldP spid="7" grpId="3"/>
      <p:bldP spid="8" grpId="0"/>
      <p:bldP spid="8" grpId="1"/>
      <p:bldP spid="9" grpId="0" animBg="1"/>
      <p:bldP spid="10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578758" y="329376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2032328" y="1644869"/>
            <a:ext cx="77279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Proportion describes </a:t>
            </a:r>
            <a:r>
              <a:rPr lang="en-GB" altLang="en-US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parts of a whole</a:t>
            </a:r>
            <a:r>
              <a:rPr lang="en-GB" altLang="en-US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</a:p>
        </p:txBody>
      </p:sp>
      <p:sp>
        <p:nvSpPr>
          <p:cNvPr id="4" name="Pentagon 3">
            <a:extLst>
              <a:ext uri="{FF2B5EF4-FFF2-40B4-BE49-F238E27FC236}">
                <a16:creationId xmlns:a16="http://schemas.microsoft.com/office/drawing/2014/main" id="{DA54E9DD-E2FF-4FBC-911E-0BA9ECF39004}"/>
              </a:ext>
            </a:extLst>
          </p:cNvPr>
          <p:cNvSpPr/>
          <p:nvPr/>
        </p:nvSpPr>
        <p:spPr>
          <a:xfrm>
            <a:off x="1768803" y="733644"/>
            <a:ext cx="1073150" cy="5318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/>
              <a:t>Revise</a:t>
            </a:r>
          </a:p>
        </p:txBody>
      </p:sp>
      <p:sp>
        <p:nvSpPr>
          <p:cNvPr id="5" name="Pentagon 12">
            <a:extLst>
              <a:ext uri="{FF2B5EF4-FFF2-40B4-BE49-F238E27FC236}">
                <a16:creationId xmlns:a16="http://schemas.microsoft.com/office/drawing/2014/main" id="{7A2E2453-92D3-4354-9BE8-20379DE71A21}"/>
              </a:ext>
            </a:extLst>
          </p:cNvPr>
          <p:cNvSpPr/>
          <p:nvPr/>
        </p:nvSpPr>
        <p:spPr>
          <a:xfrm flipH="1">
            <a:off x="6978978" y="733644"/>
            <a:ext cx="3043238" cy="8112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proportion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D35460-C273-4025-B432-8DB01CFBC55E}"/>
              </a:ext>
            </a:extLst>
          </p:cNvPr>
          <p:cNvSpPr txBox="1"/>
          <p:nvPr/>
        </p:nvSpPr>
        <p:spPr>
          <a:xfrm>
            <a:off x="2056141" y="2319557"/>
            <a:ext cx="7620000" cy="64611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There are </a:t>
            </a:r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</a:rPr>
              <a:t>24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 marbles in a jar. </a:t>
            </a:r>
          </a:p>
          <a:p>
            <a:pPr>
              <a:defRPr/>
            </a:pP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There are </a:t>
            </a:r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</a:rPr>
              <a:t>9 </a:t>
            </a:r>
            <a:r>
              <a:rPr lang="en-GB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green 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marbles and </a:t>
            </a:r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</a:rPr>
              <a:t>15 yellow 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marbles.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19BDCC-B00A-4320-84D6-A85707BD3D87}"/>
              </a:ext>
            </a:extLst>
          </p:cNvPr>
          <p:cNvSpPr txBox="1"/>
          <p:nvPr/>
        </p:nvSpPr>
        <p:spPr>
          <a:xfrm>
            <a:off x="2041853" y="3587969"/>
            <a:ext cx="3635375" cy="107791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We can describe the proportions of the colours of the marbles using fractions, simplifying where necessary.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F294B02-FEEC-4B30-9510-6468A8B38F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8717852"/>
              </p:ext>
            </p:extLst>
          </p:nvPr>
        </p:nvGraphicFramePr>
        <p:xfrm>
          <a:off x="2056710" y="4814354"/>
          <a:ext cx="3619786" cy="1058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7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19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1114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Green 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marbles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 rotWithShape="0">
                      <a:blip r:embed="rId2"/>
                      <a:stretch>
                        <a:fillRect l="-71470" t="-1136" r="-865" b="-105682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7685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Yellow marbles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 rotWithShape="0">
                      <a:blip r:embed="rId2"/>
                      <a:stretch>
                        <a:fillRect l="-71470" t="-102299" r="-865" b="-6897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26F5E0A-6109-4DB4-A8C0-4F36880E6A53}"/>
              </a:ext>
            </a:extLst>
          </p:cNvPr>
          <p:cNvSpPr txBox="1"/>
          <p:nvPr/>
        </p:nvSpPr>
        <p:spPr>
          <a:xfrm>
            <a:off x="5891541" y="3587969"/>
            <a:ext cx="3784600" cy="8318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Remember, ratio is different to proportion as ratio </a:t>
            </a:r>
            <a:r>
              <a:rPr lang="en-GB" sz="1600" b="1" dirty="0">
                <a:latin typeface="Verdana" panose="020B0604030504040204" pitchFamily="34" charset="0"/>
                <a:ea typeface="Verdana" panose="020B0604030504040204" pitchFamily="34" charset="0"/>
              </a:rPr>
              <a:t>compares</a:t>
            </a: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 the parts of a </a:t>
            </a:r>
            <a:r>
              <a:rPr lang="en-GB" sz="1600" b="1" dirty="0">
                <a:latin typeface="Verdana" panose="020B0604030504040204" pitchFamily="34" charset="0"/>
                <a:ea typeface="Verdana" panose="020B0604030504040204" pitchFamily="34" charset="0"/>
              </a:rPr>
              <a:t>total amount</a:t>
            </a: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6F3FD03-F97C-4E0B-8132-1D9E614E1F89}"/>
              </a:ext>
            </a:extLst>
          </p:cNvPr>
          <p:cNvSpPr txBox="1"/>
          <p:nvPr/>
        </p:nvSpPr>
        <p:spPr>
          <a:xfrm>
            <a:off x="5896303" y="4589682"/>
            <a:ext cx="3779838" cy="15081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6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The ratio of </a:t>
            </a:r>
            <a:r>
              <a:rPr lang="en-GB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>green </a:t>
            </a: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marbles to yellow marbles is:</a:t>
            </a:r>
          </a:p>
          <a:p>
            <a:pPr algn="ctr">
              <a:defRPr/>
            </a:pPr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</a:rPr>
              <a:t>9:15 </a:t>
            </a:r>
          </a:p>
          <a:p>
            <a:pPr>
              <a:defRPr/>
            </a:pPr>
            <a:endParaRPr lang="en-GB" sz="8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>
              <a:defRPr/>
            </a:pP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This can also be simplified to:</a:t>
            </a:r>
            <a:endParaRPr lang="en-GB" sz="8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ctr">
              <a:defRPr/>
            </a:pPr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</a:rPr>
              <a:t>3:5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86" t="33517" r="-1778" b="34326"/>
          <a:stretch/>
        </p:blipFill>
        <p:spPr>
          <a:xfrm>
            <a:off x="8345466" y="2248379"/>
            <a:ext cx="1676750" cy="777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874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Answer A">
            <a:extLst>
              <a:ext uri="{FF2B5EF4-FFF2-40B4-BE49-F238E27FC236}">
                <a16:creationId xmlns:a16="http://schemas.microsoft.com/office/drawing/2014/main" id="{4FB1370D-4443-4E75-8E98-F9E6A12528A6}"/>
              </a:ext>
            </a:extLst>
          </p:cNvPr>
          <p:cNvSpPr/>
          <p:nvPr/>
        </p:nvSpPr>
        <p:spPr>
          <a:xfrm>
            <a:off x="2149421" y="4699822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8 in 27</a:t>
            </a:r>
          </a:p>
        </p:txBody>
      </p:sp>
      <p:sp>
        <p:nvSpPr>
          <p:cNvPr id="4" name="Answer B">
            <a:extLst>
              <a:ext uri="{FF2B5EF4-FFF2-40B4-BE49-F238E27FC236}">
                <a16:creationId xmlns:a16="http://schemas.microsoft.com/office/drawing/2014/main" id="{AEB8EA47-82E0-4E4B-B53B-D34FFC4850B3}"/>
              </a:ext>
            </a:extLst>
          </p:cNvPr>
          <p:cNvSpPr/>
          <p:nvPr/>
        </p:nvSpPr>
        <p:spPr>
          <a:xfrm>
            <a:off x="4791021" y="4698234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8 in 19</a:t>
            </a:r>
          </a:p>
        </p:txBody>
      </p:sp>
      <p:sp>
        <p:nvSpPr>
          <p:cNvPr id="5" name="Answer C">
            <a:extLst>
              <a:ext uri="{FF2B5EF4-FFF2-40B4-BE49-F238E27FC236}">
                <a16:creationId xmlns:a16="http://schemas.microsoft.com/office/drawing/2014/main" id="{7D69ABDD-9354-4271-B286-DF22C70495A6}"/>
              </a:ext>
            </a:extLst>
          </p:cNvPr>
          <p:cNvSpPr/>
          <p:nvPr/>
        </p:nvSpPr>
        <p:spPr>
          <a:xfrm>
            <a:off x="7418333" y="4698234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27 in 8</a:t>
            </a:r>
          </a:p>
        </p:txBody>
      </p:sp>
      <p:sp>
        <p:nvSpPr>
          <p:cNvPr id="6" name="Correct Answer Box">
            <a:extLst>
              <a:ext uri="{FF2B5EF4-FFF2-40B4-BE49-F238E27FC236}">
                <a16:creationId xmlns:a16="http://schemas.microsoft.com/office/drawing/2014/main" id="{3A3BD3CE-EDAD-4674-B0CF-323353A4C8CC}"/>
              </a:ext>
            </a:extLst>
          </p:cNvPr>
          <p:cNvSpPr/>
          <p:nvPr/>
        </p:nvSpPr>
        <p:spPr>
          <a:xfrm>
            <a:off x="2168471" y="4698234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8 in 27</a:t>
            </a:r>
          </a:p>
        </p:txBody>
      </p:sp>
      <p:sp>
        <p:nvSpPr>
          <p:cNvPr id="7" name="Try Again.txt"/>
          <p:cNvSpPr txBox="1">
            <a:spLocks noChangeArrowheads="1"/>
          </p:cNvSpPr>
          <p:nvPr/>
        </p:nvSpPr>
        <p:spPr bwMode="auto">
          <a:xfrm>
            <a:off x="2162121" y="5676134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8" name="Correct.txt"/>
          <p:cNvSpPr txBox="1">
            <a:spLocks noChangeArrowheads="1"/>
          </p:cNvSpPr>
          <p:nvPr/>
        </p:nvSpPr>
        <p:spPr bwMode="auto">
          <a:xfrm>
            <a:off x="2168471" y="5687247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9" name="Pentagon 3">
            <a:extLst>
              <a:ext uri="{FF2B5EF4-FFF2-40B4-BE49-F238E27FC236}">
                <a16:creationId xmlns:a16="http://schemas.microsoft.com/office/drawing/2014/main" id="{2A1F3332-2752-4EF7-936A-3FACB435C7B3}"/>
              </a:ext>
            </a:extLst>
          </p:cNvPr>
          <p:cNvSpPr/>
          <p:nvPr/>
        </p:nvSpPr>
        <p:spPr>
          <a:xfrm>
            <a:off x="1747783" y="723134"/>
            <a:ext cx="1073150" cy="5318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/>
                </a:solidFill>
              </a:rPr>
              <a:t>Quiz</a:t>
            </a:r>
          </a:p>
        </p:txBody>
      </p:sp>
      <p:sp>
        <p:nvSpPr>
          <p:cNvPr id="10" name="Pentagon 9">
            <a:extLst>
              <a:ext uri="{FF2B5EF4-FFF2-40B4-BE49-F238E27FC236}">
                <a16:creationId xmlns:a16="http://schemas.microsoft.com/office/drawing/2014/main" id="{9CF1904F-76EF-49F8-AEDA-7FD24CF9716A}"/>
              </a:ext>
            </a:extLst>
          </p:cNvPr>
          <p:cNvSpPr/>
          <p:nvPr/>
        </p:nvSpPr>
        <p:spPr>
          <a:xfrm flipH="1">
            <a:off x="6959546" y="723134"/>
            <a:ext cx="3041650" cy="8112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proportion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A25B66F-930A-4370-9EA3-D320509DFBA8}"/>
              </a:ext>
            </a:extLst>
          </p:cNvPr>
          <p:cNvSpPr txBox="1"/>
          <p:nvPr/>
        </p:nvSpPr>
        <p:spPr>
          <a:xfrm>
            <a:off x="2163708" y="1774059"/>
            <a:ext cx="7394575" cy="8302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>
                <a:latin typeface="+mn-lt"/>
              </a:rPr>
              <a:t>What is the proportion of shaded squares in this pattern?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786A380F-EBF9-44D4-841C-3BD43C34DD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5051197"/>
              </p:ext>
            </p:extLst>
          </p:nvPr>
        </p:nvGraphicFramePr>
        <p:xfrm>
          <a:off x="4070296" y="3047234"/>
          <a:ext cx="3578229" cy="109702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75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75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75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75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75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75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75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75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758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65654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654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654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0" marR="91420" marT="45677" marB="456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1636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  <p:bldP spid="7" grpId="0"/>
      <p:bldP spid="7" grpId="1"/>
      <p:bldP spid="7" grpId="2"/>
      <p:bldP spid="7" grpId="3"/>
      <p:bldP spid="8" grpId="0"/>
      <p:bldP spid="8" grpId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Answer A">
                <a:extLst>
                  <a:ext uri="{FF2B5EF4-FFF2-40B4-BE49-F238E27FC236}">
                    <a16:creationId xmlns:a16="http://schemas.microsoft.com/office/drawing/2014/main" id="{4FB1370D-4443-4E75-8E98-F9E6A12528A6}"/>
                  </a:ext>
                </a:extLst>
              </p:cNvPr>
              <p:cNvSpPr/>
              <p:nvPr/>
            </p:nvSpPr>
            <p:spPr>
              <a:xfrm>
                <a:off x="2149421" y="4699822"/>
                <a:ext cx="2168525" cy="786578"/>
              </a:xfrm>
              <a:prstGeom prst="roundRect">
                <a:avLst>
                  <a:gd name="adj" fmla="val 0"/>
                </a:avLst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7</m:t>
                          </m:r>
                        </m:num>
                        <m:den>
                          <m:r>
                            <a:rPr lang="en-GB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36</m:t>
                          </m:r>
                        </m:den>
                      </m:f>
                    </m:oMath>
                  </m:oMathPara>
                </a14:m>
                <a:endParaRPr lang="en-GB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" name="Answer A">
                <a:extLst>
                  <a:ext uri="{FF2B5EF4-FFF2-40B4-BE49-F238E27FC236}">
                    <a16:creationId xmlns:a16="http://schemas.microsoft.com/office/drawing/2014/main" id="{4FB1370D-4443-4E75-8E98-F9E6A12528A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9421" y="4699822"/>
                <a:ext cx="2168525" cy="786578"/>
              </a:xfrm>
              <a:prstGeom prst="roundRect">
                <a:avLst>
                  <a:gd name="adj" fmla="val 0"/>
                </a:avLst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Answer B">
                <a:extLst>
                  <a:ext uri="{FF2B5EF4-FFF2-40B4-BE49-F238E27FC236}">
                    <a16:creationId xmlns:a16="http://schemas.microsoft.com/office/drawing/2014/main" id="{AEB8EA47-82E0-4E4B-B53B-D34FFC4850B3}"/>
                  </a:ext>
                </a:extLst>
              </p:cNvPr>
              <p:cNvSpPr/>
              <p:nvPr/>
            </p:nvSpPr>
            <p:spPr>
              <a:xfrm>
                <a:off x="4791021" y="4698234"/>
                <a:ext cx="2168525" cy="788166"/>
              </a:xfrm>
              <a:prstGeom prst="roundRect">
                <a:avLst>
                  <a:gd name="adj" fmla="val 0"/>
                </a:avLst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GB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36</m:t>
                          </m:r>
                        </m:den>
                      </m:f>
                    </m:oMath>
                  </m:oMathPara>
                </a14:m>
                <a:endParaRPr lang="en-GB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" name="Answer B">
                <a:extLst>
                  <a:ext uri="{FF2B5EF4-FFF2-40B4-BE49-F238E27FC236}">
                    <a16:creationId xmlns:a16="http://schemas.microsoft.com/office/drawing/2014/main" id="{AEB8EA47-82E0-4E4B-B53B-D34FFC4850B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1021" y="4698234"/>
                <a:ext cx="2168525" cy="788166"/>
              </a:xfrm>
              <a:prstGeom prst="roundRect">
                <a:avLst>
                  <a:gd name="adj" fmla="val 0"/>
                </a:avLst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Answer C">
                <a:extLst>
                  <a:ext uri="{FF2B5EF4-FFF2-40B4-BE49-F238E27FC236}">
                    <a16:creationId xmlns:a16="http://schemas.microsoft.com/office/drawing/2014/main" id="{7D69ABDD-9354-4271-B286-DF22C70495A6}"/>
                  </a:ext>
                </a:extLst>
              </p:cNvPr>
              <p:cNvSpPr/>
              <p:nvPr/>
            </p:nvSpPr>
            <p:spPr>
              <a:xfrm>
                <a:off x="7418333" y="4698234"/>
                <a:ext cx="2168525" cy="788166"/>
              </a:xfrm>
              <a:prstGeom prst="roundRect">
                <a:avLst>
                  <a:gd name="adj" fmla="val 0"/>
                </a:avLst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" name="Answer C">
                <a:extLst>
                  <a:ext uri="{FF2B5EF4-FFF2-40B4-BE49-F238E27FC236}">
                    <a16:creationId xmlns:a16="http://schemas.microsoft.com/office/drawing/2014/main" id="{7D69ABDD-9354-4271-B286-DF22C70495A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8333" y="4698234"/>
                <a:ext cx="2168525" cy="788166"/>
              </a:xfrm>
              <a:prstGeom prst="roundRect">
                <a:avLst>
                  <a:gd name="adj" fmla="val 0"/>
                </a:avLst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rrect Answer Box">
                <a:extLst>
                  <a:ext uri="{FF2B5EF4-FFF2-40B4-BE49-F238E27FC236}">
                    <a16:creationId xmlns:a16="http://schemas.microsoft.com/office/drawing/2014/main" id="{3A3BD3CE-EDAD-4674-B0CF-323353A4C8CC}"/>
                  </a:ext>
                </a:extLst>
              </p:cNvPr>
              <p:cNvSpPr/>
              <p:nvPr/>
            </p:nvSpPr>
            <p:spPr>
              <a:xfrm>
                <a:off x="2168471" y="4712521"/>
                <a:ext cx="2168525" cy="773879"/>
              </a:xfrm>
              <a:prstGeom prst="roundRect">
                <a:avLst>
                  <a:gd name="adj" fmla="val 0"/>
                </a:avLst>
              </a:prstGeom>
              <a:solidFill>
                <a:schemeClr val="accent2">
                  <a:lumMod val="40000"/>
                  <a:lumOff val="60000"/>
                </a:schemeClr>
              </a:solidFill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7</m:t>
                          </m:r>
                        </m:num>
                        <m:den>
                          <m:r>
                            <a:rPr lang="en-GB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36</m:t>
                          </m:r>
                        </m:den>
                      </m:f>
                    </m:oMath>
                  </m:oMathPara>
                </a14:m>
                <a:endParaRPr lang="en-GB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" name="Correct Answer Box">
                <a:extLst>
                  <a:ext uri="{FF2B5EF4-FFF2-40B4-BE49-F238E27FC236}">
                    <a16:creationId xmlns:a16="http://schemas.microsoft.com/office/drawing/2014/main" id="{3A3BD3CE-EDAD-4674-B0CF-323353A4C8C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8471" y="4712521"/>
                <a:ext cx="2168525" cy="773879"/>
              </a:xfrm>
              <a:prstGeom prst="roundRect">
                <a:avLst>
                  <a:gd name="adj" fmla="val 0"/>
                </a:avLst>
              </a:prstGeom>
              <a:blipFill>
                <a:blip r:embed="rId5"/>
                <a:stretch>
                  <a:fillRect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ry Again.txt"/>
          <p:cNvSpPr txBox="1">
            <a:spLocks noChangeArrowheads="1"/>
          </p:cNvSpPr>
          <p:nvPr/>
        </p:nvSpPr>
        <p:spPr bwMode="auto">
          <a:xfrm>
            <a:off x="2162121" y="5676134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8" name="Correct.txt"/>
          <p:cNvSpPr txBox="1">
            <a:spLocks noChangeArrowheads="1"/>
          </p:cNvSpPr>
          <p:nvPr/>
        </p:nvSpPr>
        <p:spPr bwMode="auto">
          <a:xfrm>
            <a:off x="2168471" y="5687247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9" name="Pentagon 3">
            <a:extLst>
              <a:ext uri="{FF2B5EF4-FFF2-40B4-BE49-F238E27FC236}">
                <a16:creationId xmlns:a16="http://schemas.microsoft.com/office/drawing/2014/main" id="{2A1F3332-2752-4EF7-936A-3FACB435C7B3}"/>
              </a:ext>
            </a:extLst>
          </p:cNvPr>
          <p:cNvSpPr/>
          <p:nvPr/>
        </p:nvSpPr>
        <p:spPr>
          <a:xfrm>
            <a:off x="1747783" y="723134"/>
            <a:ext cx="1073150" cy="5318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/>
                </a:solidFill>
              </a:rPr>
              <a:t>Quiz</a:t>
            </a:r>
          </a:p>
        </p:txBody>
      </p:sp>
      <p:sp>
        <p:nvSpPr>
          <p:cNvPr id="10" name="Pentagon 9">
            <a:extLst>
              <a:ext uri="{FF2B5EF4-FFF2-40B4-BE49-F238E27FC236}">
                <a16:creationId xmlns:a16="http://schemas.microsoft.com/office/drawing/2014/main" id="{9CF1904F-76EF-49F8-AEDA-7FD24CF9716A}"/>
              </a:ext>
            </a:extLst>
          </p:cNvPr>
          <p:cNvSpPr/>
          <p:nvPr/>
        </p:nvSpPr>
        <p:spPr>
          <a:xfrm flipH="1">
            <a:off x="6959546" y="723134"/>
            <a:ext cx="3041650" cy="8112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proportion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A25B66F-930A-4370-9EA3-D320509DFBA8}"/>
              </a:ext>
            </a:extLst>
          </p:cNvPr>
          <p:cNvSpPr txBox="1"/>
          <p:nvPr/>
        </p:nvSpPr>
        <p:spPr>
          <a:xfrm>
            <a:off x="2163708" y="1774059"/>
            <a:ext cx="7394575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/>
              <a:t>In a class of 36 children, </a:t>
            </a:r>
            <a:r>
              <a:rPr lang="en-GB" sz="2400" dirty="0" smtClean="0"/>
              <a:t>7 </a:t>
            </a:r>
            <a:r>
              <a:rPr lang="en-GB" sz="2400" dirty="0"/>
              <a:t>children have been on holiday to </a:t>
            </a:r>
            <a:r>
              <a:rPr lang="en-GB" sz="2400" dirty="0" smtClean="0"/>
              <a:t>Asia. </a:t>
            </a:r>
            <a:r>
              <a:rPr lang="en-GB" sz="2400" dirty="0"/>
              <a:t>What proportion of the class have been to </a:t>
            </a:r>
            <a:r>
              <a:rPr lang="en-GB" sz="2400" dirty="0" smtClean="0"/>
              <a:t>Asia?</a:t>
            </a:r>
            <a:endParaRPr lang="en-GB" sz="24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581" y="2632833"/>
            <a:ext cx="4544504" cy="1633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788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  <p:bldP spid="7" grpId="0"/>
      <p:bldP spid="7" grpId="1"/>
      <p:bldP spid="7" grpId="2"/>
      <p:bldP spid="7" grpId="3"/>
      <p:bldP spid="8" grpId="0"/>
      <p:bldP spid="8" grpId="1"/>
      <p:bldP spid="9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9488" y="19685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Answer A">
                <a:extLst>
                  <a:ext uri="{FF2B5EF4-FFF2-40B4-BE49-F238E27FC236}">
                    <a16:creationId xmlns:a16="http://schemas.microsoft.com/office/drawing/2014/main" id="{4FB1370D-4443-4E75-8E98-F9E6A12528A6}"/>
                  </a:ext>
                </a:extLst>
              </p:cNvPr>
              <p:cNvSpPr/>
              <p:nvPr/>
            </p:nvSpPr>
            <p:spPr>
              <a:xfrm>
                <a:off x="7558460" y="4699822"/>
                <a:ext cx="2168525" cy="786578"/>
              </a:xfrm>
              <a:prstGeom prst="roundRect">
                <a:avLst>
                  <a:gd name="adj" fmla="val 0"/>
                </a:avLst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7</m:t>
                          </m:r>
                        </m:num>
                        <m:den>
                          <m:r>
                            <a:rPr lang="en-GB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" name="Answer A">
                <a:extLst>
                  <a:ext uri="{FF2B5EF4-FFF2-40B4-BE49-F238E27FC236}">
                    <a16:creationId xmlns:a16="http://schemas.microsoft.com/office/drawing/2014/main" id="{4FB1370D-4443-4E75-8E98-F9E6A12528A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8460" y="4699822"/>
                <a:ext cx="2168525" cy="786578"/>
              </a:xfrm>
              <a:prstGeom prst="roundRect">
                <a:avLst>
                  <a:gd name="adj" fmla="val 0"/>
                </a:avLst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Answer B">
                <a:extLst>
                  <a:ext uri="{FF2B5EF4-FFF2-40B4-BE49-F238E27FC236}">
                    <a16:creationId xmlns:a16="http://schemas.microsoft.com/office/drawing/2014/main" id="{AEB8EA47-82E0-4E4B-B53B-D34FFC4850B3}"/>
                  </a:ext>
                </a:extLst>
              </p:cNvPr>
              <p:cNvSpPr/>
              <p:nvPr/>
            </p:nvSpPr>
            <p:spPr>
              <a:xfrm>
                <a:off x="4791021" y="4698234"/>
                <a:ext cx="2168525" cy="788166"/>
              </a:xfrm>
              <a:prstGeom prst="roundRect">
                <a:avLst>
                  <a:gd name="adj" fmla="val 0"/>
                </a:avLst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7</m:t>
                          </m:r>
                        </m:num>
                        <m:den>
                          <m:r>
                            <a:rPr lang="en-GB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" name="Answer B">
                <a:extLst>
                  <a:ext uri="{FF2B5EF4-FFF2-40B4-BE49-F238E27FC236}">
                    <a16:creationId xmlns:a16="http://schemas.microsoft.com/office/drawing/2014/main" id="{AEB8EA47-82E0-4E4B-B53B-D34FFC4850B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1021" y="4698234"/>
                <a:ext cx="2168525" cy="788166"/>
              </a:xfrm>
              <a:prstGeom prst="roundRect">
                <a:avLst>
                  <a:gd name="adj" fmla="val 0"/>
                </a:avLst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Answer C">
                <a:extLst>
                  <a:ext uri="{FF2B5EF4-FFF2-40B4-BE49-F238E27FC236}">
                    <a16:creationId xmlns:a16="http://schemas.microsoft.com/office/drawing/2014/main" id="{7D69ABDD-9354-4271-B286-DF22C70495A6}"/>
                  </a:ext>
                </a:extLst>
              </p:cNvPr>
              <p:cNvSpPr/>
              <p:nvPr/>
            </p:nvSpPr>
            <p:spPr>
              <a:xfrm>
                <a:off x="2168471" y="4698234"/>
                <a:ext cx="2168525" cy="788166"/>
              </a:xfrm>
              <a:prstGeom prst="roundRect">
                <a:avLst>
                  <a:gd name="adj" fmla="val 0"/>
                </a:avLst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" name="Answer C">
                <a:extLst>
                  <a:ext uri="{FF2B5EF4-FFF2-40B4-BE49-F238E27FC236}">
                    <a16:creationId xmlns:a16="http://schemas.microsoft.com/office/drawing/2014/main" id="{7D69ABDD-9354-4271-B286-DF22C70495A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8471" y="4698234"/>
                <a:ext cx="2168525" cy="788166"/>
              </a:xfrm>
              <a:prstGeom prst="roundRect">
                <a:avLst>
                  <a:gd name="adj" fmla="val 0"/>
                </a:avLst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rrect Answer Box">
                <a:extLst>
                  <a:ext uri="{FF2B5EF4-FFF2-40B4-BE49-F238E27FC236}">
                    <a16:creationId xmlns:a16="http://schemas.microsoft.com/office/drawing/2014/main" id="{3A3BD3CE-EDAD-4674-B0CF-323353A4C8CC}"/>
                  </a:ext>
                </a:extLst>
              </p:cNvPr>
              <p:cNvSpPr/>
              <p:nvPr/>
            </p:nvSpPr>
            <p:spPr>
              <a:xfrm>
                <a:off x="7558459" y="4696774"/>
                <a:ext cx="2168525" cy="773879"/>
              </a:xfrm>
              <a:prstGeom prst="roundRect">
                <a:avLst>
                  <a:gd name="adj" fmla="val 0"/>
                </a:avLst>
              </a:prstGeom>
              <a:solidFill>
                <a:schemeClr val="accent2">
                  <a:lumMod val="40000"/>
                  <a:lumOff val="60000"/>
                </a:schemeClr>
              </a:solidFill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7</m:t>
                          </m:r>
                        </m:num>
                        <m:den>
                          <m:r>
                            <a:rPr lang="en-GB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" name="Correct Answer Box">
                <a:extLst>
                  <a:ext uri="{FF2B5EF4-FFF2-40B4-BE49-F238E27FC236}">
                    <a16:creationId xmlns:a16="http://schemas.microsoft.com/office/drawing/2014/main" id="{3A3BD3CE-EDAD-4674-B0CF-323353A4C8C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8459" y="4696774"/>
                <a:ext cx="2168525" cy="773879"/>
              </a:xfrm>
              <a:prstGeom prst="roundRect">
                <a:avLst>
                  <a:gd name="adj" fmla="val 0"/>
                </a:avLst>
              </a:prstGeom>
              <a:blipFill>
                <a:blip r:embed="rId5"/>
                <a:stretch>
                  <a:fillRect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ry Again.txt"/>
          <p:cNvSpPr txBox="1">
            <a:spLocks noChangeArrowheads="1"/>
          </p:cNvSpPr>
          <p:nvPr/>
        </p:nvSpPr>
        <p:spPr bwMode="auto">
          <a:xfrm>
            <a:off x="2162121" y="5676134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8" name="Correct.txt"/>
          <p:cNvSpPr txBox="1">
            <a:spLocks noChangeArrowheads="1"/>
          </p:cNvSpPr>
          <p:nvPr/>
        </p:nvSpPr>
        <p:spPr bwMode="auto">
          <a:xfrm>
            <a:off x="2168471" y="5687247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9" name="Pentagon 3">
            <a:extLst>
              <a:ext uri="{FF2B5EF4-FFF2-40B4-BE49-F238E27FC236}">
                <a16:creationId xmlns:a16="http://schemas.microsoft.com/office/drawing/2014/main" id="{2A1F3332-2752-4EF7-936A-3FACB435C7B3}"/>
              </a:ext>
            </a:extLst>
          </p:cNvPr>
          <p:cNvSpPr/>
          <p:nvPr/>
        </p:nvSpPr>
        <p:spPr>
          <a:xfrm>
            <a:off x="1747783" y="723134"/>
            <a:ext cx="1073150" cy="5318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/>
                </a:solidFill>
              </a:rPr>
              <a:t>Quiz</a:t>
            </a:r>
          </a:p>
        </p:txBody>
      </p:sp>
      <p:sp>
        <p:nvSpPr>
          <p:cNvPr id="10" name="Pentagon 9">
            <a:extLst>
              <a:ext uri="{FF2B5EF4-FFF2-40B4-BE49-F238E27FC236}">
                <a16:creationId xmlns:a16="http://schemas.microsoft.com/office/drawing/2014/main" id="{9CF1904F-76EF-49F8-AEDA-7FD24CF9716A}"/>
              </a:ext>
            </a:extLst>
          </p:cNvPr>
          <p:cNvSpPr/>
          <p:nvPr/>
        </p:nvSpPr>
        <p:spPr>
          <a:xfrm flipH="1">
            <a:off x="6959546" y="723134"/>
            <a:ext cx="3041650" cy="8112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proportion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A25B66F-930A-4370-9EA3-D320509DFBA8}"/>
              </a:ext>
            </a:extLst>
          </p:cNvPr>
          <p:cNvSpPr txBox="1"/>
          <p:nvPr/>
        </p:nvSpPr>
        <p:spPr>
          <a:xfrm>
            <a:off x="2163708" y="1774059"/>
            <a:ext cx="7394575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/>
              <a:t>A recipe says to use </a:t>
            </a:r>
            <a:r>
              <a:rPr lang="en-GB" sz="2400" dirty="0" smtClean="0"/>
              <a:t>cranberries </a:t>
            </a:r>
            <a:r>
              <a:rPr lang="en-GB" sz="2400" dirty="0"/>
              <a:t>and </a:t>
            </a:r>
            <a:r>
              <a:rPr lang="en-GB" sz="2400" dirty="0" smtClean="0"/>
              <a:t>sultanas in </a:t>
            </a:r>
            <a:r>
              <a:rPr lang="en-GB" sz="2400" dirty="0"/>
              <a:t>the ratio 3:7. What is the proportion of </a:t>
            </a:r>
            <a:r>
              <a:rPr lang="en-GB" sz="2400" dirty="0" smtClean="0"/>
              <a:t>sultanas in </a:t>
            </a:r>
            <a:r>
              <a:rPr lang="en-GB" sz="2400" dirty="0"/>
              <a:t>this recipe?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860482">
            <a:off x="5211459" y="2711870"/>
            <a:ext cx="908563" cy="1812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395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  <p:bldP spid="7" grpId="0"/>
      <p:bldP spid="7" grpId="1"/>
      <p:bldP spid="7" grpId="2"/>
      <p:bldP spid="7" grpId="3"/>
      <p:bldP spid="8" grpId="0"/>
      <p:bldP spid="8" grpId="1"/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Answer A">
            <a:extLst>
              <a:ext uri="{FF2B5EF4-FFF2-40B4-BE49-F238E27FC236}">
                <a16:creationId xmlns:a16="http://schemas.microsoft.com/office/drawing/2014/main" id="{9D14C24C-9FFA-478E-ACEA-471CBC906AD2}"/>
              </a:ext>
            </a:extLst>
          </p:cNvPr>
          <p:cNvSpPr/>
          <p:nvPr/>
        </p:nvSpPr>
        <p:spPr>
          <a:xfrm>
            <a:off x="2235100" y="4602967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120 students</a:t>
            </a:r>
          </a:p>
        </p:txBody>
      </p:sp>
      <p:sp>
        <p:nvSpPr>
          <p:cNvPr id="34" name="Answer B">
            <a:extLst>
              <a:ext uri="{FF2B5EF4-FFF2-40B4-BE49-F238E27FC236}">
                <a16:creationId xmlns:a16="http://schemas.microsoft.com/office/drawing/2014/main" id="{EE987289-FC68-477A-8A89-E3EE88E952FA}"/>
              </a:ext>
            </a:extLst>
          </p:cNvPr>
          <p:cNvSpPr/>
          <p:nvPr/>
        </p:nvSpPr>
        <p:spPr>
          <a:xfrm>
            <a:off x="4876700" y="4601379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180 students</a:t>
            </a:r>
          </a:p>
        </p:txBody>
      </p:sp>
      <p:sp>
        <p:nvSpPr>
          <p:cNvPr id="35" name="Answer C">
            <a:extLst>
              <a:ext uri="{FF2B5EF4-FFF2-40B4-BE49-F238E27FC236}">
                <a16:creationId xmlns:a16="http://schemas.microsoft.com/office/drawing/2014/main" id="{B3CDDD17-BD53-4FB7-8792-D7A9BFD2D364}"/>
              </a:ext>
            </a:extLst>
          </p:cNvPr>
          <p:cNvSpPr/>
          <p:nvPr/>
        </p:nvSpPr>
        <p:spPr>
          <a:xfrm>
            <a:off x="7504012" y="4601379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135 children</a:t>
            </a:r>
          </a:p>
        </p:txBody>
      </p:sp>
      <p:sp>
        <p:nvSpPr>
          <p:cNvPr id="36" name="Correct Answer Box">
            <a:extLst>
              <a:ext uri="{FF2B5EF4-FFF2-40B4-BE49-F238E27FC236}">
                <a16:creationId xmlns:a16="http://schemas.microsoft.com/office/drawing/2014/main" id="{6650457B-53B5-4D3B-A2B3-D1D76428954D}"/>
              </a:ext>
            </a:extLst>
          </p:cNvPr>
          <p:cNvSpPr/>
          <p:nvPr/>
        </p:nvSpPr>
        <p:spPr>
          <a:xfrm>
            <a:off x="7504012" y="4623605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135 </a:t>
            </a:r>
            <a:r>
              <a:rPr lang="en-GB" sz="2000" dirty="0" smtClean="0">
                <a:solidFill>
                  <a:schemeClr val="tx1"/>
                </a:solidFill>
              </a:rPr>
              <a:t>students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37" name="Try Again.txt"/>
          <p:cNvSpPr txBox="1">
            <a:spLocks noChangeArrowheads="1"/>
          </p:cNvSpPr>
          <p:nvPr/>
        </p:nvSpPr>
        <p:spPr bwMode="auto">
          <a:xfrm>
            <a:off x="2247800" y="5579279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38" name="Correct.txt"/>
          <p:cNvSpPr txBox="1">
            <a:spLocks noChangeArrowheads="1"/>
          </p:cNvSpPr>
          <p:nvPr/>
        </p:nvSpPr>
        <p:spPr bwMode="auto">
          <a:xfrm>
            <a:off x="2254150" y="5590392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39" name="Pentagon 3">
            <a:extLst>
              <a:ext uri="{FF2B5EF4-FFF2-40B4-BE49-F238E27FC236}">
                <a16:creationId xmlns:a16="http://schemas.microsoft.com/office/drawing/2014/main" id="{D265D0A9-82E2-48DD-B15A-57A00D683367}"/>
              </a:ext>
            </a:extLst>
          </p:cNvPr>
          <p:cNvSpPr/>
          <p:nvPr/>
        </p:nvSpPr>
        <p:spPr>
          <a:xfrm>
            <a:off x="1833462" y="626279"/>
            <a:ext cx="1073150" cy="5318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/>
                </a:solidFill>
              </a:rPr>
              <a:t>Quiz</a:t>
            </a:r>
          </a:p>
        </p:txBody>
      </p:sp>
      <p:sp>
        <p:nvSpPr>
          <p:cNvPr id="40" name="Pentagon 39">
            <a:extLst>
              <a:ext uri="{FF2B5EF4-FFF2-40B4-BE49-F238E27FC236}">
                <a16:creationId xmlns:a16="http://schemas.microsoft.com/office/drawing/2014/main" id="{849C631D-5614-478F-AA50-393932ABA6CA}"/>
              </a:ext>
            </a:extLst>
          </p:cNvPr>
          <p:cNvSpPr/>
          <p:nvPr/>
        </p:nvSpPr>
        <p:spPr>
          <a:xfrm flipH="1">
            <a:off x="7045225" y="626279"/>
            <a:ext cx="3041650" cy="8112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proportion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CF895A4-277F-4FB0-940A-46348043F515}"/>
              </a:ext>
            </a:extLst>
          </p:cNvPr>
          <p:cNvSpPr txBox="1"/>
          <p:nvPr/>
        </p:nvSpPr>
        <p:spPr>
          <a:xfrm>
            <a:off x="2249387" y="1677204"/>
            <a:ext cx="7394575" cy="15696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/>
              <a:t>Out of the 240 </a:t>
            </a:r>
            <a:r>
              <a:rPr lang="en-GB" sz="2400" dirty="0" smtClean="0"/>
              <a:t>students </a:t>
            </a:r>
            <a:r>
              <a:rPr lang="en-GB" sz="2400" dirty="0"/>
              <a:t>in </a:t>
            </a:r>
            <a:r>
              <a:rPr lang="en-GB" sz="2400" dirty="0" smtClean="0"/>
              <a:t>GCSE classes, </a:t>
            </a:r>
            <a:r>
              <a:rPr lang="en-GB" sz="2400" dirty="0"/>
              <a:t>3 in every 8 </a:t>
            </a:r>
            <a:r>
              <a:rPr lang="en-GB" sz="2400" dirty="0" smtClean="0"/>
              <a:t>students cycle to college. </a:t>
            </a:r>
            <a:r>
              <a:rPr lang="en-GB" sz="2400" dirty="0"/>
              <a:t>This is half of the proportion of the </a:t>
            </a:r>
            <a:r>
              <a:rPr lang="en-GB" sz="2400" dirty="0" smtClean="0"/>
              <a:t>A Level students. </a:t>
            </a:r>
            <a:r>
              <a:rPr lang="en-GB" sz="2400" dirty="0"/>
              <a:t>If there are 180 </a:t>
            </a:r>
            <a:r>
              <a:rPr lang="en-GB" sz="2400" dirty="0" smtClean="0"/>
              <a:t>A-Level students, </a:t>
            </a:r>
            <a:r>
              <a:rPr lang="en-GB" sz="2400" dirty="0"/>
              <a:t>how many </a:t>
            </a:r>
            <a:r>
              <a:rPr lang="en-GB" sz="2400" dirty="0" smtClean="0"/>
              <a:t>A-Level students cycle to college.?</a:t>
            </a:r>
            <a:endParaRPr lang="en-GB" sz="2400" dirty="0">
              <a:latin typeface="+mn-lt"/>
            </a:endParaRPr>
          </a:p>
        </p:txBody>
      </p:sp>
      <p:sp>
        <p:nvSpPr>
          <p:cNvPr id="42" name="Rectangl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1833462" y="5557054"/>
            <a:ext cx="3095625" cy="465138"/>
          </a:xfrm>
          <a:prstGeom prst="homePlate">
            <a:avLst>
              <a:gd name="adj" fmla="val 49915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108000" tIns="108000" rIns="324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 dirty="0">
                <a:solidFill>
                  <a:schemeClr val="bg1"/>
                </a:solidFill>
              </a:rPr>
              <a:t>Choose another objective</a:t>
            </a:r>
            <a:endParaRPr lang="en-GB" altLang="en-US" sz="1100" b="1" dirty="0">
              <a:solidFill>
                <a:schemeClr val="bg1"/>
              </a:solidFill>
            </a:endParaRPr>
          </a:p>
        </p:txBody>
      </p:sp>
      <p:pic>
        <p:nvPicPr>
          <p:cNvPr id="13" name="Picture 2" descr="Image result for bik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7784" y="3447592"/>
            <a:ext cx="1509140" cy="953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3008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7" grpId="0"/>
      <p:bldP spid="37" grpId="1"/>
      <p:bldP spid="37" grpId="2"/>
      <p:bldP spid="37" grpId="3"/>
      <p:bldP spid="38" grpId="0"/>
      <p:bldP spid="38" grpId="1"/>
      <p:bldP spid="39" grpId="0" animBg="1"/>
      <p:bldP spid="40" grpId="0" animBg="1"/>
      <p:bldP spid="4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Pentagon 3">
            <a:extLst>
              <a:ext uri="{FF2B5EF4-FFF2-40B4-BE49-F238E27FC236}">
                <a16:creationId xmlns:a16="http://schemas.microsoft.com/office/drawing/2014/main" id="{64671AA3-7740-4BEE-89D8-36FCAAD3EA84}"/>
              </a:ext>
            </a:extLst>
          </p:cNvPr>
          <p:cNvSpPr/>
          <p:nvPr/>
        </p:nvSpPr>
        <p:spPr>
          <a:xfrm>
            <a:off x="1527065" y="639050"/>
            <a:ext cx="1073150" cy="5318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/>
              <a:t>Revise</a:t>
            </a:r>
          </a:p>
        </p:txBody>
      </p:sp>
      <p:sp>
        <p:nvSpPr>
          <p:cNvPr id="4" name="Pentagon 12">
            <a:extLst>
              <a:ext uri="{FF2B5EF4-FFF2-40B4-BE49-F238E27FC236}">
                <a16:creationId xmlns:a16="http://schemas.microsoft.com/office/drawing/2014/main" id="{9C557549-807F-4C86-9D0B-E7393B6DD4D5}"/>
              </a:ext>
            </a:extLst>
          </p:cNvPr>
          <p:cNvSpPr/>
          <p:nvPr/>
        </p:nvSpPr>
        <p:spPr>
          <a:xfrm flipH="1">
            <a:off x="6091128" y="639050"/>
            <a:ext cx="3689350" cy="8112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calculating percentages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296895B-29A4-4EBB-BDCC-0E501D993B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5037980"/>
              </p:ext>
            </p:extLst>
          </p:nvPr>
        </p:nvGraphicFramePr>
        <p:xfrm>
          <a:off x="1636603" y="1516938"/>
          <a:ext cx="8062912" cy="44878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62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5274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Calculating percentages of an amount</a:t>
                      </a:r>
                    </a:p>
                  </a:txBody>
                  <a:tcPr marL="91444" marR="91444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5176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5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+mn-lt"/>
                        </a:rPr>
                        <a:t>Find </a:t>
                      </a:r>
                      <a:r>
                        <a:rPr lang="en-GB" sz="1600" b="1" dirty="0" smtClean="0">
                          <a:latin typeface="+mn-lt"/>
                        </a:rPr>
                        <a:t>34% </a:t>
                      </a:r>
                      <a:r>
                        <a:rPr lang="en-GB" sz="1600" b="1" dirty="0">
                          <a:latin typeface="+mn-lt"/>
                        </a:rPr>
                        <a:t>of £</a:t>
                      </a:r>
                      <a:r>
                        <a:rPr lang="en-GB" sz="1600" b="1" dirty="0" smtClean="0">
                          <a:latin typeface="+mn-lt"/>
                        </a:rPr>
                        <a:t>150</a:t>
                      </a:r>
                      <a:endParaRPr lang="en-GB" sz="1600" b="1" dirty="0">
                        <a:latin typeface="+mn-lt"/>
                      </a:endParaRPr>
                    </a:p>
                    <a:p>
                      <a:pPr algn="l"/>
                      <a:r>
                        <a:rPr lang="en-GB" sz="1400" b="0" dirty="0">
                          <a:latin typeface="+mn-lt"/>
                        </a:rPr>
                        <a:t>Remember that to find 10% of any number, we can use place value understanding to divide by 10.</a:t>
                      </a:r>
                    </a:p>
                    <a:p>
                      <a:pPr algn="l"/>
                      <a:r>
                        <a:rPr lang="en-GB" sz="1600" b="1" dirty="0">
                          <a:latin typeface="+mn-lt"/>
                        </a:rPr>
                        <a:t>£</a:t>
                      </a:r>
                      <a:r>
                        <a:rPr lang="en-GB" sz="1600" b="1" dirty="0" smtClean="0">
                          <a:latin typeface="+mn-lt"/>
                        </a:rPr>
                        <a:t>150 </a:t>
                      </a:r>
                      <a:r>
                        <a:rPr lang="en-GB" sz="1600" b="1" dirty="0">
                          <a:latin typeface="+mn-lt"/>
                        </a:rPr>
                        <a:t>÷ 10 = £</a:t>
                      </a:r>
                      <a:r>
                        <a:rPr lang="en-GB" sz="1600" b="1" dirty="0" smtClean="0">
                          <a:latin typeface="+mn-lt"/>
                        </a:rPr>
                        <a:t>15 </a:t>
                      </a:r>
                      <a:r>
                        <a:rPr lang="en-GB" sz="1600" b="1" dirty="0">
                          <a:latin typeface="+mn-lt"/>
                        </a:rPr>
                        <a:t>so 10% </a:t>
                      </a:r>
                      <a:r>
                        <a:rPr lang="en-GB" sz="16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 £</a:t>
                      </a:r>
                      <a:r>
                        <a:rPr lang="en-GB" sz="16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</a:t>
                      </a:r>
                      <a:r>
                        <a:rPr lang="en-GB" sz="1600" b="1" dirty="0" smtClean="0">
                          <a:latin typeface="+mn-lt"/>
                        </a:rPr>
                        <a:t> </a:t>
                      </a:r>
                      <a:r>
                        <a:rPr lang="en-GB" sz="1600" b="1" dirty="0">
                          <a:latin typeface="+mn-lt"/>
                        </a:rPr>
                        <a:t>= £</a:t>
                      </a:r>
                      <a:r>
                        <a:rPr lang="en-GB" sz="1600" b="1" dirty="0" smtClean="0">
                          <a:latin typeface="+mn-lt"/>
                        </a:rPr>
                        <a:t>15</a:t>
                      </a:r>
                      <a:endParaRPr lang="en-GB" sz="1600" b="1" dirty="0">
                        <a:latin typeface="+mn-lt"/>
                      </a:endParaRPr>
                    </a:p>
                    <a:p>
                      <a:pPr algn="l"/>
                      <a:endParaRPr lang="en-GB" sz="1000" b="0" dirty="0">
                        <a:latin typeface="+mn-lt"/>
                      </a:endParaRPr>
                    </a:p>
                    <a:p>
                      <a:pPr algn="l"/>
                      <a:r>
                        <a:rPr lang="en-GB" sz="1400" b="0" dirty="0">
                          <a:latin typeface="+mn-lt"/>
                        </a:rPr>
                        <a:t>Multiply 10% of the amount by 3 to find 30%.</a:t>
                      </a:r>
                    </a:p>
                    <a:p>
                      <a:pPr algn="l"/>
                      <a:r>
                        <a:rPr lang="en-GB" sz="1600" b="1" dirty="0">
                          <a:latin typeface="+mn-lt"/>
                        </a:rPr>
                        <a:t>£</a:t>
                      </a:r>
                      <a:r>
                        <a:rPr lang="en-GB" sz="1600" b="1" dirty="0" smtClean="0">
                          <a:latin typeface="+mn-lt"/>
                        </a:rPr>
                        <a:t>15 </a:t>
                      </a:r>
                      <a:r>
                        <a:rPr lang="en-GB" sz="1600" b="1" dirty="0">
                          <a:latin typeface="+mn-lt"/>
                        </a:rPr>
                        <a:t>× 3 = </a:t>
                      </a:r>
                      <a:r>
                        <a:rPr lang="en-GB" sz="1600" b="1" dirty="0" smtClean="0">
                          <a:latin typeface="+mn-lt"/>
                        </a:rPr>
                        <a:t>£45 </a:t>
                      </a:r>
                      <a:r>
                        <a:rPr lang="en-GB" sz="1600" b="1" dirty="0">
                          <a:latin typeface="+mn-lt"/>
                        </a:rPr>
                        <a:t>so 30% </a:t>
                      </a:r>
                      <a:r>
                        <a:rPr lang="en-GB" sz="16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 £</a:t>
                      </a:r>
                      <a:r>
                        <a:rPr lang="en-GB" sz="16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</a:t>
                      </a:r>
                      <a:r>
                        <a:rPr lang="en-GB" sz="1600" b="1" dirty="0" smtClean="0">
                          <a:latin typeface="+mn-lt"/>
                        </a:rPr>
                        <a:t> </a:t>
                      </a:r>
                      <a:r>
                        <a:rPr lang="en-GB" sz="1600" b="1" dirty="0">
                          <a:latin typeface="+mn-lt"/>
                        </a:rPr>
                        <a:t>= </a:t>
                      </a:r>
                      <a:r>
                        <a:rPr lang="en-GB" sz="1600" b="1" dirty="0" smtClean="0">
                          <a:latin typeface="+mn-lt"/>
                        </a:rPr>
                        <a:t>£45</a:t>
                      </a:r>
                      <a:endParaRPr lang="en-GB" sz="1600" b="1" dirty="0">
                        <a:latin typeface="+mn-lt"/>
                      </a:endParaRPr>
                    </a:p>
                    <a:p>
                      <a:pPr algn="l"/>
                      <a:endParaRPr lang="en-GB" sz="1100" b="0" dirty="0"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+mn-lt"/>
                        </a:rPr>
                        <a:t>Remember that to find 1% of any number, we can use a place value understanding to divide by 100.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+mn-lt"/>
                        </a:rPr>
                        <a:t>£</a:t>
                      </a:r>
                      <a:r>
                        <a:rPr lang="en-GB" sz="1600" b="1" dirty="0" smtClean="0">
                          <a:latin typeface="+mn-lt"/>
                        </a:rPr>
                        <a:t>150 </a:t>
                      </a:r>
                      <a:r>
                        <a:rPr lang="en-GB" sz="1600" b="1" dirty="0">
                          <a:latin typeface="+mn-lt"/>
                        </a:rPr>
                        <a:t>÷ 100 = £</a:t>
                      </a:r>
                      <a:r>
                        <a:rPr lang="en-GB" sz="1600" b="1" dirty="0" smtClean="0">
                          <a:latin typeface="+mn-lt"/>
                        </a:rPr>
                        <a:t>1.50 </a:t>
                      </a:r>
                      <a:r>
                        <a:rPr lang="en-GB" sz="1600" b="1" dirty="0">
                          <a:latin typeface="+mn-lt"/>
                        </a:rPr>
                        <a:t>so 1% </a:t>
                      </a:r>
                      <a:r>
                        <a:rPr lang="en-GB" sz="16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 £</a:t>
                      </a:r>
                      <a:r>
                        <a:rPr lang="en-GB" sz="16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</a:t>
                      </a:r>
                      <a:r>
                        <a:rPr lang="en-GB" sz="1600" b="1" dirty="0" smtClean="0">
                          <a:latin typeface="+mn-lt"/>
                        </a:rPr>
                        <a:t> </a:t>
                      </a:r>
                      <a:r>
                        <a:rPr lang="en-GB" sz="1600" b="1" dirty="0">
                          <a:latin typeface="+mn-lt"/>
                        </a:rPr>
                        <a:t>= £</a:t>
                      </a:r>
                      <a:r>
                        <a:rPr lang="en-GB" sz="1600" b="1" dirty="0" smtClean="0">
                          <a:latin typeface="+mn-lt"/>
                        </a:rPr>
                        <a:t>1.50</a:t>
                      </a:r>
                      <a:endParaRPr lang="en-GB" sz="1600" b="1" dirty="0"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dirty="0">
                        <a:latin typeface="+mn-lt"/>
                      </a:endParaRPr>
                    </a:p>
                    <a:p>
                      <a:pPr algn="l"/>
                      <a:r>
                        <a:rPr lang="en-GB" sz="1400" b="0" dirty="0">
                          <a:latin typeface="+mn-lt"/>
                        </a:rPr>
                        <a:t>Multiply 1% of the amount by </a:t>
                      </a:r>
                      <a:r>
                        <a:rPr lang="en-GB" sz="1400" b="0" dirty="0" smtClean="0">
                          <a:latin typeface="+mn-lt"/>
                        </a:rPr>
                        <a:t>4 </a:t>
                      </a:r>
                      <a:r>
                        <a:rPr lang="en-GB" sz="1400" b="0" dirty="0">
                          <a:latin typeface="+mn-lt"/>
                        </a:rPr>
                        <a:t>to find </a:t>
                      </a:r>
                      <a:r>
                        <a:rPr lang="en-GB" sz="1400" b="0" dirty="0" smtClean="0">
                          <a:latin typeface="+mn-lt"/>
                        </a:rPr>
                        <a:t>4%.</a:t>
                      </a:r>
                      <a:endParaRPr lang="en-GB" sz="1400" b="0" dirty="0"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+mn-lt"/>
                        </a:rPr>
                        <a:t>£</a:t>
                      </a:r>
                      <a:r>
                        <a:rPr lang="en-GB" sz="1600" b="1" dirty="0" smtClean="0">
                          <a:latin typeface="+mn-lt"/>
                        </a:rPr>
                        <a:t>1.50 </a:t>
                      </a:r>
                      <a:r>
                        <a:rPr lang="en-GB" sz="1600" b="1" dirty="0">
                          <a:latin typeface="+mn-lt"/>
                        </a:rPr>
                        <a:t>× </a:t>
                      </a:r>
                      <a:r>
                        <a:rPr lang="en-GB" sz="1600" b="1" dirty="0" smtClean="0">
                          <a:latin typeface="+mn-lt"/>
                        </a:rPr>
                        <a:t>4 </a:t>
                      </a:r>
                      <a:r>
                        <a:rPr lang="en-GB" sz="1600" b="1" dirty="0">
                          <a:latin typeface="+mn-lt"/>
                        </a:rPr>
                        <a:t>= </a:t>
                      </a:r>
                      <a:r>
                        <a:rPr lang="en-GB" sz="1600" b="1" dirty="0" smtClean="0">
                          <a:latin typeface="+mn-lt"/>
                        </a:rPr>
                        <a:t>£6 </a:t>
                      </a:r>
                      <a:r>
                        <a:rPr lang="en-GB" sz="1600" b="1" dirty="0">
                          <a:latin typeface="+mn-lt"/>
                        </a:rPr>
                        <a:t>so </a:t>
                      </a:r>
                      <a:r>
                        <a:rPr lang="en-GB" sz="1600" b="1" dirty="0" smtClean="0">
                          <a:latin typeface="+mn-lt"/>
                        </a:rPr>
                        <a:t>4% </a:t>
                      </a:r>
                      <a:r>
                        <a:rPr lang="en-GB" sz="16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 £</a:t>
                      </a:r>
                      <a:r>
                        <a:rPr lang="en-GB" sz="16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</a:t>
                      </a:r>
                      <a:r>
                        <a:rPr lang="en-GB" sz="1600" b="1" dirty="0" smtClean="0">
                          <a:latin typeface="+mn-lt"/>
                        </a:rPr>
                        <a:t> </a:t>
                      </a:r>
                      <a:r>
                        <a:rPr lang="en-GB" sz="1600" b="1" dirty="0">
                          <a:latin typeface="+mn-lt"/>
                        </a:rPr>
                        <a:t>= </a:t>
                      </a:r>
                      <a:r>
                        <a:rPr lang="en-GB" sz="1600" b="1" dirty="0" smtClean="0">
                          <a:latin typeface="+mn-lt"/>
                        </a:rPr>
                        <a:t>£6</a:t>
                      </a:r>
                      <a:endParaRPr lang="en-GB" sz="1600" b="1" dirty="0"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dirty="0"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+mn-lt"/>
                        </a:rPr>
                        <a:t>Add the value of 30% and </a:t>
                      </a:r>
                      <a:r>
                        <a:rPr lang="en-GB" sz="1400" b="0" dirty="0" smtClean="0">
                          <a:latin typeface="+mn-lt"/>
                        </a:rPr>
                        <a:t>4% </a:t>
                      </a:r>
                      <a:r>
                        <a:rPr lang="en-GB" sz="1400" b="0" dirty="0">
                          <a:latin typeface="+mn-lt"/>
                        </a:rPr>
                        <a:t>together to find the answer.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 smtClean="0">
                          <a:latin typeface="+mn-lt"/>
                        </a:rPr>
                        <a:t>£45 </a:t>
                      </a:r>
                      <a:r>
                        <a:rPr lang="en-GB" sz="1600" b="1" dirty="0">
                          <a:latin typeface="+mn-lt"/>
                        </a:rPr>
                        <a:t>+ </a:t>
                      </a:r>
                      <a:r>
                        <a:rPr lang="en-GB" sz="1600" b="1" dirty="0" smtClean="0">
                          <a:latin typeface="+mn-lt"/>
                        </a:rPr>
                        <a:t>£6 </a:t>
                      </a:r>
                      <a:r>
                        <a:rPr lang="en-GB" sz="1600" b="1" dirty="0">
                          <a:latin typeface="+mn-lt"/>
                        </a:rPr>
                        <a:t>= </a:t>
                      </a:r>
                      <a:r>
                        <a:rPr lang="en-GB" sz="1600" b="1" dirty="0" smtClean="0">
                          <a:latin typeface="+mn-lt"/>
                        </a:rPr>
                        <a:t>£51</a:t>
                      </a:r>
                      <a:endParaRPr lang="en-GB" sz="1600" b="1" dirty="0"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1" dirty="0"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 smtClean="0">
                          <a:latin typeface="+mn-lt"/>
                        </a:rPr>
                        <a:t>34% </a:t>
                      </a:r>
                      <a:r>
                        <a:rPr lang="en-GB" sz="1600" b="1" dirty="0">
                          <a:latin typeface="+mn-lt"/>
                        </a:rPr>
                        <a:t>of </a:t>
                      </a:r>
                      <a:r>
                        <a:rPr lang="en-GB" sz="1600" b="1" dirty="0" smtClean="0">
                          <a:latin typeface="+mn-lt"/>
                        </a:rPr>
                        <a:t>£150 </a:t>
                      </a:r>
                      <a:r>
                        <a:rPr lang="en-GB" sz="1600" b="1" dirty="0">
                          <a:latin typeface="+mn-lt"/>
                        </a:rPr>
                        <a:t>= </a:t>
                      </a:r>
                      <a:r>
                        <a:rPr lang="en-GB" sz="1600" b="1" dirty="0" smtClean="0">
                          <a:latin typeface="+mn-lt"/>
                        </a:rPr>
                        <a:t>£51</a:t>
                      </a:r>
                      <a:endParaRPr lang="en-GB" sz="1600" b="1" dirty="0"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+mn-lt"/>
                        </a:rPr>
                        <a:t>Can</a:t>
                      </a:r>
                      <a:r>
                        <a:rPr lang="en-GB" sz="1600" b="1" baseline="0" dirty="0">
                          <a:latin typeface="+mn-lt"/>
                        </a:rPr>
                        <a:t> you find the same percentage using a different method?</a:t>
                      </a:r>
                      <a:endParaRPr lang="en-GB" sz="1600" b="1" dirty="0">
                        <a:latin typeface="+mn-lt"/>
                      </a:endParaRPr>
                    </a:p>
                  </a:txBody>
                  <a:tcPr marL="91444" marR="91444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E1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5929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726360" y="293531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Pentagon 3">
            <a:extLst>
              <a:ext uri="{FF2B5EF4-FFF2-40B4-BE49-F238E27FC236}">
                <a16:creationId xmlns:a16="http://schemas.microsoft.com/office/drawing/2014/main" id="{D89CD748-2075-4000-836E-3397A9986532}"/>
              </a:ext>
            </a:extLst>
          </p:cNvPr>
          <p:cNvSpPr/>
          <p:nvPr/>
        </p:nvSpPr>
        <p:spPr>
          <a:xfrm>
            <a:off x="1873907" y="628540"/>
            <a:ext cx="1073150" cy="5318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/>
              <a:t>Revise</a:t>
            </a:r>
          </a:p>
        </p:txBody>
      </p:sp>
      <p:sp>
        <p:nvSpPr>
          <p:cNvPr id="4" name="Pentagon 12">
            <a:extLst>
              <a:ext uri="{FF2B5EF4-FFF2-40B4-BE49-F238E27FC236}">
                <a16:creationId xmlns:a16="http://schemas.microsoft.com/office/drawing/2014/main" id="{6B42CA20-9997-4E1B-B11F-7332986C0FA0}"/>
              </a:ext>
            </a:extLst>
          </p:cNvPr>
          <p:cNvSpPr/>
          <p:nvPr/>
        </p:nvSpPr>
        <p:spPr>
          <a:xfrm flipH="1">
            <a:off x="6437970" y="628540"/>
            <a:ext cx="3689350" cy="8112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calculating percentages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9AE8D2D-BC30-45D8-A1A7-0EE4568601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1015215"/>
              </p:ext>
            </p:extLst>
          </p:nvPr>
        </p:nvGraphicFramePr>
        <p:xfrm>
          <a:off x="2148545" y="1665178"/>
          <a:ext cx="7632700" cy="4328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32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517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Calculating</a:t>
                      </a:r>
                      <a:r>
                        <a:rPr lang="en-GB" sz="1600" b="1" baseline="0" dirty="0"/>
                        <a:t> percentage decreases</a:t>
                      </a:r>
                      <a:endParaRPr lang="en-GB" sz="1600" b="1" dirty="0"/>
                    </a:p>
                  </a:txBody>
                  <a:tcPr marT="45684" marB="456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92347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A pair of trainers costing </a:t>
                      </a:r>
                      <a:r>
                        <a:rPr lang="en-GB" sz="1600" b="1" dirty="0" smtClean="0"/>
                        <a:t>£75 </a:t>
                      </a:r>
                      <a:r>
                        <a:rPr lang="en-GB" sz="1600" b="1" dirty="0"/>
                        <a:t>are reduced by </a:t>
                      </a:r>
                      <a:r>
                        <a:rPr lang="en-GB" sz="1600" b="1" dirty="0" smtClean="0"/>
                        <a:t>22% </a:t>
                      </a:r>
                      <a:r>
                        <a:rPr lang="en-GB" sz="1600" b="1" dirty="0"/>
                        <a:t>in a sale.</a:t>
                      </a:r>
                    </a:p>
                    <a:p>
                      <a:pPr algn="ctr"/>
                      <a:r>
                        <a:rPr lang="en-GB" sz="1600" b="1" dirty="0"/>
                        <a:t>What is the new price?</a:t>
                      </a:r>
                    </a:p>
                    <a:p>
                      <a:pPr algn="ctr"/>
                      <a:endParaRPr lang="en-GB" sz="1600" b="1" dirty="0"/>
                    </a:p>
                    <a:p>
                      <a:pPr algn="l"/>
                      <a:r>
                        <a:rPr lang="en-GB" sz="1600" b="0" dirty="0"/>
                        <a:t>First, calculate </a:t>
                      </a:r>
                      <a:r>
                        <a:rPr lang="en-GB" sz="1600" b="0" dirty="0" smtClean="0"/>
                        <a:t>22% </a:t>
                      </a:r>
                      <a:r>
                        <a:rPr lang="en-GB" sz="1600" b="0" dirty="0"/>
                        <a:t>of </a:t>
                      </a:r>
                      <a:r>
                        <a:rPr lang="en-GB" sz="1600" b="0" dirty="0" smtClean="0"/>
                        <a:t>£75</a:t>
                      </a:r>
                      <a:r>
                        <a:rPr lang="en-GB" sz="1600" b="0" dirty="0"/>
                        <a:t>. You could use blocks of 10% and 1%.</a:t>
                      </a:r>
                    </a:p>
                    <a:p>
                      <a:pPr algn="l"/>
                      <a:r>
                        <a:rPr lang="en-GB" sz="1600" b="1" dirty="0"/>
                        <a:t>10% = </a:t>
                      </a:r>
                      <a:r>
                        <a:rPr lang="en-GB" sz="1600" b="1" dirty="0" smtClean="0"/>
                        <a:t>£75 </a:t>
                      </a:r>
                      <a:r>
                        <a:rPr lang="en-GB" sz="1600" b="1" dirty="0"/>
                        <a:t>÷ 10 = </a:t>
                      </a:r>
                      <a:r>
                        <a:rPr lang="en-GB" sz="1600" b="1" dirty="0" smtClean="0"/>
                        <a:t>£7.50</a:t>
                      </a:r>
                      <a:endParaRPr lang="en-GB" sz="1600" b="1" dirty="0"/>
                    </a:p>
                    <a:p>
                      <a:pPr algn="l"/>
                      <a:r>
                        <a:rPr lang="en-GB" sz="1600" b="1" dirty="0"/>
                        <a:t>20% = </a:t>
                      </a:r>
                      <a:r>
                        <a:rPr lang="en-GB" sz="1600" b="1" dirty="0" smtClean="0"/>
                        <a:t>£7.50 </a:t>
                      </a:r>
                      <a:r>
                        <a:rPr lang="en-GB" sz="1600" b="1" dirty="0"/>
                        <a:t>× 2 = £</a:t>
                      </a:r>
                      <a:r>
                        <a:rPr lang="en-GB" sz="1600" b="1" dirty="0" smtClean="0"/>
                        <a:t>15</a:t>
                      </a:r>
                      <a:endParaRPr lang="en-GB" sz="1600" b="1" dirty="0"/>
                    </a:p>
                    <a:p>
                      <a:pPr algn="l"/>
                      <a:endParaRPr lang="en-GB" sz="1600" b="1" dirty="0"/>
                    </a:p>
                    <a:p>
                      <a:pPr algn="l"/>
                      <a:r>
                        <a:rPr lang="en-GB" sz="1600" b="1" dirty="0"/>
                        <a:t>1% = </a:t>
                      </a:r>
                      <a:r>
                        <a:rPr lang="en-GB" sz="1600" b="1" dirty="0" smtClean="0"/>
                        <a:t>£75 </a:t>
                      </a:r>
                      <a:r>
                        <a:rPr lang="en-GB" sz="1600" b="1" dirty="0"/>
                        <a:t>÷100 = £</a:t>
                      </a:r>
                      <a:r>
                        <a:rPr lang="en-GB" sz="1600" b="1" dirty="0" smtClean="0"/>
                        <a:t>0.75</a:t>
                      </a:r>
                      <a:endParaRPr lang="en-GB" sz="1600" b="1" dirty="0"/>
                    </a:p>
                    <a:p>
                      <a:pPr algn="l"/>
                      <a:r>
                        <a:rPr lang="en-GB" sz="1600" b="1" dirty="0" smtClean="0"/>
                        <a:t>2% </a:t>
                      </a:r>
                      <a:r>
                        <a:rPr lang="en-GB" sz="1600" b="1" dirty="0"/>
                        <a:t>= £</a:t>
                      </a:r>
                      <a:r>
                        <a:rPr lang="en-GB" sz="1600" b="1" dirty="0" smtClean="0"/>
                        <a:t>0.75 </a:t>
                      </a:r>
                      <a:r>
                        <a:rPr lang="en-GB" sz="1600" b="1" dirty="0"/>
                        <a:t>× </a:t>
                      </a:r>
                      <a:r>
                        <a:rPr lang="en-GB" sz="1600" b="1" dirty="0" smtClean="0"/>
                        <a:t>2 </a:t>
                      </a:r>
                      <a:r>
                        <a:rPr lang="en-GB" sz="1600" b="1" dirty="0"/>
                        <a:t>= </a:t>
                      </a:r>
                      <a:r>
                        <a:rPr lang="en-GB" sz="1600" b="1" dirty="0" smtClean="0"/>
                        <a:t>£1.50</a:t>
                      </a:r>
                      <a:endParaRPr lang="en-GB" sz="1600" b="1" dirty="0"/>
                    </a:p>
                    <a:p>
                      <a:pPr algn="l"/>
                      <a:endParaRPr lang="en-GB" sz="1600" b="1" dirty="0"/>
                    </a:p>
                    <a:p>
                      <a:pPr algn="l"/>
                      <a:r>
                        <a:rPr lang="en-GB" sz="1600" b="1" dirty="0" smtClean="0"/>
                        <a:t>22% </a:t>
                      </a:r>
                      <a:r>
                        <a:rPr lang="en-GB" sz="1600" b="1" dirty="0"/>
                        <a:t>= </a:t>
                      </a:r>
                      <a:r>
                        <a:rPr lang="en-GB" sz="1600" b="1" dirty="0" smtClean="0"/>
                        <a:t>£15 </a:t>
                      </a:r>
                      <a:r>
                        <a:rPr lang="en-GB" sz="1600" b="1" dirty="0"/>
                        <a:t>+ </a:t>
                      </a:r>
                      <a:r>
                        <a:rPr lang="en-GB" sz="1600" b="1" dirty="0" smtClean="0"/>
                        <a:t>£1.50 </a:t>
                      </a:r>
                      <a:r>
                        <a:rPr lang="en-GB" sz="1600" b="1" dirty="0"/>
                        <a:t>= </a:t>
                      </a:r>
                      <a:r>
                        <a:rPr lang="en-GB" sz="1600" b="1" dirty="0" smtClean="0"/>
                        <a:t>£16.50</a:t>
                      </a:r>
                      <a:endParaRPr lang="en-GB" sz="1600" b="1" dirty="0"/>
                    </a:p>
                    <a:p>
                      <a:pPr algn="l"/>
                      <a:endParaRPr lang="en-GB" sz="1600" b="0" dirty="0"/>
                    </a:p>
                    <a:p>
                      <a:pPr algn="l"/>
                      <a:r>
                        <a:rPr lang="en-GB" sz="1600" b="0" dirty="0"/>
                        <a:t>Subtract </a:t>
                      </a:r>
                      <a:r>
                        <a:rPr lang="en-GB" sz="1600" b="0" dirty="0" smtClean="0"/>
                        <a:t>22% </a:t>
                      </a:r>
                      <a:r>
                        <a:rPr lang="en-GB" sz="1600" b="0" dirty="0"/>
                        <a:t>from the original price to find the reduced price.</a:t>
                      </a:r>
                    </a:p>
                    <a:p>
                      <a:pPr algn="l"/>
                      <a:r>
                        <a:rPr lang="en-GB" sz="1600" b="1" dirty="0" smtClean="0"/>
                        <a:t>£75 </a:t>
                      </a:r>
                      <a:r>
                        <a:rPr lang="en-GB" sz="1600" b="1" dirty="0"/>
                        <a:t>- </a:t>
                      </a:r>
                      <a:r>
                        <a:rPr lang="en-GB" sz="1600" b="1" dirty="0" smtClean="0"/>
                        <a:t>£16.50 </a:t>
                      </a:r>
                      <a:r>
                        <a:rPr lang="en-GB" sz="1600" b="1" dirty="0"/>
                        <a:t>= </a:t>
                      </a:r>
                      <a:r>
                        <a:rPr lang="en-GB" sz="1600" b="1" dirty="0" smtClean="0"/>
                        <a:t>£58.50</a:t>
                      </a:r>
                      <a:endParaRPr lang="en-GB" sz="1600" b="1" dirty="0"/>
                    </a:p>
                    <a:p>
                      <a:pPr algn="l"/>
                      <a:endParaRPr lang="en-GB" sz="1600" b="0" dirty="0"/>
                    </a:p>
                    <a:p>
                      <a:pPr algn="ctr"/>
                      <a:r>
                        <a:rPr lang="en-GB" sz="1600" b="1" dirty="0"/>
                        <a:t>The sale price of the trainers is </a:t>
                      </a:r>
                      <a:r>
                        <a:rPr lang="en-GB" sz="1600" b="1" dirty="0" smtClean="0"/>
                        <a:t>£58.50.</a:t>
                      </a:r>
                      <a:endParaRPr lang="en-GB" sz="1600" b="1" dirty="0"/>
                    </a:p>
                  </a:txBody>
                  <a:tcPr marT="45684" marB="456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E1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5-Point Star 6">
            <a:extLst>
              <a:ext uri="{FF2B5EF4-FFF2-40B4-BE49-F238E27FC236}">
                <a16:creationId xmlns:a16="http://schemas.microsoft.com/office/drawing/2014/main" id="{BCCDA6BC-77ED-4FDA-8C47-003B0EB65CE2}"/>
              </a:ext>
            </a:extLst>
          </p:cNvPr>
          <p:cNvSpPr/>
          <p:nvPr/>
        </p:nvSpPr>
        <p:spPr>
          <a:xfrm>
            <a:off x="8542995" y="2223018"/>
            <a:ext cx="1238250" cy="1235075"/>
          </a:xfrm>
          <a:prstGeom prst="star5">
            <a:avLst>
              <a:gd name="adj" fmla="val 30155"/>
              <a:gd name="hf" fmla="val 105146"/>
              <a:gd name="vf" fmla="val 110557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</a:rPr>
              <a:t>22% </a:t>
            </a:r>
            <a:r>
              <a:rPr lang="en-GB" dirty="0">
                <a:solidFill>
                  <a:schemeClr val="tx1"/>
                </a:solidFill>
              </a:rPr>
              <a:t>off!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15653" y="3219748"/>
            <a:ext cx="1855077" cy="927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93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Pentagon 3">
            <a:extLst>
              <a:ext uri="{FF2B5EF4-FFF2-40B4-BE49-F238E27FC236}">
                <a16:creationId xmlns:a16="http://schemas.microsoft.com/office/drawing/2014/main" id="{01660FBA-36E3-4C14-BB18-8B9216A0A9F9}"/>
              </a:ext>
            </a:extLst>
          </p:cNvPr>
          <p:cNvSpPr/>
          <p:nvPr/>
        </p:nvSpPr>
        <p:spPr>
          <a:xfrm>
            <a:off x="1548086" y="681092"/>
            <a:ext cx="1073150" cy="5318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/>
              <a:t>Revise</a:t>
            </a:r>
          </a:p>
        </p:txBody>
      </p:sp>
      <p:sp>
        <p:nvSpPr>
          <p:cNvPr id="4" name="Pentagon 12">
            <a:extLst>
              <a:ext uri="{FF2B5EF4-FFF2-40B4-BE49-F238E27FC236}">
                <a16:creationId xmlns:a16="http://schemas.microsoft.com/office/drawing/2014/main" id="{AB1C58CE-5609-48C5-ABED-8182DDD6361A}"/>
              </a:ext>
            </a:extLst>
          </p:cNvPr>
          <p:cNvSpPr/>
          <p:nvPr/>
        </p:nvSpPr>
        <p:spPr>
          <a:xfrm flipH="1">
            <a:off x="6112149" y="681092"/>
            <a:ext cx="3689350" cy="8112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calculating percentages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EA5B284-710E-4575-A290-E7ED12569C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2752246"/>
              </p:ext>
            </p:extLst>
          </p:nvPr>
        </p:nvGraphicFramePr>
        <p:xfrm>
          <a:off x="1822724" y="1717730"/>
          <a:ext cx="7632700" cy="4305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32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526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Calculating</a:t>
                      </a:r>
                      <a:r>
                        <a:rPr lang="en-GB" sz="1600" b="1" baseline="0" dirty="0"/>
                        <a:t> percentage increases</a:t>
                      </a:r>
                      <a:endParaRPr lang="en-GB" sz="1600" b="1" dirty="0"/>
                    </a:p>
                  </a:txBody>
                  <a:tcPr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00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 monthly contract for a smart phone is increased by </a:t>
                      </a:r>
                      <a:r>
                        <a:rPr kumimoji="0" lang="en-GB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9% </a:t>
                      </a: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from </a:t>
                      </a:r>
                      <a:r>
                        <a:rPr kumimoji="0" lang="en-GB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£30. </a:t>
                      </a: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What is the new price of the contract?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First calculate 9% of </a:t>
                      </a:r>
                      <a:r>
                        <a:rPr kumimoji="0" lang="en-GB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£30. </a:t>
                      </a: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You could use blocks of 10% and 1%.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10% of </a:t>
                      </a:r>
                      <a:r>
                        <a:rPr kumimoji="0" lang="en-GB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£30 </a:t>
                      </a: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= </a:t>
                      </a:r>
                      <a:r>
                        <a:rPr kumimoji="0" lang="en-GB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£30 </a:t>
                      </a: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÷ 10 = </a:t>
                      </a:r>
                      <a:r>
                        <a:rPr kumimoji="0" lang="en-GB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£3</a:t>
                      </a:r>
                      <a:endParaRPr kumimoji="0" lang="en-GB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1% of </a:t>
                      </a:r>
                      <a:r>
                        <a:rPr kumimoji="0" lang="en-GB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£30 </a:t>
                      </a: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= </a:t>
                      </a:r>
                      <a:r>
                        <a:rPr kumimoji="0" lang="en-GB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£30 </a:t>
                      </a: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÷100 = £</a:t>
                      </a:r>
                      <a:r>
                        <a:rPr kumimoji="0" lang="en-GB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0.30</a:t>
                      </a:r>
                      <a:endParaRPr kumimoji="0" lang="en-GB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9% of </a:t>
                      </a:r>
                      <a:r>
                        <a:rPr kumimoji="0" lang="en-GB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£30 </a:t>
                      </a: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= </a:t>
                      </a:r>
                      <a:r>
                        <a:rPr kumimoji="0" lang="en-GB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£3 </a:t>
                      </a: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 £</a:t>
                      </a:r>
                      <a:r>
                        <a:rPr kumimoji="0" lang="en-GB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0.30 </a:t>
                      </a: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= </a:t>
                      </a:r>
                      <a:r>
                        <a:rPr kumimoji="0" lang="en-GB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£2.70</a:t>
                      </a:r>
                      <a:endParaRPr kumimoji="0" lang="en-GB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Add 9% to the original price to find the increased price.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£30 </a:t>
                      </a: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+ £</a:t>
                      </a:r>
                      <a:r>
                        <a:rPr kumimoji="0" lang="en-GB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2.70 </a:t>
                      </a: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= </a:t>
                      </a:r>
                      <a:r>
                        <a:rPr kumimoji="0" lang="en-GB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£32.70</a:t>
                      </a:r>
                      <a:endParaRPr kumimoji="0" lang="en-GB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The increased price of the contract is </a:t>
                      </a:r>
                      <a:r>
                        <a:rPr kumimoji="0" lang="en-GB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£32.70.</a:t>
                      </a:r>
                      <a:endParaRPr kumimoji="0" lang="en-GB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E1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0672" y="3436390"/>
            <a:ext cx="1763121" cy="1261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720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Answer A">
            <a:extLst>
              <a:ext uri="{FF2B5EF4-FFF2-40B4-BE49-F238E27FC236}">
                <a16:creationId xmlns:a16="http://schemas.microsoft.com/office/drawing/2014/main" id="{1B0D64E0-F587-47C7-9AA9-054431081292}"/>
              </a:ext>
            </a:extLst>
          </p:cNvPr>
          <p:cNvSpPr/>
          <p:nvPr/>
        </p:nvSpPr>
        <p:spPr>
          <a:xfrm>
            <a:off x="2117890" y="4720842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£41.59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4" name="Answer B">
            <a:extLst>
              <a:ext uri="{FF2B5EF4-FFF2-40B4-BE49-F238E27FC236}">
                <a16:creationId xmlns:a16="http://schemas.microsoft.com/office/drawing/2014/main" id="{E13356B6-F8E8-4060-9073-6EADA31F70B6}"/>
              </a:ext>
            </a:extLst>
          </p:cNvPr>
          <p:cNvSpPr/>
          <p:nvPr/>
        </p:nvSpPr>
        <p:spPr>
          <a:xfrm>
            <a:off x="4759490" y="4719254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£42.56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5" name="Answer C">
            <a:extLst>
              <a:ext uri="{FF2B5EF4-FFF2-40B4-BE49-F238E27FC236}">
                <a16:creationId xmlns:a16="http://schemas.microsoft.com/office/drawing/2014/main" id="{A9032733-C7D7-462D-8CDD-2A3E9F38330D}"/>
              </a:ext>
            </a:extLst>
          </p:cNvPr>
          <p:cNvSpPr/>
          <p:nvPr/>
        </p:nvSpPr>
        <p:spPr>
          <a:xfrm>
            <a:off x="7362990" y="4719253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£40.95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6" name="Correct Answer Box">
            <a:extLst>
              <a:ext uri="{FF2B5EF4-FFF2-40B4-BE49-F238E27FC236}">
                <a16:creationId xmlns:a16="http://schemas.microsoft.com/office/drawing/2014/main" id="{019C07E5-9F61-4F78-99B7-25457781DCA7}"/>
              </a:ext>
            </a:extLst>
          </p:cNvPr>
          <p:cNvSpPr/>
          <p:nvPr/>
        </p:nvSpPr>
        <p:spPr>
          <a:xfrm>
            <a:off x="7401090" y="4708140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£40.95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7" name="Try Again.txt"/>
          <p:cNvSpPr txBox="1">
            <a:spLocks noChangeArrowheads="1"/>
          </p:cNvSpPr>
          <p:nvPr/>
        </p:nvSpPr>
        <p:spPr bwMode="auto">
          <a:xfrm>
            <a:off x="2130590" y="5697154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18" name="Correct.txt"/>
          <p:cNvSpPr txBox="1">
            <a:spLocks noChangeArrowheads="1"/>
          </p:cNvSpPr>
          <p:nvPr/>
        </p:nvSpPr>
        <p:spPr bwMode="auto">
          <a:xfrm>
            <a:off x="2136940" y="5708267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4C2ED36-91A3-49D0-A2FC-A48A8E78B1CD}"/>
              </a:ext>
            </a:extLst>
          </p:cNvPr>
          <p:cNvSpPr txBox="1"/>
          <p:nvPr/>
        </p:nvSpPr>
        <p:spPr>
          <a:xfrm>
            <a:off x="2132177" y="1795079"/>
            <a:ext cx="7394575" cy="8302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>
                <a:latin typeface="+mn-lt"/>
              </a:rPr>
              <a:t>A pair of trainers costs </a:t>
            </a:r>
            <a:r>
              <a:rPr lang="en-GB" sz="2400" dirty="0" smtClean="0">
                <a:latin typeface="+mn-lt"/>
              </a:rPr>
              <a:t>£45.50</a:t>
            </a:r>
            <a:r>
              <a:rPr lang="en-GB" sz="2400" dirty="0">
                <a:latin typeface="+mn-lt"/>
              </a:rPr>
              <a:t>. In the sale they have 10% off. What is the sale price?</a:t>
            </a:r>
          </a:p>
        </p:txBody>
      </p:sp>
      <p:sp>
        <p:nvSpPr>
          <p:cNvPr id="20" name="Pentagon 3">
            <a:extLst>
              <a:ext uri="{FF2B5EF4-FFF2-40B4-BE49-F238E27FC236}">
                <a16:creationId xmlns:a16="http://schemas.microsoft.com/office/drawing/2014/main" id="{56837E39-0963-40D2-8845-D0195739C349}"/>
              </a:ext>
            </a:extLst>
          </p:cNvPr>
          <p:cNvSpPr/>
          <p:nvPr/>
        </p:nvSpPr>
        <p:spPr>
          <a:xfrm>
            <a:off x="1716252" y="744154"/>
            <a:ext cx="1073150" cy="5318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/>
              <a:t>Quiz</a:t>
            </a:r>
          </a:p>
        </p:txBody>
      </p:sp>
      <p:sp>
        <p:nvSpPr>
          <p:cNvPr id="21" name="Pentagon 12">
            <a:extLst>
              <a:ext uri="{FF2B5EF4-FFF2-40B4-BE49-F238E27FC236}">
                <a16:creationId xmlns:a16="http://schemas.microsoft.com/office/drawing/2014/main" id="{DA73E61E-02E7-4577-BE16-45F8649F871E}"/>
              </a:ext>
            </a:extLst>
          </p:cNvPr>
          <p:cNvSpPr/>
          <p:nvPr/>
        </p:nvSpPr>
        <p:spPr>
          <a:xfrm flipH="1">
            <a:off x="6280315" y="744154"/>
            <a:ext cx="3689350" cy="8112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calculating percentages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3116" y="2865054"/>
            <a:ext cx="2932385" cy="1466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045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6" grpId="0" animBg="1"/>
      <p:bldP spid="17" grpId="0"/>
      <p:bldP spid="17" grpId="1"/>
      <p:bldP spid="17" grpId="2"/>
      <p:bldP spid="17" grpId="3"/>
      <p:bldP spid="18" grpId="0"/>
      <p:bldP spid="18" grpId="1"/>
      <p:bldP spid="20" grpId="0" animBg="1"/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Answer A">
            <a:extLst>
              <a:ext uri="{FF2B5EF4-FFF2-40B4-BE49-F238E27FC236}">
                <a16:creationId xmlns:a16="http://schemas.microsoft.com/office/drawing/2014/main" id="{66FEC492-9FCE-49F2-82F1-A1339F038768}"/>
              </a:ext>
            </a:extLst>
          </p:cNvPr>
          <p:cNvSpPr/>
          <p:nvPr/>
        </p:nvSpPr>
        <p:spPr>
          <a:xfrm>
            <a:off x="2094899" y="4700113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657 </a:t>
            </a:r>
            <a:r>
              <a:rPr lang="en-GB" sz="2000" dirty="0">
                <a:solidFill>
                  <a:schemeClr val="tx1"/>
                </a:solidFill>
              </a:rPr>
              <a:t>visitors</a:t>
            </a:r>
          </a:p>
        </p:txBody>
      </p:sp>
      <p:sp>
        <p:nvSpPr>
          <p:cNvPr id="4" name="Answer B">
            <a:extLst>
              <a:ext uri="{FF2B5EF4-FFF2-40B4-BE49-F238E27FC236}">
                <a16:creationId xmlns:a16="http://schemas.microsoft.com/office/drawing/2014/main" id="{4AF8AE33-A709-40C7-8B7D-10F85BAA73D8}"/>
              </a:ext>
            </a:extLst>
          </p:cNvPr>
          <p:cNvSpPr/>
          <p:nvPr/>
        </p:nvSpPr>
        <p:spPr>
          <a:xfrm>
            <a:off x="4805199" y="4681990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803 visitors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5" name="Answer C">
            <a:extLst>
              <a:ext uri="{FF2B5EF4-FFF2-40B4-BE49-F238E27FC236}">
                <a16:creationId xmlns:a16="http://schemas.microsoft.com/office/drawing/2014/main" id="{6F3EF6FF-F81B-4D90-9BE3-B63A7362CE96}"/>
              </a:ext>
            </a:extLst>
          </p:cNvPr>
          <p:cNvSpPr/>
          <p:nvPr/>
        </p:nvSpPr>
        <p:spPr>
          <a:xfrm>
            <a:off x="7378099" y="4698525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680 </a:t>
            </a:r>
            <a:r>
              <a:rPr lang="en-GB" sz="2000" dirty="0">
                <a:solidFill>
                  <a:schemeClr val="tx1"/>
                </a:solidFill>
              </a:rPr>
              <a:t>visitors</a:t>
            </a:r>
          </a:p>
        </p:txBody>
      </p:sp>
      <p:sp>
        <p:nvSpPr>
          <p:cNvPr id="6" name="Correct Answer Box">
            <a:extLst>
              <a:ext uri="{FF2B5EF4-FFF2-40B4-BE49-F238E27FC236}">
                <a16:creationId xmlns:a16="http://schemas.microsoft.com/office/drawing/2014/main" id="{1B45A182-D231-4E97-B5AA-F48799F168AD}"/>
              </a:ext>
            </a:extLst>
          </p:cNvPr>
          <p:cNvSpPr/>
          <p:nvPr/>
        </p:nvSpPr>
        <p:spPr>
          <a:xfrm>
            <a:off x="4805199" y="4681990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803 visitors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7" name="Try Again.txt"/>
          <p:cNvSpPr txBox="1">
            <a:spLocks noChangeArrowheads="1"/>
          </p:cNvSpPr>
          <p:nvPr/>
        </p:nvSpPr>
        <p:spPr bwMode="auto">
          <a:xfrm>
            <a:off x="2088549" y="5739196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8" name="Correct.txt"/>
          <p:cNvSpPr txBox="1">
            <a:spLocks noChangeArrowheads="1"/>
          </p:cNvSpPr>
          <p:nvPr/>
        </p:nvSpPr>
        <p:spPr bwMode="auto">
          <a:xfrm>
            <a:off x="2094899" y="5750309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63AA35-FEEB-4F70-B118-EA4DC0407ADD}"/>
              </a:ext>
            </a:extLst>
          </p:cNvPr>
          <p:cNvSpPr txBox="1"/>
          <p:nvPr/>
        </p:nvSpPr>
        <p:spPr>
          <a:xfrm>
            <a:off x="2109186" y="1774350"/>
            <a:ext cx="7394575" cy="12001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 smtClean="0">
                <a:latin typeface="+mn-lt"/>
              </a:rPr>
              <a:t>1460 people </a:t>
            </a:r>
            <a:r>
              <a:rPr lang="en-GB" sz="2400" dirty="0">
                <a:latin typeface="+mn-lt"/>
              </a:rPr>
              <a:t>visit the shopping centre during one day. 45% of the visitors </a:t>
            </a:r>
            <a:r>
              <a:rPr lang="en-GB" sz="2400" dirty="0" smtClean="0">
                <a:latin typeface="+mn-lt"/>
              </a:rPr>
              <a:t>parked in the car park. </a:t>
            </a:r>
            <a:r>
              <a:rPr lang="en-GB" sz="2400" dirty="0">
                <a:latin typeface="+mn-lt"/>
              </a:rPr>
              <a:t>How many visitors </a:t>
            </a:r>
            <a:r>
              <a:rPr lang="en-GB" sz="2400" b="1" dirty="0">
                <a:latin typeface="+mn-lt"/>
              </a:rPr>
              <a:t>did not </a:t>
            </a:r>
            <a:r>
              <a:rPr lang="en-GB" sz="2400" dirty="0" smtClean="0">
                <a:latin typeface="+mn-lt"/>
              </a:rPr>
              <a:t>park in the car park?</a:t>
            </a:r>
            <a:endParaRPr lang="en-GB" sz="2400" dirty="0">
              <a:latin typeface="+mn-lt"/>
            </a:endParaRPr>
          </a:p>
        </p:txBody>
      </p:sp>
      <p:sp>
        <p:nvSpPr>
          <p:cNvPr id="10" name="Pentagon 3">
            <a:extLst>
              <a:ext uri="{FF2B5EF4-FFF2-40B4-BE49-F238E27FC236}">
                <a16:creationId xmlns:a16="http://schemas.microsoft.com/office/drawing/2014/main" id="{51F4A810-308D-44DB-A02F-A015A10A22BE}"/>
              </a:ext>
            </a:extLst>
          </p:cNvPr>
          <p:cNvSpPr/>
          <p:nvPr/>
        </p:nvSpPr>
        <p:spPr>
          <a:xfrm>
            <a:off x="1674211" y="786196"/>
            <a:ext cx="1073150" cy="531813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/>
              <a:t>Quiz</a:t>
            </a:r>
          </a:p>
        </p:txBody>
      </p:sp>
      <p:sp>
        <p:nvSpPr>
          <p:cNvPr id="11" name="Pentagon 12">
            <a:extLst>
              <a:ext uri="{FF2B5EF4-FFF2-40B4-BE49-F238E27FC236}">
                <a16:creationId xmlns:a16="http://schemas.microsoft.com/office/drawing/2014/main" id="{57BC6B3B-E95C-43AA-A802-CB9FFD3BFE76}"/>
              </a:ext>
            </a:extLst>
          </p:cNvPr>
          <p:cNvSpPr/>
          <p:nvPr/>
        </p:nvSpPr>
        <p:spPr>
          <a:xfrm flipH="1">
            <a:off x="6238274" y="786196"/>
            <a:ext cx="3689350" cy="811213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calculating percentages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427" y="3151441"/>
            <a:ext cx="2601422" cy="130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782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5" grpId="0" animBg="1"/>
      <p:bldP spid="5" grpId="1" animBg="1"/>
      <p:bldP spid="6" grpId="0" animBg="1"/>
      <p:bldP spid="7" grpId="0"/>
      <p:bldP spid="7" grpId="1"/>
      <p:bldP spid="7" grpId="2"/>
      <p:bldP spid="7" grpId="3"/>
      <p:bldP spid="8" grpId="0"/>
      <p:bldP spid="8" grpId="1"/>
      <p:bldP spid="10" grpId="0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nswer A">
            <a:extLst>
              <a:ext uri="{FF2B5EF4-FFF2-40B4-BE49-F238E27FC236}">
                <a16:creationId xmlns:a16="http://schemas.microsoft.com/office/drawing/2014/main" id="{651C766D-9709-4C7F-8E5C-FE0502589550}"/>
              </a:ext>
            </a:extLst>
          </p:cNvPr>
          <p:cNvSpPr/>
          <p:nvPr/>
        </p:nvSpPr>
        <p:spPr>
          <a:xfrm>
            <a:off x="2105408" y="4674570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£35.50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5" name="Answer B">
            <a:extLst>
              <a:ext uri="{FF2B5EF4-FFF2-40B4-BE49-F238E27FC236}">
                <a16:creationId xmlns:a16="http://schemas.microsoft.com/office/drawing/2014/main" id="{F185A686-4804-4DA5-94EB-75D83AF82F32}"/>
              </a:ext>
            </a:extLst>
          </p:cNvPr>
          <p:cNvSpPr/>
          <p:nvPr/>
        </p:nvSpPr>
        <p:spPr>
          <a:xfrm>
            <a:off x="4688257" y="4694840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£21.30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6" name="Answer C">
            <a:extLst>
              <a:ext uri="{FF2B5EF4-FFF2-40B4-BE49-F238E27FC236}">
                <a16:creationId xmlns:a16="http://schemas.microsoft.com/office/drawing/2014/main" id="{47F88A56-6EFA-4306-93F4-76581E5D4AAF}"/>
              </a:ext>
            </a:extLst>
          </p:cNvPr>
          <p:cNvSpPr/>
          <p:nvPr/>
        </p:nvSpPr>
        <p:spPr>
          <a:xfrm>
            <a:off x="7325108" y="4694839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£</a:t>
            </a:r>
            <a:r>
              <a:rPr lang="en-GB" sz="2000" dirty="0" smtClean="0">
                <a:solidFill>
                  <a:schemeClr val="tx1"/>
                </a:solidFill>
              </a:rPr>
              <a:t>34.50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7" name="Correct Answer Box">
            <a:extLst>
              <a:ext uri="{FF2B5EF4-FFF2-40B4-BE49-F238E27FC236}">
                <a16:creationId xmlns:a16="http://schemas.microsoft.com/office/drawing/2014/main" id="{67CE1C1F-0146-40B2-8E8D-879630FEF98E}"/>
              </a:ext>
            </a:extLst>
          </p:cNvPr>
          <p:cNvSpPr/>
          <p:nvPr/>
        </p:nvSpPr>
        <p:spPr>
          <a:xfrm>
            <a:off x="2114932" y="4694839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£</a:t>
            </a:r>
            <a:r>
              <a:rPr lang="en-GB" sz="2000" dirty="0" smtClean="0">
                <a:solidFill>
                  <a:schemeClr val="tx1"/>
                </a:solidFill>
              </a:rPr>
              <a:t>35.50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8" name="Try Again.txt"/>
          <p:cNvSpPr txBox="1">
            <a:spLocks noChangeArrowheads="1"/>
          </p:cNvSpPr>
          <p:nvPr/>
        </p:nvSpPr>
        <p:spPr bwMode="auto">
          <a:xfrm>
            <a:off x="2099058" y="5686644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9" name="Correct.txt"/>
          <p:cNvSpPr txBox="1">
            <a:spLocks noChangeArrowheads="1"/>
          </p:cNvSpPr>
          <p:nvPr/>
        </p:nvSpPr>
        <p:spPr bwMode="auto">
          <a:xfrm>
            <a:off x="2105408" y="5697757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A78F53-7C7F-48CF-85BE-9ADA7D0D8DFA}"/>
              </a:ext>
            </a:extLst>
          </p:cNvPr>
          <p:cNvSpPr txBox="1"/>
          <p:nvPr/>
        </p:nvSpPr>
        <p:spPr>
          <a:xfrm>
            <a:off x="2114932" y="1761551"/>
            <a:ext cx="7394575" cy="12003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>
                <a:latin typeface="+mn-lt"/>
              </a:rPr>
              <a:t>John works at the local </a:t>
            </a:r>
            <a:r>
              <a:rPr lang="en-GB" sz="2400" dirty="0" smtClean="0">
                <a:latin typeface="+mn-lt"/>
              </a:rPr>
              <a:t>petrol station </a:t>
            </a:r>
            <a:r>
              <a:rPr lang="en-GB" sz="2400" dirty="0">
                <a:latin typeface="+mn-lt"/>
              </a:rPr>
              <a:t>on a Saturday. He earns £</a:t>
            </a:r>
            <a:r>
              <a:rPr lang="en-GB" sz="2400" dirty="0" smtClean="0">
                <a:latin typeface="+mn-lt"/>
              </a:rPr>
              <a:t>28.40</a:t>
            </a:r>
            <a:r>
              <a:rPr lang="en-GB" sz="2400" dirty="0">
                <a:latin typeface="+mn-lt"/>
              </a:rPr>
              <a:t>. His wages increase by 25%. How much does he earn now?</a:t>
            </a:r>
          </a:p>
        </p:txBody>
      </p:sp>
      <p:sp>
        <p:nvSpPr>
          <p:cNvPr id="11" name="Pentagon 3">
            <a:extLst>
              <a:ext uri="{FF2B5EF4-FFF2-40B4-BE49-F238E27FC236}">
                <a16:creationId xmlns:a16="http://schemas.microsoft.com/office/drawing/2014/main" id="{F316378E-79B5-40EC-BDCC-DB12BB53E002}"/>
              </a:ext>
            </a:extLst>
          </p:cNvPr>
          <p:cNvSpPr/>
          <p:nvPr/>
        </p:nvSpPr>
        <p:spPr>
          <a:xfrm>
            <a:off x="1684720" y="733644"/>
            <a:ext cx="1073150" cy="531813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/>
              <a:t>Quiz</a:t>
            </a:r>
          </a:p>
        </p:txBody>
      </p:sp>
      <p:sp>
        <p:nvSpPr>
          <p:cNvPr id="12" name="Pentagon 12">
            <a:extLst>
              <a:ext uri="{FF2B5EF4-FFF2-40B4-BE49-F238E27FC236}">
                <a16:creationId xmlns:a16="http://schemas.microsoft.com/office/drawing/2014/main" id="{C480E288-84B6-44AC-8D7F-D08109DE7005}"/>
              </a:ext>
            </a:extLst>
          </p:cNvPr>
          <p:cNvSpPr/>
          <p:nvPr/>
        </p:nvSpPr>
        <p:spPr>
          <a:xfrm flipH="1">
            <a:off x="6248783" y="733644"/>
            <a:ext cx="3689350" cy="811213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calculating percentages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578" y="2968603"/>
            <a:ext cx="1515282" cy="1621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862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  <p:bldP spid="6" grpId="0" animBg="1"/>
      <p:bldP spid="6" grpId="1" animBg="1"/>
      <p:bldP spid="7" grpId="0" animBg="1"/>
      <p:bldP spid="8" grpId="0"/>
      <p:bldP spid="8" grpId="1"/>
      <p:bldP spid="8" grpId="2"/>
      <p:bldP spid="8" grpId="3"/>
      <p:bldP spid="9" grpId="0"/>
      <p:bldP spid="9" grpId="1"/>
      <p:bldP spid="11" grpId="0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Answer A">
            <a:extLst>
              <a:ext uri="{FF2B5EF4-FFF2-40B4-BE49-F238E27FC236}">
                <a16:creationId xmlns:a16="http://schemas.microsoft.com/office/drawing/2014/main" id="{6DCFD713-8213-4A13-A15B-5399B4E138BF}"/>
              </a:ext>
            </a:extLst>
          </p:cNvPr>
          <p:cNvSpPr/>
          <p:nvPr/>
        </p:nvSpPr>
        <p:spPr>
          <a:xfrm>
            <a:off x="2317586" y="4647270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£1.78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4" name="Answer B">
            <a:extLst>
              <a:ext uri="{FF2B5EF4-FFF2-40B4-BE49-F238E27FC236}">
                <a16:creationId xmlns:a16="http://schemas.microsoft.com/office/drawing/2014/main" id="{B837CFD0-7CC6-48A6-A6D5-6C1CF2883A0C}"/>
              </a:ext>
            </a:extLst>
          </p:cNvPr>
          <p:cNvSpPr/>
          <p:nvPr/>
        </p:nvSpPr>
        <p:spPr>
          <a:xfrm>
            <a:off x="4959186" y="4645682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£1.98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5" name="Answer C">
            <a:extLst>
              <a:ext uri="{FF2B5EF4-FFF2-40B4-BE49-F238E27FC236}">
                <a16:creationId xmlns:a16="http://schemas.microsoft.com/office/drawing/2014/main" id="{EFA7FBAA-9373-4332-8C6F-DAA9671C774D}"/>
              </a:ext>
            </a:extLst>
          </p:cNvPr>
          <p:cNvSpPr/>
          <p:nvPr/>
        </p:nvSpPr>
        <p:spPr>
          <a:xfrm>
            <a:off x="7586498" y="4645682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£1.87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6" name="Correct Answer Box">
            <a:extLst>
              <a:ext uri="{FF2B5EF4-FFF2-40B4-BE49-F238E27FC236}">
                <a16:creationId xmlns:a16="http://schemas.microsoft.com/office/drawing/2014/main" id="{EDB4C52E-D2D9-48DC-BBCB-552D5496FED5}"/>
              </a:ext>
            </a:extLst>
          </p:cNvPr>
          <p:cNvSpPr/>
          <p:nvPr/>
        </p:nvSpPr>
        <p:spPr>
          <a:xfrm>
            <a:off x="7600786" y="4667908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£1.87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7" name="Try Again.txt"/>
          <p:cNvSpPr txBox="1">
            <a:spLocks noChangeArrowheads="1"/>
          </p:cNvSpPr>
          <p:nvPr/>
        </p:nvSpPr>
        <p:spPr bwMode="auto">
          <a:xfrm>
            <a:off x="2330286" y="5623582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8" name="Correct.txt"/>
          <p:cNvSpPr txBox="1">
            <a:spLocks noChangeArrowheads="1"/>
          </p:cNvSpPr>
          <p:nvPr/>
        </p:nvSpPr>
        <p:spPr bwMode="auto">
          <a:xfrm>
            <a:off x="2336636" y="5634695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92DF028-730D-40BE-815F-B2DC31088BFF}"/>
              </a:ext>
            </a:extLst>
          </p:cNvPr>
          <p:cNvSpPr txBox="1"/>
          <p:nvPr/>
        </p:nvSpPr>
        <p:spPr>
          <a:xfrm>
            <a:off x="2331873" y="1721507"/>
            <a:ext cx="7394575" cy="12003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>
                <a:latin typeface="+mn-lt"/>
              </a:rPr>
              <a:t>The </a:t>
            </a:r>
            <a:r>
              <a:rPr lang="en-GB" sz="2400" dirty="0" smtClean="0"/>
              <a:t>price of a coffee is £2.20.  </a:t>
            </a:r>
            <a:r>
              <a:rPr lang="en-GB" sz="2400" dirty="0" smtClean="0">
                <a:latin typeface="+mn-lt"/>
              </a:rPr>
              <a:t>The price is reduced by 15% if you use a reusable cup. What is the new price of the coffee?</a:t>
            </a:r>
            <a:endParaRPr lang="en-GB" sz="2400" dirty="0">
              <a:latin typeface="+mn-lt"/>
            </a:endParaRPr>
          </a:p>
        </p:txBody>
      </p:sp>
      <p:sp>
        <p:nvSpPr>
          <p:cNvPr id="10" name="Pentagon 3">
            <a:extLst>
              <a:ext uri="{FF2B5EF4-FFF2-40B4-BE49-F238E27FC236}">
                <a16:creationId xmlns:a16="http://schemas.microsoft.com/office/drawing/2014/main" id="{CC759BE1-090D-46F7-BD9D-C9754A6BCDD5}"/>
              </a:ext>
            </a:extLst>
          </p:cNvPr>
          <p:cNvSpPr/>
          <p:nvPr/>
        </p:nvSpPr>
        <p:spPr>
          <a:xfrm>
            <a:off x="1915948" y="670582"/>
            <a:ext cx="1073150" cy="5318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/>
              <a:t>Quiz</a:t>
            </a:r>
          </a:p>
        </p:txBody>
      </p:sp>
      <p:sp>
        <p:nvSpPr>
          <p:cNvPr id="11" name="Pentagon 12">
            <a:extLst>
              <a:ext uri="{FF2B5EF4-FFF2-40B4-BE49-F238E27FC236}">
                <a16:creationId xmlns:a16="http://schemas.microsoft.com/office/drawing/2014/main" id="{F75D232A-E5DA-45A3-B710-E4F7EDA01F3C}"/>
              </a:ext>
            </a:extLst>
          </p:cNvPr>
          <p:cNvSpPr/>
          <p:nvPr/>
        </p:nvSpPr>
        <p:spPr>
          <a:xfrm flipH="1">
            <a:off x="6480011" y="670582"/>
            <a:ext cx="3689350" cy="8112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calculating percentages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sp>
        <p:nvSpPr>
          <p:cNvPr id="13" name="Rectangl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1915948" y="5601357"/>
            <a:ext cx="3095625" cy="465138"/>
          </a:xfrm>
          <a:prstGeom prst="homePlate">
            <a:avLst>
              <a:gd name="adj" fmla="val 49915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108000" tIns="108000" rIns="324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>
                <a:solidFill>
                  <a:schemeClr val="bg1"/>
                </a:solidFill>
              </a:rPr>
              <a:t>Choose another objective</a:t>
            </a:r>
            <a:endParaRPr lang="en-GB" altLang="en-US" sz="1100" b="1">
              <a:solidFill>
                <a:schemeClr val="bg1"/>
              </a:solidFill>
            </a:endParaRPr>
          </a:p>
        </p:txBody>
      </p:sp>
      <p:pic>
        <p:nvPicPr>
          <p:cNvPr id="1026" name="Picture 2" descr="Vector coffee cup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653" y="2740173"/>
            <a:ext cx="1717839" cy="1717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6565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7" grpId="0"/>
      <p:bldP spid="7" grpId="1"/>
      <p:bldP spid="7" grpId="2"/>
      <p:bldP spid="7" grpId="3"/>
      <p:bldP spid="8" grpId="0"/>
      <p:bldP spid="8" grpId="1"/>
      <p:bldP spid="10" grpId="0" animBg="1"/>
      <p:bldP spid="11" grpId="0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Pentagon 3">
            <a:extLst>
              <a:ext uri="{FF2B5EF4-FFF2-40B4-BE49-F238E27FC236}">
                <a16:creationId xmlns:a16="http://schemas.microsoft.com/office/drawing/2014/main" id="{737B755D-F6EC-481A-BE4F-DA430DCABCD3}"/>
              </a:ext>
            </a:extLst>
          </p:cNvPr>
          <p:cNvSpPr/>
          <p:nvPr/>
        </p:nvSpPr>
        <p:spPr>
          <a:xfrm>
            <a:off x="1915948" y="733644"/>
            <a:ext cx="1073150" cy="5318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/>
              <a:t>Revise</a:t>
            </a:r>
          </a:p>
        </p:txBody>
      </p:sp>
      <p:sp>
        <p:nvSpPr>
          <p:cNvPr id="4" name="Pentagon 12">
            <a:extLst>
              <a:ext uri="{FF2B5EF4-FFF2-40B4-BE49-F238E27FC236}">
                <a16:creationId xmlns:a16="http://schemas.microsoft.com/office/drawing/2014/main" id="{30AA0384-0427-46A2-9C41-95D35F5E7C23}"/>
              </a:ext>
            </a:extLst>
          </p:cNvPr>
          <p:cNvSpPr/>
          <p:nvPr/>
        </p:nvSpPr>
        <p:spPr>
          <a:xfrm flipH="1">
            <a:off x="6748298" y="733644"/>
            <a:ext cx="3421063" cy="8112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scale factors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7E4498C-5AFB-40E9-AF53-976771273B1F}"/>
              </a:ext>
            </a:extLst>
          </p:cNvPr>
          <p:cNvSpPr txBox="1"/>
          <p:nvPr/>
        </p:nvSpPr>
        <p:spPr>
          <a:xfrm>
            <a:off x="2203286" y="1754407"/>
            <a:ext cx="7678737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b="1" dirty="0">
                <a:latin typeface="+mn-lt"/>
              </a:rPr>
              <a:t>Scaling</a:t>
            </a:r>
            <a:r>
              <a:rPr lang="en-GB" dirty="0">
                <a:latin typeface="+mn-lt"/>
              </a:rPr>
              <a:t> is when you reduce or enlarge dimensions proportionally.</a:t>
            </a:r>
          </a:p>
          <a:p>
            <a:pPr>
              <a:defRPr/>
            </a:pPr>
            <a:endParaRPr lang="en-GB" dirty="0">
              <a:latin typeface="+mn-lt"/>
            </a:endParaRPr>
          </a:p>
          <a:p>
            <a:pPr>
              <a:defRPr/>
            </a:pPr>
            <a:r>
              <a:rPr lang="en-GB" dirty="0">
                <a:latin typeface="+mn-lt"/>
              </a:rPr>
              <a:t>Scaling is commonly used in maps, building plans and models, and is described as a ratio called </a:t>
            </a:r>
            <a:r>
              <a:rPr lang="en-GB" b="1" dirty="0">
                <a:latin typeface="+mn-lt"/>
              </a:rPr>
              <a:t>scale factor</a:t>
            </a:r>
            <a:r>
              <a:rPr lang="en-GB" dirty="0">
                <a:latin typeface="+mn-lt"/>
              </a:rPr>
              <a:t>.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49D05A1-5F9D-4414-BBD5-12FB8EF275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3577383"/>
              </p:ext>
            </p:extLst>
          </p:nvPr>
        </p:nvGraphicFramePr>
        <p:xfrm>
          <a:off x="6462548" y="2924394"/>
          <a:ext cx="3478216" cy="296227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47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47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7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47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477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477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3477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3477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23182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3182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3182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3182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3182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AE7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3182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3182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899AAF00-F588-4107-9177-26621126B751}"/>
              </a:ext>
            </a:extLst>
          </p:cNvPr>
          <p:cNvSpPr txBox="1"/>
          <p:nvPr/>
        </p:nvSpPr>
        <p:spPr>
          <a:xfrm>
            <a:off x="2190586" y="5019894"/>
            <a:ext cx="4003675" cy="6477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latin typeface="+mn-lt"/>
              </a:rPr>
              <a:t>Square B is an enlargement of square A using a </a:t>
            </a:r>
            <a:r>
              <a:rPr lang="en-GB" b="1" dirty="0">
                <a:latin typeface="+mn-lt"/>
              </a:rPr>
              <a:t>scale factor of 2</a:t>
            </a:r>
            <a:r>
              <a:rPr lang="en-GB" dirty="0">
                <a:latin typeface="+mn-lt"/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AA8656-9458-4020-B26F-C697F5A814ED}"/>
              </a:ext>
            </a:extLst>
          </p:cNvPr>
          <p:cNvSpPr txBox="1"/>
          <p:nvPr/>
        </p:nvSpPr>
        <p:spPr>
          <a:xfrm>
            <a:off x="7289636" y="3464144"/>
            <a:ext cx="3810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000" b="1" dirty="0">
                <a:latin typeface="+mn-lt"/>
              </a:rPr>
              <a:t>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FCE1D8-681A-4259-821A-C0ADB8E3FAD0}"/>
              </a:ext>
            </a:extLst>
          </p:cNvPr>
          <p:cNvSpPr txBox="1"/>
          <p:nvPr/>
        </p:nvSpPr>
        <p:spPr>
          <a:xfrm>
            <a:off x="9002548" y="3924519"/>
            <a:ext cx="382588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000" b="1" dirty="0">
                <a:latin typeface="+mn-lt"/>
              </a:rPr>
              <a:t>B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6A1DA2-FDE9-4633-9A76-98F7E2120D09}"/>
              </a:ext>
            </a:extLst>
          </p:cNvPr>
          <p:cNvSpPr txBox="1"/>
          <p:nvPr/>
        </p:nvSpPr>
        <p:spPr>
          <a:xfrm>
            <a:off x="2190586" y="3052982"/>
            <a:ext cx="4003675" cy="6477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latin typeface="+mn-lt"/>
              </a:rPr>
              <a:t>The length of square A is 2.</a:t>
            </a:r>
          </a:p>
          <a:p>
            <a:pPr>
              <a:defRPr/>
            </a:pPr>
            <a:r>
              <a:rPr lang="en-GB" dirty="0">
                <a:latin typeface="+mn-lt"/>
              </a:rPr>
              <a:t>The length of square B is 4.</a:t>
            </a:r>
          </a:p>
        </p:txBody>
      </p:sp>
      <p:sp>
        <p:nvSpPr>
          <p:cNvPr id="11" name="Curved Down Arrow 10">
            <a:extLst>
              <a:ext uri="{FF2B5EF4-FFF2-40B4-BE49-F238E27FC236}">
                <a16:creationId xmlns:a16="http://schemas.microsoft.com/office/drawing/2014/main" id="{71D1CF10-ED4E-4C73-B1BC-7B310D47C6BE}"/>
              </a:ext>
            </a:extLst>
          </p:cNvPr>
          <p:cNvSpPr/>
          <p:nvPr/>
        </p:nvSpPr>
        <p:spPr>
          <a:xfrm rot="5400000">
            <a:off x="5033798" y="3246657"/>
            <a:ext cx="484187" cy="280988"/>
          </a:xfrm>
          <a:prstGeom prst="curvedDown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9A6C23C-582A-4C19-A1A6-575CC7A7538E}"/>
              </a:ext>
            </a:extLst>
          </p:cNvPr>
          <p:cNvSpPr txBox="1"/>
          <p:nvPr/>
        </p:nvSpPr>
        <p:spPr>
          <a:xfrm>
            <a:off x="2190586" y="3864194"/>
            <a:ext cx="4003675" cy="64611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latin typeface="+mn-lt"/>
              </a:rPr>
              <a:t>The width of square A is 2.</a:t>
            </a:r>
          </a:p>
          <a:p>
            <a:pPr>
              <a:defRPr/>
            </a:pPr>
            <a:r>
              <a:rPr lang="en-GB" dirty="0">
                <a:latin typeface="+mn-lt"/>
              </a:rPr>
              <a:t>The width of square B is 4.</a:t>
            </a:r>
          </a:p>
        </p:txBody>
      </p:sp>
      <p:sp>
        <p:nvSpPr>
          <p:cNvPr id="13" name="Curved Down Arrow 12">
            <a:extLst>
              <a:ext uri="{FF2B5EF4-FFF2-40B4-BE49-F238E27FC236}">
                <a16:creationId xmlns:a16="http://schemas.microsoft.com/office/drawing/2014/main" id="{685663C0-F65C-4891-8A63-D5A1BE554FA1}"/>
              </a:ext>
            </a:extLst>
          </p:cNvPr>
          <p:cNvSpPr/>
          <p:nvPr/>
        </p:nvSpPr>
        <p:spPr>
          <a:xfrm rot="5400000">
            <a:off x="5034592" y="4057075"/>
            <a:ext cx="482600" cy="280988"/>
          </a:xfrm>
          <a:prstGeom prst="curvedDown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8352251-E842-488E-803A-FD0A6D5A1A9B}"/>
              </a:ext>
            </a:extLst>
          </p:cNvPr>
          <p:cNvSpPr txBox="1"/>
          <p:nvPr/>
        </p:nvSpPr>
        <p:spPr>
          <a:xfrm>
            <a:off x="5394161" y="3222844"/>
            <a:ext cx="53657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1400" b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×2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8A2271-21EE-409D-8116-FF62215927DF}"/>
              </a:ext>
            </a:extLst>
          </p:cNvPr>
          <p:cNvSpPr txBox="1"/>
          <p:nvPr/>
        </p:nvSpPr>
        <p:spPr>
          <a:xfrm>
            <a:off x="5394161" y="4034057"/>
            <a:ext cx="53657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1400" b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×2</a:t>
            </a:r>
          </a:p>
        </p:txBody>
      </p:sp>
    </p:spTree>
    <p:extLst>
      <p:ext uri="{BB962C8B-B14F-4D97-AF65-F5344CB8AC3E}">
        <p14:creationId xmlns:p14="http://schemas.microsoft.com/office/powerpoint/2010/main" val="233594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Pentagon 3">
            <a:extLst>
              <a:ext uri="{FF2B5EF4-FFF2-40B4-BE49-F238E27FC236}">
                <a16:creationId xmlns:a16="http://schemas.microsoft.com/office/drawing/2014/main" id="{736D227E-6A15-46A6-953B-52CE20A108EF}"/>
              </a:ext>
            </a:extLst>
          </p:cNvPr>
          <p:cNvSpPr/>
          <p:nvPr/>
        </p:nvSpPr>
        <p:spPr>
          <a:xfrm>
            <a:off x="1947479" y="765175"/>
            <a:ext cx="1073150" cy="5318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/>
              <a:t>Revise</a:t>
            </a:r>
          </a:p>
        </p:txBody>
      </p:sp>
      <p:sp>
        <p:nvSpPr>
          <p:cNvPr id="4" name="Pentagon 12">
            <a:extLst>
              <a:ext uri="{FF2B5EF4-FFF2-40B4-BE49-F238E27FC236}">
                <a16:creationId xmlns:a16="http://schemas.microsoft.com/office/drawing/2014/main" id="{FCD6D330-35C4-43CB-BAD4-DEDF00F581F8}"/>
              </a:ext>
            </a:extLst>
          </p:cNvPr>
          <p:cNvSpPr/>
          <p:nvPr/>
        </p:nvSpPr>
        <p:spPr>
          <a:xfrm flipH="1">
            <a:off x="6779829" y="765175"/>
            <a:ext cx="3421063" cy="8112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scale factors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1D131B9-113D-4FE7-A25A-031B819CC67A}"/>
              </a:ext>
            </a:extLst>
          </p:cNvPr>
          <p:cNvSpPr txBox="1"/>
          <p:nvPr/>
        </p:nvSpPr>
        <p:spPr>
          <a:xfrm>
            <a:off x="2222117" y="2849563"/>
            <a:ext cx="7632700" cy="2862262"/>
          </a:xfrm>
          <a:prstGeom prst="rect">
            <a:avLst/>
          </a:prstGeom>
          <a:solidFill>
            <a:srgbClr val="C9E1B1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latin typeface="+mn-lt"/>
              </a:rPr>
              <a:t>A model car has a </a:t>
            </a:r>
            <a:r>
              <a:rPr lang="en-GB" b="1" dirty="0">
                <a:latin typeface="+mn-lt"/>
              </a:rPr>
              <a:t>scale factor of </a:t>
            </a:r>
            <a:r>
              <a:rPr lang="en-GB" b="1" dirty="0" smtClean="0">
                <a:latin typeface="+mn-lt"/>
              </a:rPr>
              <a:t>1:15</a:t>
            </a:r>
            <a:r>
              <a:rPr lang="en-GB" dirty="0" smtClean="0">
                <a:latin typeface="+mn-lt"/>
              </a:rPr>
              <a:t>.</a:t>
            </a:r>
            <a:endParaRPr lang="en-GB" dirty="0">
              <a:latin typeface="+mn-lt"/>
            </a:endParaRPr>
          </a:p>
          <a:p>
            <a:pPr>
              <a:defRPr/>
            </a:pPr>
            <a:endParaRPr lang="en-GB" dirty="0">
              <a:latin typeface="+mn-lt"/>
            </a:endParaRPr>
          </a:p>
          <a:p>
            <a:pPr>
              <a:defRPr/>
            </a:pPr>
            <a:r>
              <a:rPr lang="en-GB" dirty="0">
                <a:latin typeface="+mn-lt"/>
              </a:rPr>
              <a:t>The length of the </a:t>
            </a:r>
            <a:r>
              <a:rPr lang="en-GB" b="1" dirty="0">
                <a:latin typeface="+mn-lt"/>
              </a:rPr>
              <a:t>model car is </a:t>
            </a:r>
            <a:r>
              <a:rPr lang="en-GB" b="1" dirty="0" smtClean="0">
                <a:latin typeface="+mn-lt"/>
              </a:rPr>
              <a:t>25cm</a:t>
            </a:r>
            <a:r>
              <a:rPr lang="en-GB" dirty="0">
                <a:latin typeface="+mn-lt"/>
              </a:rPr>
              <a:t>.</a:t>
            </a:r>
          </a:p>
          <a:p>
            <a:pPr>
              <a:defRPr/>
            </a:pPr>
            <a:r>
              <a:rPr lang="en-GB" dirty="0">
                <a:latin typeface="+mn-lt"/>
              </a:rPr>
              <a:t>What is the length of the full-size car? </a:t>
            </a:r>
          </a:p>
          <a:p>
            <a:pPr>
              <a:defRPr/>
            </a:pPr>
            <a:endParaRPr lang="en-GB" dirty="0">
              <a:latin typeface="+mn-lt"/>
            </a:endParaRPr>
          </a:p>
          <a:p>
            <a:pPr>
              <a:defRPr/>
            </a:pPr>
            <a:r>
              <a:rPr lang="en-GB" dirty="0">
                <a:latin typeface="+mn-lt"/>
              </a:rPr>
              <a:t>Using the scale factor, we can see that the dimensions of the full size car are </a:t>
            </a:r>
            <a:r>
              <a:rPr lang="en-GB" dirty="0" smtClean="0">
                <a:latin typeface="+mn-lt"/>
              </a:rPr>
              <a:t>15 </a:t>
            </a:r>
            <a:r>
              <a:rPr lang="en-GB" dirty="0">
                <a:latin typeface="+mn-lt"/>
              </a:rPr>
              <a:t>times larger than the model.</a:t>
            </a:r>
          </a:p>
          <a:p>
            <a:pPr>
              <a:defRPr/>
            </a:pPr>
            <a:endParaRPr lang="en-GB" dirty="0">
              <a:latin typeface="+mn-lt"/>
            </a:endParaRPr>
          </a:p>
          <a:p>
            <a:pPr>
              <a:defRPr/>
            </a:pPr>
            <a:r>
              <a:rPr lang="en-GB" dirty="0">
                <a:latin typeface="+mn-lt"/>
              </a:rPr>
              <a:t>Use a written method to multiply </a:t>
            </a:r>
            <a:r>
              <a:rPr lang="en-GB" dirty="0" smtClean="0">
                <a:latin typeface="+mn-lt"/>
              </a:rPr>
              <a:t>25cm </a:t>
            </a:r>
            <a:r>
              <a:rPr lang="en-GB" dirty="0">
                <a:latin typeface="+mn-lt"/>
              </a:rPr>
              <a:t>by </a:t>
            </a:r>
            <a:r>
              <a:rPr lang="en-GB" dirty="0" smtClean="0">
                <a:latin typeface="+mn-lt"/>
              </a:rPr>
              <a:t>15.</a:t>
            </a:r>
            <a:endParaRPr lang="en-GB" dirty="0">
              <a:latin typeface="+mn-lt"/>
            </a:endParaRPr>
          </a:p>
          <a:p>
            <a:pPr>
              <a:defRPr/>
            </a:pPr>
            <a:r>
              <a:rPr lang="en-GB" b="1" dirty="0" smtClean="0">
                <a:latin typeface="+mn-lt"/>
              </a:rPr>
              <a:t>25 </a:t>
            </a:r>
            <a:r>
              <a:rPr lang="en-GB" b="1" dirty="0">
                <a:latin typeface="+mn-lt"/>
              </a:rPr>
              <a:t>× </a:t>
            </a:r>
            <a:r>
              <a:rPr lang="en-GB" b="1" dirty="0" smtClean="0">
                <a:latin typeface="+mn-lt"/>
              </a:rPr>
              <a:t>15</a:t>
            </a:r>
            <a:r>
              <a:rPr lang="en-GB" dirty="0" smtClean="0">
                <a:latin typeface="+mn-lt"/>
              </a:rPr>
              <a:t> </a:t>
            </a:r>
            <a:r>
              <a:rPr lang="en-GB" dirty="0">
                <a:latin typeface="+mn-lt"/>
              </a:rPr>
              <a:t>= </a:t>
            </a:r>
            <a:r>
              <a:rPr lang="en-GB" b="1" dirty="0" smtClean="0">
                <a:latin typeface="+mn-lt"/>
              </a:rPr>
              <a:t>375cm </a:t>
            </a:r>
            <a:r>
              <a:rPr lang="en-GB" b="1" dirty="0">
                <a:latin typeface="+mn-lt"/>
              </a:rPr>
              <a:t>= </a:t>
            </a:r>
            <a:r>
              <a:rPr lang="en-GB" b="1" dirty="0" smtClean="0">
                <a:latin typeface="+mn-lt"/>
              </a:rPr>
              <a:t>3.75m</a:t>
            </a:r>
            <a:endParaRPr lang="en-GB" b="1" dirty="0">
              <a:latin typeface="+mn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1092">
            <a:off x="7273731" y="2197852"/>
            <a:ext cx="2601422" cy="130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121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ry Again.txt"/>
          <p:cNvSpPr txBox="1">
            <a:spLocks noChangeArrowheads="1"/>
          </p:cNvSpPr>
          <p:nvPr/>
        </p:nvSpPr>
        <p:spPr bwMode="auto">
          <a:xfrm>
            <a:off x="2237908" y="5759277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4" name="Correct.txt"/>
          <p:cNvSpPr txBox="1">
            <a:spLocks noChangeArrowheads="1"/>
          </p:cNvSpPr>
          <p:nvPr/>
        </p:nvSpPr>
        <p:spPr bwMode="auto">
          <a:xfrm>
            <a:off x="2139969" y="5484316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A3421C-B065-4118-9A0C-3584C2DE4DD8}"/>
              </a:ext>
            </a:extLst>
          </p:cNvPr>
          <p:cNvSpPr txBox="1"/>
          <p:nvPr/>
        </p:nvSpPr>
        <p:spPr>
          <a:xfrm>
            <a:off x="1879928" y="1816100"/>
            <a:ext cx="7394575" cy="461963"/>
          </a:xfrm>
          <a:prstGeom prst="rect">
            <a:avLst/>
          </a:prstGeom>
          <a:solidFill>
            <a:srgbClr val="C9E1B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>
                <a:latin typeface="+mn-lt"/>
              </a:rPr>
              <a:t>Enlarge this square by a scale factor of 3.</a:t>
            </a:r>
          </a:p>
        </p:txBody>
      </p:sp>
      <p:sp>
        <p:nvSpPr>
          <p:cNvPr id="6" name="Pentagon 3">
            <a:extLst>
              <a:ext uri="{FF2B5EF4-FFF2-40B4-BE49-F238E27FC236}">
                <a16:creationId xmlns:a16="http://schemas.microsoft.com/office/drawing/2014/main" id="{04C43608-BCA4-4B6B-8979-14DD4404B4B8}"/>
              </a:ext>
            </a:extLst>
          </p:cNvPr>
          <p:cNvSpPr/>
          <p:nvPr/>
        </p:nvSpPr>
        <p:spPr>
          <a:xfrm>
            <a:off x="1464003" y="765175"/>
            <a:ext cx="1073150" cy="5318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/>
              <a:t>Quiz</a:t>
            </a:r>
          </a:p>
        </p:txBody>
      </p:sp>
      <p:sp>
        <p:nvSpPr>
          <p:cNvPr id="7" name="Pentagon 12">
            <a:extLst>
              <a:ext uri="{FF2B5EF4-FFF2-40B4-BE49-F238E27FC236}">
                <a16:creationId xmlns:a16="http://schemas.microsoft.com/office/drawing/2014/main" id="{6E9482D2-42A0-48D6-8ADA-BB6BD2DD581A}"/>
              </a:ext>
            </a:extLst>
          </p:cNvPr>
          <p:cNvSpPr/>
          <p:nvPr/>
        </p:nvSpPr>
        <p:spPr>
          <a:xfrm flipH="1">
            <a:off x="6028066" y="765175"/>
            <a:ext cx="3689350" cy="8112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scale factors 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030534C-61E4-44BA-8FBE-C988E91DF7F3}"/>
              </a:ext>
            </a:extLst>
          </p:cNvPr>
          <p:cNvSpPr/>
          <p:nvPr/>
        </p:nvSpPr>
        <p:spPr>
          <a:xfrm>
            <a:off x="5420053" y="2960688"/>
            <a:ext cx="342900" cy="344487"/>
          </a:xfrm>
          <a:prstGeom prst="rect">
            <a:avLst/>
          </a:prstGeom>
          <a:solidFill>
            <a:srgbClr val="6FBC8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47" name="Group 46"/>
          <p:cNvGrpSpPr/>
          <p:nvPr/>
        </p:nvGrpSpPr>
        <p:grpSpPr>
          <a:xfrm>
            <a:off x="4507241" y="4200525"/>
            <a:ext cx="2168525" cy="1185863"/>
            <a:chOff x="4507241" y="4200525"/>
            <a:chExt cx="2168525" cy="1185863"/>
          </a:xfrm>
        </p:grpSpPr>
        <p:sp>
          <p:nvSpPr>
            <p:cNvPr id="10" name="Answer B">
              <a:extLst>
                <a:ext uri="{FF2B5EF4-FFF2-40B4-BE49-F238E27FC236}">
                  <a16:creationId xmlns:a16="http://schemas.microsoft.com/office/drawing/2014/main" id="{4ABFE3A5-AA8F-4390-B921-864BE9809DC6}"/>
                </a:ext>
              </a:extLst>
            </p:cNvPr>
            <p:cNvSpPr/>
            <p:nvPr/>
          </p:nvSpPr>
          <p:spPr bwMode="auto">
            <a:xfrm>
              <a:off x="4507241" y="4200525"/>
              <a:ext cx="2168525" cy="1185863"/>
            </a:xfrm>
            <a:prstGeom prst="roundRect">
              <a:avLst>
                <a:gd name="adj" fmla="val 0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 dirty="0">
                <a:solidFill>
                  <a:schemeClr val="tx1"/>
                </a:solidFill>
              </a:endParaRPr>
            </a:p>
          </p:txBody>
        </p:sp>
        <p:grpSp>
          <p:nvGrpSpPr>
            <p:cNvPr id="11" name="Group 39"/>
            <p:cNvGrpSpPr>
              <a:grpSpLocks/>
            </p:cNvGrpSpPr>
            <p:nvPr/>
          </p:nvGrpSpPr>
          <p:grpSpPr bwMode="auto">
            <a:xfrm>
              <a:off x="5075579" y="4283309"/>
              <a:ext cx="1031847" cy="1020292"/>
              <a:chOff x="7199311" y="2958797"/>
              <a:chExt cx="1031847" cy="1019685"/>
            </a:xfrm>
            <a:solidFill>
              <a:schemeClr val="accent6">
                <a:lumMod val="75000"/>
              </a:schemeClr>
            </a:solidFill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A8ABF067-CE2E-4D13-A3AA-E99462CEA804}"/>
                  </a:ext>
                </a:extLst>
              </p:cNvPr>
              <p:cNvSpPr/>
              <p:nvPr/>
            </p:nvSpPr>
            <p:spPr>
              <a:xfrm>
                <a:off x="7199298" y="2958563"/>
                <a:ext cx="344487" cy="344283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78B36D41-3D40-467B-B723-0851B4F47387}"/>
                  </a:ext>
                </a:extLst>
              </p:cNvPr>
              <p:cNvSpPr/>
              <p:nvPr/>
            </p:nvSpPr>
            <p:spPr>
              <a:xfrm>
                <a:off x="7543785" y="2958563"/>
                <a:ext cx="342900" cy="344283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844A40DA-D4DF-4A05-83DA-2727FCF6BD05}"/>
                  </a:ext>
                </a:extLst>
              </p:cNvPr>
              <p:cNvSpPr/>
              <p:nvPr/>
            </p:nvSpPr>
            <p:spPr>
              <a:xfrm>
                <a:off x="7886685" y="2958563"/>
                <a:ext cx="344488" cy="344283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970A2617-94ED-4BCE-9DE6-885FA7BA43E9}"/>
                  </a:ext>
                </a:extLst>
              </p:cNvPr>
              <p:cNvSpPr/>
              <p:nvPr/>
            </p:nvSpPr>
            <p:spPr>
              <a:xfrm>
                <a:off x="7199298" y="3296500"/>
                <a:ext cx="344487" cy="344282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926E5350-B85B-43D3-AF01-6E7B5D987147}"/>
                  </a:ext>
                </a:extLst>
              </p:cNvPr>
              <p:cNvSpPr/>
              <p:nvPr/>
            </p:nvSpPr>
            <p:spPr>
              <a:xfrm>
                <a:off x="7543785" y="3296500"/>
                <a:ext cx="342900" cy="344282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6B3220F8-EAF0-47C8-A332-0FC4D17F071B}"/>
                  </a:ext>
                </a:extLst>
              </p:cNvPr>
              <p:cNvSpPr/>
              <p:nvPr/>
            </p:nvSpPr>
            <p:spPr>
              <a:xfrm>
                <a:off x="7886685" y="3296500"/>
                <a:ext cx="344488" cy="344282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4724660C-FEAD-4389-8666-3A6CDCBD6C56}"/>
                  </a:ext>
                </a:extLst>
              </p:cNvPr>
              <p:cNvSpPr/>
              <p:nvPr/>
            </p:nvSpPr>
            <p:spPr>
              <a:xfrm>
                <a:off x="7199298" y="3634436"/>
                <a:ext cx="344487" cy="344283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8C0795D8-E602-4B8E-9552-A61C385E990B}"/>
                  </a:ext>
                </a:extLst>
              </p:cNvPr>
              <p:cNvSpPr/>
              <p:nvPr/>
            </p:nvSpPr>
            <p:spPr>
              <a:xfrm>
                <a:off x="7543785" y="3634436"/>
                <a:ext cx="342900" cy="344283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04519634-CBA7-49B2-A2CA-015749FE1F8A}"/>
                  </a:ext>
                </a:extLst>
              </p:cNvPr>
              <p:cNvSpPr/>
              <p:nvPr/>
            </p:nvSpPr>
            <p:spPr>
              <a:xfrm>
                <a:off x="7886685" y="3634436"/>
                <a:ext cx="344488" cy="344283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grpSp>
        <p:nvGrpSpPr>
          <p:cNvPr id="46" name="Group 45"/>
          <p:cNvGrpSpPr/>
          <p:nvPr/>
        </p:nvGrpSpPr>
        <p:grpSpPr>
          <a:xfrm>
            <a:off x="1865641" y="4200525"/>
            <a:ext cx="2168525" cy="1187450"/>
            <a:chOff x="1865641" y="4200525"/>
            <a:chExt cx="2168525" cy="1187450"/>
          </a:xfrm>
        </p:grpSpPr>
        <p:sp>
          <p:nvSpPr>
            <p:cNvPr id="22" name="Answer A">
              <a:extLst>
                <a:ext uri="{FF2B5EF4-FFF2-40B4-BE49-F238E27FC236}">
                  <a16:creationId xmlns:a16="http://schemas.microsoft.com/office/drawing/2014/main" id="{2B2D8B8C-9BBE-4CC7-81DD-12C7F4CF6A01}"/>
                </a:ext>
              </a:extLst>
            </p:cNvPr>
            <p:cNvSpPr/>
            <p:nvPr/>
          </p:nvSpPr>
          <p:spPr bwMode="auto">
            <a:xfrm>
              <a:off x="1865641" y="4200525"/>
              <a:ext cx="2168525" cy="1187450"/>
            </a:xfrm>
            <a:prstGeom prst="roundRect">
              <a:avLst>
                <a:gd name="adj" fmla="val 0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 dirty="0">
                <a:solidFill>
                  <a:schemeClr val="tx1"/>
                </a:solidFill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DD2C119-3B42-469E-B336-97F4D6F9D2EA}"/>
                </a:ext>
              </a:extLst>
            </p:cNvPr>
            <p:cNvSpPr/>
            <p:nvPr/>
          </p:nvSpPr>
          <p:spPr bwMode="auto">
            <a:xfrm>
              <a:off x="2392691" y="4621213"/>
              <a:ext cx="344487" cy="34448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414F3088-38E3-499E-850B-E9B457C03C58}"/>
                </a:ext>
              </a:extLst>
            </p:cNvPr>
            <p:cNvSpPr/>
            <p:nvPr/>
          </p:nvSpPr>
          <p:spPr bwMode="auto">
            <a:xfrm>
              <a:off x="2737178" y="4621213"/>
              <a:ext cx="342900" cy="34448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996FEB75-715B-49DF-9FE5-32EF4565B376}"/>
                </a:ext>
              </a:extLst>
            </p:cNvPr>
            <p:cNvSpPr/>
            <p:nvPr/>
          </p:nvSpPr>
          <p:spPr bwMode="auto">
            <a:xfrm>
              <a:off x="3080078" y="4621213"/>
              <a:ext cx="344488" cy="34448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27" name="Answer C">
            <a:extLst>
              <a:ext uri="{FF2B5EF4-FFF2-40B4-BE49-F238E27FC236}">
                <a16:creationId xmlns:a16="http://schemas.microsoft.com/office/drawing/2014/main" id="{84AD0EEC-DCA1-474E-BA87-0513D3B06FCB}"/>
              </a:ext>
            </a:extLst>
          </p:cNvPr>
          <p:cNvSpPr/>
          <p:nvPr/>
        </p:nvSpPr>
        <p:spPr bwMode="auto">
          <a:xfrm>
            <a:off x="7148841" y="4166691"/>
            <a:ext cx="2168525" cy="118586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2000" dirty="0">
              <a:solidFill>
                <a:schemeClr val="tx1"/>
              </a:solidFill>
            </a:endParaRPr>
          </a:p>
        </p:txBody>
      </p:sp>
      <p:grpSp>
        <p:nvGrpSpPr>
          <p:cNvPr id="51" name="Group 50"/>
          <p:cNvGrpSpPr/>
          <p:nvPr/>
        </p:nvGrpSpPr>
        <p:grpSpPr>
          <a:xfrm>
            <a:off x="7691766" y="4415929"/>
            <a:ext cx="1031875" cy="681037"/>
            <a:chOff x="7691766" y="4415929"/>
            <a:chExt cx="1031875" cy="681037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1F9F49E1-00BD-4A1D-84F7-1B69971F2341}"/>
                </a:ext>
              </a:extLst>
            </p:cNvPr>
            <p:cNvSpPr/>
            <p:nvPr/>
          </p:nvSpPr>
          <p:spPr bwMode="auto">
            <a:xfrm>
              <a:off x="7691766" y="4415929"/>
              <a:ext cx="344488" cy="3429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71FBCF6E-7207-4B8E-BD32-436E3CD231DF}"/>
                </a:ext>
              </a:extLst>
            </p:cNvPr>
            <p:cNvSpPr/>
            <p:nvPr/>
          </p:nvSpPr>
          <p:spPr bwMode="auto">
            <a:xfrm>
              <a:off x="8036254" y="4415929"/>
              <a:ext cx="342900" cy="3429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1579B0C8-A846-4432-A428-A3FC857BBDAD}"/>
                </a:ext>
              </a:extLst>
            </p:cNvPr>
            <p:cNvSpPr/>
            <p:nvPr/>
          </p:nvSpPr>
          <p:spPr bwMode="auto">
            <a:xfrm>
              <a:off x="8379154" y="4415929"/>
              <a:ext cx="344487" cy="3429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A8190A7-137E-437E-903C-3DA9AE56B591}"/>
                </a:ext>
              </a:extLst>
            </p:cNvPr>
            <p:cNvSpPr/>
            <p:nvPr/>
          </p:nvSpPr>
          <p:spPr bwMode="auto">
            <a:xfrm>
              <a:off x="7691766" y="4754066"/>
              <a:ext cx="344488" cy="3429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914F0CA-5440-4C1C-AED0-C594E21E568B}"/>
                </a:ext>
              </a:extLst>
            </p:cNvPr>
            <p:cNvSpPr/>
            <p:nvPr/>
          </p:nvSpPr>
          <p:spPr bwMode="auto">
            <a:xfrm>
              <a:off x="8036254" y="4754066"/>
              <a:ext cx="342900" cy="3429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13FA72B-040F-44D5-A4FE-2889BC8DE3A3}"/>
                </a:ext>
              </a:extLst>
            </p:cNvPr>
            <p:cNvSpPr/>
            <p:nvPr/>
          </p:nvSpPr>
          <p:spPr bwMode="auto">
            <a:xfrm>
              <a:off x="8379154" y="4754066"/>
              <a:ext cx="344487" cy="3429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4515178" y="4189710"/>
            <a:ext cx="2152650" cy="1185862"/>
            <a:chOff x="4524668" y="4211639"/>
            <a:chExt cx="2152650" cy="1185862"/>
          </a:xfrm>
        </p:grpSpPr>
        <p:sp>
          <p:nvSpPr>
            <p:cNvPr id="35" name="Correct Answer Box">
              <a:extLst>
                <a:ext uri="{FF2B5EF4-FFF2-40B4-BE49-F238E27FC236}">
                  <a16:creationId xmlns:a16="http://schemas.microsoft.com/office/drawing/2014/main" id="{3E9AB258-61CA-45AF-9375-CAFBF59DC356}"/>
                </a:ext>
              </a:extLst>
            </p:cNvPr>
            <p:cNvSpPr/>
            <p:nvPr/>
          </p:nvSpPr>
          <p:spPr bwMode="auto">
            <a:xfrm>
              <a:off x="4524668" y="4211639"/>
              <a:ext cx="2152650" cy="1185862"/>
            </a:xfrm>
            <a:prstGeom prst="roundRect">
              <a:avLst>
                <a:gd name="adj" fmla="val 0"/>
              </a:avLst>
            </a:prstGeom>
            <a:solidFill>
              <a:schemeClr val="accent2">
                <a:lumMod val="40000"/>
                <a:lumOff val="60000"/>
              </a:schemeClr>
            </a:solidFill>
            <a:ln w="381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 dirty="0">
                <a:solidFill>
                  <a:schemeClr val="tx1"/>
                </a:solidFill>
              </a:endParaRPr>
            </a:p>
          </p:txBody>
        </p:sp>
        <p:grpSp>
          <p:nvGrpSpPr>
            <p:cNvPr id="36" name="Group 4"/>
            <p:cNvGrpSpPr>
              <a:grpSpLocks/>
            </p:cNvGrpSpPr>
            <p:nvPr/>
          </p:nvGrpSpPr>
          <p:grpSpPr bwMode="auto">
            <a:xfrm>
              <a:off x="5085198" y="4304530"/>
              <a:ext cx="1031589" cy="1020292"/>
              <a:chOff x="7199311" y="2958797"/>
              <a:chExt cx="1031847" cy="1019685"/>
            </a:xfrm>
            <a:solidFill>
              <a:schemeClr val="accent6">
                <a:lumMod val="75000"/>
              </a:schemeClr>
            </a:solidFill>
          </p:grpSpPr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2E816379-5A68-46E8-9800-7E957A1661F0}"/>
                  </a:ext>
                </a:extLst>
              </p:cNvPr>
              <p:cNvSpPr/>
              <p:nvPr/>
            </p:nvSpPr>
            <p:spPr>
              <a:xfrm>
                <a:off x="7199857" y="2959454"/>
                <a:ext cx="342986" cy="344282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DD67DB5E-6AC6-4136-873B-D2B07BA368AC}"/>
                  </a:ext>
                </a:extLst>
              </p:cNvPr>
              <p:cNvSpPr/>
              <p:nvPr/>
            </p:nvSpPr>
            <p:spPr>
              <a:xfrm>
                <a:off x="7542843" y="2959454"/>
                <a:ext cx="344574" cy="344282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F26521A6-EB25-4865-8B27-9767A62C885F}"/>
                  </a:ext>
                </a:extLst>
              </p:cNvPr>
              <p:cNvSpPr/>
              <p:nvPr/>
            </p:nvSpPr>
            <p:spPr>
              <a:xfrm>
                <a:off x="7887417" y="2959454"/>
                <a:ext cx="342986" cy="344282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C6CB2A1C-D511-4D8C-BAE7-F2CBDF0244AE}"/>
                  </a:ext>
                </a:extLst>
              </p:cNvPr>
              <p:cNvSpPr/>
              <p:nvPr/>
            </p:nvSpPr>
            <p:spPr>
              <a:xfrm>
                <a:off x="7199857" y="3297389"/>
                <a:ext cx="342986" cy="342696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A5FE615C-06A0-422F-8B46-B2039037D3BC}"/>
                  </a:ext>
                </a:extLst>
              </p:cNvPr>
              <p:cNvSpPr/>
              <p:nvPr/>
            </p:nvSpPr>
            <p:spPr>
              <a:xfrm>
                <a:off x="7542843" y="3297389"/>
                <a:ext cx="344574" cy="342696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ECF77569-5C37-47D7-B666-AC562216F265}"/>
                  </a:ext>
                </a:extLst>
              </p:cNvPr>
              <p:cNvSpPr/>
              <p:nvPr/>
            </p:nvSpPr>
            <p:spPr>
              <a:xfrm>
                <a:off x="7887417" y="3297389"/>
                <a:ext cx="342986" cy="342696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2B42E6A9-7CE0-4FE9-9573-94AC867817F0}"/>
                  </a:ext>
                </a:extLst>
              </p:cNvPr>
              <p:cNvSpPr/>
              <p:nvPr/>
            </p:nvSpPr>
            <p:spPr>
              <a:xfrm>
                <a:off x="7199857" y="3633739"/>
                <a:ext cx="342986" cy="344283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34A47135-906B-4ADC-8B07-FFBE88E69B6F}"/>
                  </a:ext>
                </a:extLst>
              </p:cNvPr>
              <p:cNvSpPr/>
              <p:nvPr/>
            </p:nvSpPr>
            <p:spPr>
              <a:xfrm>
                <a:off x="7542843" y="3633739"/>
                <a:ext cx="344574" cy="344283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DF335ADE-ECE0-4061-8472-FECC67701011}"/>
                  </a:ext>
                </a:extLst>
              </p:cNvPr>
              <p:cNvSpPr/>
              <p:nvPr/>
            </p:nvSpPr>
            <p:spPr>
              <a:xfrm>
                <a:off x="7887417" y="3633739"/>
                <a:ext cx="342986" cy="344283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72547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3"/>
      <p:bldP spid="3" grpId="4"/>
      <p:bldP spid="4" grpId="0"/>
      <p:bldP spid="6" grpId="0" animBg="1"/>
      <p:bldP spid="7" grpId="0" animBg="1"/>
      <p:bldP spid="2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ry Again.txt"/>
          <p:cNvSpPr txBox="1">
            <a:spLocks noChangeArrowheads="1"/>
          </p:cNvSpPr>
          <p:nvPr/>
        </p:nvSpPr>
        <p:spPr bwMode="auto">
          <a:xfrm>
            <a:off x="2024943" y="5734231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4" name="Correct.txt"/>
          <p:cNvSpPr txBox="1">
            <a:spLocks noChangeArrowheads="1"/>
          </p:cNvSpPr>
          <p:nvPr/>
        </p:nvSpPr>
        <p:spPr bwMode="auto">
          <a:xfrm>
            <a:off x="3814365" y="5757068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023FC6-E006-4FC4-9D70-9B81738C4556}"/>
              </a:ext>
            </a:extLst>
          </p:cNvPr>
          <p:cNvSpPr txBox="1"/>
          <p:nvPr/>
        </p:nvSpPr>
        <p:spPr>
          <a:xfrm>
            <a:off x="2039230" y="1698625"/>
            <a:ext cx="7394575" cy="8302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>
                <a:latin typeface="+mn-lt"/>
              </a:rPr>
              <a:t>What is the correct reduction of this rectangle using a scale factor of 0.5?</a:t>
            </a:r>
          </a:p>
        </p:txBody>
      </p:sp>
      <p:sp>
        <p:nvSpPr>
          <p:cNvPr id="6" name="Pentagon 3">
            <a:extLst>
              <a:ext uri="{FF2B5EF4-FFF2-40B4-BE49-F238E27FC236}">
                <a16:creationId xmlns:a16="http://schemas.microsoft.com/office/drawing/2014/main" id="{7E1D498F-F109-4456-A2D7-B2D0A6FFC51A}"/>
              </a:ext>
            </a:extLst>
          </p:cNvPr>
          <p:cNvSpPr/>
          <p:nvPr/>
        </p:nvSpPr>
        <p:spPr>
          <a:xfrm>
            <a:off x="1623305" y="765175"/>
            <a:ext cx="1073150" cy="5318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/>
              <a:t>Quiz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4744331" y="4233068"/>
            <a:ext cx="2168525" cy="1185863"/>
            <a:chOff x="4744331" y="4233068"/>
            <a:chExt cx="2168525" cy="1185863"/>
          </a:xfrm>
        </p:grpSpPr>
        <p:sp>
          <p:nvSpPr>
            <p:cNvPr id="8" name="Answer B">
              <a:extLst>
                <a:ext uri="{FF2B5EF4-FFF2-40B4-BE49-F238E27FC236}">
                  <a16:creationId xmlns:a16="http://schemas.microsoft.com/office/drawing/2014/main" id="{47ACCE3C-275E-435A-91EF-36A747873914}"/>
                </a:ext>
              </a:extLst>
            </p:cNvPr>
            <p:cNvSpPr/>
            <p:nvPr/>
          </p:nvSpPr>
          <p:spPr bwMode="auto">
            <a:xfrm>
              <a:off x="4744331" y="4233068"/>
              <a:ext cx="2168525" cy="1185863"/>
            </a:xfrm>
            <a:prstGeom prst="roundRect">
              <a:avLst>
                <a:gd name="adj" fmla="val 0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 dirty="0">
                <a:solidFill>
                  <a:schemeClr val="tx1"/>
                </a:solidFill>
              </a:endParaRPr>
            </a:p>
          </p:txBody>
        </p:sp>
        <p:grpSp>
          <p:nvGrpSpPr>
            <p:cNvPr id="9" name="Group 39"/>
            <p:cNvGrpSpPr>
              <a:grpSpLocks/>
            </p:cNvGrpSpPr>
            <p:nvPr/>
          </p:nvGrpSpPr>
          <p:grpSpPr bwMode="auto">
            <a:xfrm>
              <a:off x="5140169" y="4309768"/>
              <a:ext cx="1375796" cy="1020292"/>
              <a:chOff x="7026811" y="2952716"/>
              <a:chExt cx="1375796" cy="1019685"/>
            </a:xfrm>
            <a:solidFill>
              <a:schemeClr val="accent6">
                <a:lumMod val="75000"/>
              </a:schemeClr>
            </a:solidFill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586BE796-A0D6-4679-B4E6-F8C0FA487647}"/>
                  </a:ext>
                </a:extLst>
              </p:cNvPr>
              <p:cNvSpPr/>
              <p:nvPr/>
            </p:nvSpPr>
            <p:spPr>
              <a:xfrm>
                <a:off x="7026260" y="2952216"/>
                <a:ext cx="344488" cy="344283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F80FCB21-6528-4005-A5A3-036EFAF9720F}"/>
                  </a:ext>
                </a:extLst>
              </p:cNvPr>
              <p:cNvSpPr/>
              <p:nvPr/>
            </p:nvSpPr>
            <p:spPr>
              <a:xfrm>
                <a:off x="7370748" y="2952216"/>
                <a:ext cx="344487" cy="344283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F822A18-717E-403E-A00D-EAA310D61717}"/>
                  </a:ext>
                </a:extLst>
              </p:cNvPr>
              <p:cNvSpPr/>
              <p:nvPr/>
            </p:nvSpPr>
            <p:spPr>
              <a:xfrm>
                <a:off x="7715235" y="2952216"/>
                <a:ext cx="342900" cy="344283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D9866096-D3EF-484D-9AE5-3C8164CAC55E}"/>
                  </a:ext>
                </a:extLst>
              </p:cNvPr>
              <p:cNvSpPr/>
              <p:nvPr/>
            </p:nvSpPr>
            <p:spPr>
              <a:xfrm>
                <a:off x="7026260" y="3290153"/>
                <a:ext cx="344488" cy="344282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70650A2D-158F-49CA-8DAD-5367B5D1AD16}"/>
                  </a:ext>
                </a:extLst>
              </p:cNvPr>
              <p:cNvSpPr/>
              <p:nvPr/>
            </p:nvSpPr>
            <p:spPr>
              <a:xfrm>
                <a:off x="7370748" y="3290153"/>
                <a:ext cx="344487" cy="344282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890041A9-A715-4480-92AF-C0C00BE71CAC}"/>
                  </a:ext>
                </a:extLst>
              </p:cNvPr>
              <p:cNvSpPr/>
              <p:nvPr/>
            </p:nvSpPr>
            <p:spPr>
              <a:xfrm>
                <a:off x="7715235" y="3290153"/>
                <a:ext cx="342900" cy="344282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C0026AAC-A6C9-407A-B53B-E9C533F1F494}"/>
                  </a:ext>
                </a:extLst>
              </p:cNvPr>
              <p:cNvSpPr/>
              <p:nvPr/>
            </p:nvSpPr>
            <p:spPr>
              <a:xfrm>
                <a:off x="7026260" y="3628089"/>
                <a:ext cx="344488" cy="344283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25383D6D-07B4-4995-B9E6-DFA95F152224}"/>
                  </a:ext>
                </a:extLst>
              </p:cNvPr>
              <p:cNvSpPr/>
              <p:nvPr/>
            </p:nvSpPr>
            <p:spPr>
              <a:xfrm>
                <a:off x="7370748" y="3628089"/>
                <a:ext cx="344487" cy="344283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4F9B778F-B2A7-4CE7-9E64-5D9506C2D1E0}"/>
                  </a:ext>
                </a:extLst>
              </p:cNvPr>
              <p:cNvSpPr/>
              <p:nvPr/>
            </p:nvSpPr>
            <p:spPr>
              <a:xfrm>
                <a:off x="7715235" y="3628089"/>
                <a:ext cx="342900" cy="344283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52FA200D-1335-4DD2-B4CD-92EE855FDB2D}"/>
                  </a:ext>
                </a:extLst>
              </p:cNvPr>
              <p:cNvSpPr/>
              <p:nvPr/>
            </p:nvSpPr>
            <p:spPr>
              <a:xfrm>
                <a:off x="8058135" y="2952216"/>
                <a:ext cx="344488" cy="344283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C0AF2D2E-A378-4C43-9BA4-3BD0B80BDFC6}"/>
                  </a:ext>
                </a:extLst>
              </p:cNvPr>
              <p:cNvSpPr/>
              <p:nvPr/>
            </p:nvSpPr>
            <p:spPr>
              <a:xfrm>
                <a:off x="8058135" y="3290153"/>
                <a:ext cx="344488" cy="344282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2A4021E3-E4A6-4810-951F-9705D62026CC}"/>
                  </a:ext>
                </a:extLst>
              </p:cNvPr>
              <p:cNvSpPr/>
              <p:nvPr/>
            </p:nvSpPr>
            <p:spPr>
              <a:xfrm>
                <a:off x="8058135" y="3628089"/>
                <a:ext cx="344488" cy="344283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grpSp>
        <p:nvGrpSpPr>
          <p:cNvPr id="70" name="Group 69"/>
          <p:cNvGrpSpPr/>
          <p:nvPr/>
        </p:nvGrpSpPr>
        <p:grpSpPr>
          <a:xfrm>
            <a:off x="2024943" y="4200525"/>
            <a:ext cx="2168525" cy="1187450"/>
            <a:chOff x="2024943" y="4200525"/>
            <a:chExt cx="2168525" cy="1187450"/>
          </a:xfrm>
        </p:grpSpPr>
        <p:sp>
          <p:nvSpPr>
            <p:cNvPr id="23" name="Answer A">
              <a:extLst>
                <a:ext uri="{FF2B5EF4-FFF2-40B4-BE49-F238E27FC236}">
                  <a16:creationId xmlns:a16="http://schemas.microsoft.com/office/drawing/2014/main" id="{7105CB77-53D6-4119-A7F8-750EF454E2AD}"/>
                </a:ext>
              </a:extLst>
            </p:cNvPr>
            <p:cNvSpPr/>
            <p:nvPr/>
          </p:nvSpPr>
          <p:spPr bwMode="auto">
            <a:xfrm>
              <a:off x="2024943" y="4200525"/>
              <a:ext cx="2168525" cy="1187450"/>
            </a:xfrm>
            <a:prstGeom prst="roundRect">
              <a:avLst>
                <a:gd name="adj" fmla="val 0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 dirty="0">
                <a:solidFill>
                  <a:schemeClr val="tx1"/>
                </a:solidFill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6D78BD06-425F-43CC-B90B-41101E6CB1C5}"/>
                </a:ext>
              </a:extLst>
            </p:cNvPr>
            <p:cNvSpPr/>
            <p:nvPr/>
          </p:nvSpPr>
          <p:spPr bwMode="auto">
            <a:xfrm>
              <a:off x="2551993" y="4621213"/>
              <a:ext cx="344487" cy="34448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CEA4E2A-D202-44FA-857E-70528DCE0152}"/>
                </a:ext>
              </a:extLst>
            </p:cNvPr>
            <p:cNvSpPr/>
            <p:nvPr/>
          </p:nvSpPr>
          <p:spPr bwMode="auto">
            <a:xfrm>
              <a:off x="2896480" y="4621213"/>
              <a:ext cx="342900" cy="34448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4B5D81CB-810D-4BB2-8D80-ABB5C5F2B244}"/>
                </a:ext>
              </a:extLst>
            </p:cNvPr>
            <p:cNvSpPr/>
            <p:nvPr/>
          </p:nvSpPr>
          <p:spPr bwMode="auto">
            <a:xfrm>
              <a:off x="3239380" y="4621213"/>
              <a:ext cx="344488" cy="34448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7293855" y="4200525"/>
            <a:ext cx="2168525" cy="1185863"/>
            <a:chOff x="7293855" y="4200525"/>
            <a:chExt cx="2168525" cy="1185863"/>
          </a:xfrm>
        </p:grpSpPr>
        <p:sp>
          <p:nvSpPr>
            <p:cNvPr id="28" name="Answer C">
              <a:extLst>
                <a:ext uri="{FF2B5EF4-FFF2-40B4-BE49-F238E27FC236}">
                  <a16:creationId xmlns:a16="http://schemas.microsoft.com/office/drawing/2014/main" id="{D94AFD35-DF1E-446D-A8C7-4D7E657447E6}"/>
                </a:ext>
              </a:extLst>
            </p:cNvPr>
            <p:cNvSpPr/>
            <p:nvPr/>
          </p:nvSpPr>
          <p:spPr bwMode="auto">
            <a:xfrm>
              <a:off x="7293855" y="4200525"/>
              <a:ext cx="2168525" cy="1185863"/>
            </a:xfrm>
            <a:prstGeom prst="roundRect">
              <a:avLst>
                <a:gd name="adj" fmla="val 0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 dirty="0">
                <a:solidFill>
                  <a:schemeClr val="tx1"/>
                </a:solidFill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4619949A-568A-4B06-9C46-F2CE80475C33}"/>
                </a:ext>
              </a:extLst>
            </p:cNvPr>
            <p:cNvSpPr/>
            <p:nvPr/>
          </p:nvSpPr>
          <p:spPr bwMode="auto">
            <a:xfrm>
              <a:off x="7836780" y="4449763"/>
              <a:ext cx="344488" cy="3429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5B679A71-66D4-4B05-BE85-20B9F38F8882}"/>
                </a:ext>
              </a:extLst>
            </p:cNvPr>
            <p:cNvSpPr/>
            <p:nvPr/>
          </p:nvSpPr>
          <p:spPr bwMode="auto">
            <a:xfrm>
              <a:off x="8181268" y="4449763"/>
              <a:ext cx="342900" cy="3429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068AE716-9534-47CA-B1AF-1007D3FD3754}"/>
                </a:ext>
              </a:extLst>
            </p:cNvPr>
            <p:cNvSpPr/>
            <p:nvPr/>
          </p:nvSpPr>
          <p:spPr bwMode="auto">
            <a:xfrm>
              <a:off x="8524168" y="4449763"/>
              <a:ext cx="344487" cy="3429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1FAD3353-283A-4D7E-8B67-3CB9E6DA4474}"/>
                </a:ext>
              </a:extLst>
            </p:cNvPr>
            <p:cNvSpPr/>
            <p:nvPr/>
          </p:nvSpPr>
          <p:spPr bwMode="auto">
            <a:xfrm>
              <a:off x="7836780" y="4787900"/>
              <a:ext cx="344488" cy="3429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14AFACB4-72B6-4DFF-A7B0-33267CB30BEE}"/>
                </a:ext>
              </a:extLst>
            </p:cNvPr>
            <p:cNvSpPr/>
            <p:nvPr/>
          </p:nvSpPr>
          <p:spPr bwMode="auto">
            <a:xfrm>
              <a:off x="8181268" y="4787900"/>
              <a:ext cx="342900" cy="3429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20C3E982-7D9A-437C-8579-41D9D2070160}"/>
                </a:ext>
              </a:extLst>
            </p:cNvPr>
            <p:cNvSpPr/>
            <p:nvPr/>
          </p:nvSpPr>
          <p:spPr bwMode="auto">
            <a:xfrm>
              <a:off x="8524168" y="4787900"/>
              <a:ext cx="344487" cy="3429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7301792" y="4233068"/>
            <a:ext cx="2152650" cy="1184275"/>
            <a:chOff x="8936918" y="3048793"/>
            <a:chExt cx="2152650" cy="1184275"/>
          </a:xfrm>
        </p:grpSpPr>
        <p:sp>
          <p:nvSpPr>
            <p:cNvPr id="36" name="Correct Answer Box">
              <a:extLst>
                <a:ext uri="{FF2B5EF4-FFF2-40B4-BE49-F238E27FC236}">
                  <a16:creationId xmlns:a16="http://schemas.microsoft.com/office/drawing/2014/main" id="{D42E96BF-32CB-4C92-A7B2-9D7821DA07D2}"/>
                </a:ext>
              </a:extLst>
            </p:cNvPr>
            <p:cNvSpPr/>
            <p:nvPr/>
          </p:nvSpPr>
          <p:spPr bwMode="auto">
            <a:xfrm>
              <a:off x="8936918" y="3048793"/>
              <a:ext cx="2152650" cy="1184275"/>
            </a:xfrm>
            <a:prstGeom prst="roundRect">
              <a:avLst>
                <a:gd name="adj" fmla="val 0"/>
              </a:avLst>
            </a:prstGeom>
            <a:solidFill>
              <a:schemeClr val="accent2">
                <a:lumMod val="40000"/>
                <a:lumOff val="60000"/>
              </a:schemeClr>
            </a:solidFill>
            <a:ln w="381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 dirty="0">
                <a:solidFill>
                  <a:schemeClr val="tx1"/>
                </a:solidFill>
              </a:endParaRPr>
            </a:p>
          </p:txBody>
        </p:sp>
        <p:grpSp>
          <p:nvGrpSpPr>
            <p:cNvPr id="37" name="Group 4"/>
            <p:cNvGrpSpPr>
              <a:grpSpLocks/>
            </p:cNvGrpSpPr>
            <p:nvPr/>
          </p:nvGrpSpPr>
          <p:grpSpPr bwMode="auto">
            <a:xfrm>
              <a:off x="9497450" y="3313434"/>
              <a:ext cx="1031589" cy="681310"/>
              <a:chOff x="7255578" y="3144964"/>
              <a:chExt cx="1031847" cy="681817"/>
            </a:xfrm>
            <a:solidFill>
              <a:schemeClr val="accent6">
                <a:lumMod val="75000"/>
              </a:schemeClr>
            </a:solidFill>
          </p:grpSpPr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F29A5FDD-D928-47A8-8C99-D46CFC5EBA90}"/>
                  </a:ext>
                </a:extLst>
              </p:cNvPr>
              <p:cNvSpPr/>
              <p:nvPr/>
            </p:nvSpPr>
            <p:spPr>
              <a:xfrm>
                <a:off x="7255434" y="3145436"/>
                <a:ext cx="344573" cy="343155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6F1B0EA9-4DBD-4BF5-A1D3-976148154AE5}"/>
                  </a:ext>
                </a:extLst>
              </p:cNvPr>
              <p:cNvSpPr/>
              <p:nvPr/>
            </p:nvSpPr>
            <p:spPr>
              <a:xfrm>
                <a:off x="7600007" y="3145436"/>
                <a:ext cx="342986" cy="343155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868EC4D1-7020-4746-BC3B-2F0272875942}"/>
                  </a:ext>
                </a:extLst>
              </p:cNvPr>
              <p:cNvSpPr/>
              <p:nvPr/>
            </p:nvSpPr>
            <p:spPr>
              <a:xfrm>
                <a:off x="7942993" y="3145436"/>
                <a:ext cx="344574" cy="343155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E16D9104-F879-4A51-A52A-9B04EF719C3F}"/>
                  </a:ext>
                </a:extLst>
              </p:cNvPr>
              <p:cNvSpPr/>
              <p:nvPr/>
            </p:nvSpPr>
            <p:spPr>
              <a:xfrm>
                <a:off x="7255434" y="3483825"/>
                <a:ext cx="344573" cy="343155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2A0D47F4-FE1C-40B2-8313-D5AC9FBB8F52}"/>
                  </a:ext>
                </a:extLst>
              </p:cNvPr>
              <p:cNvSpPr/>
              <p:nvPr/>
            </p:nvSpPr>
            <p:spPr>
              <a:xfrm>
                <a:off x="7600007" y="3483825"/>
                <a:ext cx="342986" cy="343155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D7E2142F-2D61-4E0D-B1C4-E33118FD901F}"/>
                  </a:ext>
                </a:extLst>
              </p:cNvPr>
              <p:cNvSpPr/>
              <p:nvPr/>
            </p:nvSpPr>
            <p:spPr>
              <a:xfrm>
                <a:off x="7942993" y="3483825"/>
                <a:ext cx="344574" cy="343155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grpSp>
        <p:nvGrpSpPr>
          <p:cNvPr id="44" name="Group 1"/>
          <p:cNvGrpSpPr>
            <a:grpSpLocks/>
          </p:cNvGrpSpPr>
          <p:nvPr/>
        </p:nvGrpSpPr>
        <p:grpSpPr bwMode="auto">
          <a:xfrm>
            <a:off x="4763380" y="2654300"/>
            <a:ext cx="2063750" cy="1368425"/>
            <a:chOff x="3584899" y="2653753"/>
            <a:chExt cx="2063694" cy="1369286"/>
          </a:xfrm>
          <a:solidFill>
            <a:schemeClr val="accent6">
              <a:lumMod val="75000"/>
            </a:schemeClr>
          </a:solidFill>
        </p:grpSpPr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D2FAA1D4-8066-4974-8F89-596AC9FF6838}"/>
                </a:ext>
              </a:extLst>
            </p:cNvPr>
            <p:cNvSpPr/>
            <p:nvPr/>
          </p:nvSpPr>
          <p:spPr>
            <a:xfrm>
              <a:off x="3584899" y="2653753"/>
              <a:ext cx="344479" cy="344705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644363DD-E7FD-4CFD-B501-8E1B69DC19AC}"/>
                </a:ext>
              </a:extLst>
            </p:cNvPr>
            <p:cNvSpPr/>
            <p:nvPr/>
          </p:nvSpPr>
          <p:spPr>
            <a:xfrm>
              <a:off x="3929378" y="2653753"/>
              <a:ext cx="342891" cy="344705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4236EAF9-B0D9-4201-9F35-3661B04820EB}"/>
                </a:ext>
              </a:extLst>
            </p:cNvPr>
            <p:cNvSpPr/>
            <p:nvPr/>
          </p:nvSpPr>
          <p:spPr>
            <a:xfrm>
              <a:off x="4272268" y="2653753"/>
              <a:ext cx="344478" cy="344705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75184AA4-6AC9-42DF-9ADE-31527615A36C}"/>
                </a:ext>
              </a:extLst>
            </p:cNvPr>
            <p:cNvSpPr/>
            <p:nvPr/>
          </p:nvSpPr>
          <p:spPr>
            <a:xfrm>
              <a:off x="4616746" y="2653753"/>
              <a:ext cx="344479" cy="344705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4B821665-1835-47BB-89DE-A414618E3661}"/>
                </a:ext>
              </a:extLst>
            </p:cNvPr>
            <p:cNvSpPr/>
            <p:nvPr/>
          </p:nvSpPr>
          <p:spPr>
            <a:xfrm>
              <a:off x="4961225" y="2653753"/>
              <a:ext cx="342891" cy="344705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F1E31D2B-4230-4003-84CB-B3D75D9C3AF7}"/>
                </a:ext>
              </a:extLst>
            </p:cNvPr>
            <p:cNvSpPr/>
            <p:nvPr/>
          </p:nvSpPr>
          <p:spPr>
            <a:xfrm>
              <a:off x="5304115" y="2653753"/>
              <a:ext cx="344478" cy="344705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82317DF9-B9B4-40F4-A7C2-A557EACB5CC7}"/>
                </a:ext>
              </a:extLst>
            </p:cNvPr>
            <p:cNvSpPr/>
            <p:nvPr/>
          </p:nvSpPr>
          <p:spPr>
            <a:xfrm>
              <a:off x="3584899" y="2995281"/>
              <a:ext cx="344479" cy="344704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B37F7B37-10C4-46C7-97C5-218F0ACCC0DD}"/>
                </a:ext>
              </a:extLst>
            </p:cNvPr>
            <p:cNvSpPr/>
            <p:nvPr/>
          </p:nvSpPr>
          <p:spPr>
            <a:xfrm>
              <a:off x="3929378" y="2995281"/>
              <a:ext cx="342891" cy="344704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90BDDA5D-2FE1-4E07-B090-CD8A15534507}"/>
                </a:ext>
              </a:extLst>
            </p:cNvPr>
            <p:cNvSpPr/>
            <p:nvPr/>
          </p:nvSpPr>
          <p:spPr>
            <a:xfrm>
              <a:off x="4272268" y="2995281"/>
              <a:ext cx="344478" cy="344704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ABF95A76-9F42-4A48-8126-F477BD31F6ED}"/>
                </a:ext>
              </a:extLst>
            </p:cNvPr>
            <p:cNvSpPr/>
            <p:nvPr/>
          </p:nvSpPr>
          <p:spPr>
            <a:xfrm>
              <a:off x="4616746" y="2995281"/>
              <a:ext cx="344479" cy="344704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824A6C39-03EE-4314-B5D4-29F6151B0209}"/>
                </a:ext>
              </a:extLst>
            </p:cNvPr>
            <p:cNvSpPr/>
            <p:nvPr/>
          </p:nvSpPr>
          <p:spPr>
            <a:xfrm>
              <a:off x="4961225" y="2995281"/>
              <a:ext cx="342891" cy="344704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E1027196-D3EC-403D-9110-DC6B94BFD7B6}"/>
                </a:ext>
              </a:extLst>
            </p:cNvPr>
            <p:cNvSpPr/>
            <p:nvPr/>
          </p:nvSpPr>
          <p:spPr>
            <a:xfrm>
              <a:off x="5304115" y="2995281"/>
              <a:ext cx="344478" cy="344704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9B28BFE3-6A16-4654-89AC-C0A203D51F66}"/>
                </a:ext>
              </a:extLst>
            </p:cNvPr>
            <p:cNvSpPr/>
            <p:nvPr/>
          </p:nvSpPr>
          <p:spPr>
            <a:xfrm>
              <a:off x="3584899" y="3336808"/>
              <a:ext cx="344479" cy="344705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EC44F428-DA93-4D61-BD6D-2F146DCBA227}"/>
                </a:ext>
              </a:extLst>
            </p:cNvPr>
            <p:cNvSpPr/>
            <p:nvPr/>
          </p:nvSpPr>
          <p:spPr>
            <a:xfrm>
              <a:off x="3929378" y="3336808"/>
              <a:ext cx="342891" cy="344705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32D4FA36-462A-43E4-BEF7-1270C42C6C88}"/>
                </a:ext>
              </a:extLst>
            </p:cNvPr>
            <p:cNvSpPr/>
            <p:nvPr/>
          </p:nvSpPr>
          <p:spPr>
            <a:xfrm>
              <a:off x="4272268" y="3336808"/>
              <a:ext cx="344478" cy="344705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ACB12A9C-609C-45D0-8426-880945160267}"/>
                </a:ext>
              </a:extLst>
            </p:cNvPr>
            <p:cNvSpPr/>
            <p:nvPr/>
          </p:nvSpPr>
          <p:spPr>
            <a:xfrm>
              <a:off x="4616746" y="3336808"/>
              <a:ext cx="344479" cy="344705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48E7A33F-0A32-4AE1-9EBF-FF5AD61D6BCD}"/>
                </a:ext>
              </a:extLst>
            </p:cNvPr>
            <p:cNvSpPr/>
            <p:nvPr/>
          </p:nvSpPr>
          <p:spPr>
            <a:xfrm>
              <a:off x="4961225" y="3336808"/>
              <a:ext cx="342891" cy="344705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9C5B5A49-B223-41D3-8542-B0CA7BCC9536}"/>
                </a:ext>
              </a:extLst>
            </p:cNvPr>
            <p:cNvSpPr/>
            <p:nvPr/>
          </p:nvSpPr>
          <p:spPr>
            <a:xfrm>
              <a:off x="5304115" y="3336808"/>
              <a:ext cx="344478" cy="344705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91873489-A7DF-4549-B129-C74F5C3D10A2}"/>
                </a:ext>
              </a:extLst>
            </p:cNvPr>
            <p:cNvSpPr/>
            <p:nvPr/>
          </p:nvSpPr>
          <p:spPr>
            <a:xfrm>
              <a:off x="3584899" y="3678335"/>
              <a:ext cx="344479" cy="344704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7BB3F81F-3E5B-45DF-A5BC-9AFA86517EA3}"/>
                </a:ext>
              </a:extLst>
            </p:cNvPr>
            <p:cNvSpPr/>
            <p:nvPr/>
          </p:nvSpPr>
          <p:spPr>
            <a:xfrm>
              <a:off x="3929378" y="3678335"/>
              <a:ext cx="342891" cy="344704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0D3779A9-30BA-4F43-B9FB-2538909794B4}"/>
                </a:ext>
              </a:extLst>
            </p:cNvPr>
            <p:cNvSpPr/>
            <p:nvPr/>
          </p:nvSpPr>
          <p:spPr>
            <a:xfrm>
              <a:off x="4272268" y="3678335"/>
              <a:ext cx="344478" cy="344704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E3D8FB34-3D61-45D7-866E-35F39EE310DC}"/>
                </a:ext>
              </a:extLst>
            </p:cNvPr>
            <p:cNvSpPr/>
            <p:nvPr/>
          </p:nvSpPr>
          <p:spPr>
            <a:xfrm>
              <a:off x="4616746" y="3678335"/>
              <a:ext cx="344479" cy="344704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B9FABF03-7FDA-45DD-AD1A-1A3678A8EE1A}"/>
                </a:ext>
              </a:extLst>
            </p:cNvPr>
            <p:cNvSpPr/>
            <p:nvPr/>
          </p:nvSpPr>
          <p:spPr>
            <a:xfrm>
              <a:off x="4961225" y="3678335"/>
              <a:ext cx="342891" cy="344704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6D45EE7C-E517-434B-9447-FE03B826BD9F}"/>
                </a:ext>
              </a:extLst>
            </p:cNvPr>
            <p:cNvSpPr/>
            <p:nvPr/>
          </p:nvSpPr>
          <p:spPr>
            <a:xfrm>
              <a:off x="5304115" y="3678335"/>
              <a:ext cx="344478" cy="344704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69" name="Pentagon 12">
            <a:extLst>
              <a:ext uri="{FF2B5EF4-FFF2-40B4-BE49-F238E27FC236}">
                <a16:creationId xmlns:a16="http://schemas.microsoft.com/office/drawing/2014/main" id="{B8C6B766-4B59-4E9A-9EE3-BA3C841F20AD}"/>
              </a:ext>
            </a:extLst>
          </p:cNvPr>
          <p:cNvSpPr/>
          <p:nvPr/>
        </p:nvSpPr>
        <p:spPr>
          <a:xfrm flipH="1">
            <a:off x="6187368" y="765175"/>
            <a:ext cx="3689350" cy="811213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scale factors 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9866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3" grpId="3"/>
      <p:bldP spid="4" grpId="0"/>
      <p:bldP spid="4" grpId="2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Answer A">
            <a:extLst>
              <a:ext uri="{FF2B5EF4-FFF2-40B4-BE49-F238E27FC236}">
                <a16:creationId xmlns:a16="http://schemas.microsoft.com/office/drawing/2014/main" id="{D0F82EC5-0C08-47C7-A361-14BD6D07C4FF}"/>
              </a:ext>
            </a:extLst>
          </p:cNvPr>
          <p:cNvSpPr/>
          <p:nvPr/>
        </p:nvSpPr>
        <p:spPr>
          <a:xfrm>
            <a:off x="2078590" y="4768367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10cm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4" name="Answer B">
            <a:extLst>
              <a:ext uri="{FF2B5EF4-FFF2-40B4-BE49-F238E27FC236}">
                <a16:creationId xmlns:a16="http://schemas.microsoft.com/office/drawing/2014/main" id="{2958FC81-008B-4A9C-BEA8-9348FFABA9B4}"/>
              </a:ext>
            </a:extLst>
          </p:cNvPr>
          <p:cNvSpPr/>
          <p:nvPr/>
        </p:nvSpPr>
        <p:spPr>
          <a:xfrm>
            <a:off x="4720190" y="4766779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6.5cm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5" name="Answer C">
            <a:extLst>
              <a:ext uri="{FF2B5EF4-FFF2-40B4-BE49-F238E27FC236}">
                <a16:creationId xmlns:a16="http://schemas.microsoft.com/office/drawing/2014/main" id="{9E5B605C-2DBA-47B6-8B91-C0B7B228B9C1}"/>
              </a:ext>
            </a:extLst>
          </p:cNvPr>
          <p:cNvSpPr/>
          <p:nvPr/>
        </p:nvSpPr>
        <p:spPr>
          <a:xfrm>
            <a:off x="7347502" y="4766779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9cm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6" name="Correct Answer Box">
            <a:extLst>
              <a:ext uri="{FF2B5EF4-FFF2-40B4-BE49-F238E27FC236}">
                <a16:creationId xmlns:a16="http://schemas.microsoft.com/office/drawing/2014/main" id="{3ECECCEB-FC05-4661-957B-5EE4C5A6A94C}"/>
              </a:ext>
            </a:extLst>
          </p:cNvPr>
          <p:cNvSpPr/>
          <p:nvPr/>
        </p:nvSpPr>
        <p:spPr>
          <a:xfrm>
            <a:off x="2097640" y="4779479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10cm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7" name="Try Again.txt"/>
          <p:cNvSpPr txBox="1">
            <a:spLocks noChangeArrowheads="1"/>
          </p:cNvSpPr>
          <p:nvPr/>
        </p:nvSpPr>
        <p:spPr bwMode="auto">
          <a:xfrm>
            <a:off x="2091290" y="5744679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8" name="Correct.txt"/>
          <p:cNvSpPr txBox="1">
            <a:spLocks noChangeArrowheads="1"/>
          </p:cNvSpPr>
          <p:nvPr/>
        </p:nvSpPr>
        <p:spPr bwMode="auto">
          <a:xfrm>
            <a:off x="2097640" y="5755792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B1DB3F-7B2B-4C37-8300-A6C2C6AD0F83}"/>
              </a:ext>
            </a:extLst>
          </p:cNvPr>
          <p:cNvSpPr txBox="1"/>
          <p:nvPr/>
        </p:nvSpPr>
        <p:spPr>
          <a:xfrm>
            <a:off x="2092877" y="1842604"/>
            <a:ext cx="7394575" cy="830263"/>
          </a:xfrm>
          <a:prstGeom prst="rect">
            <a:avLst/>
          </a:prstGeom>
          <a:solidFill>
            <a:srgbClr val="C9E1B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>
                <a:latin typeface="+mn-lt"/>
              </a:rPr>
              <a:t>What is the new measurement of the side of this triangle if it is enlarged using a scale factor of 2.5?</a:t>
            </a:r>
          </a:p>
        </p:txBody>
      </p:sp>
      <p:sp>
        <p:nvSpPr>
          <p:cNvPr id="10" name="Pentagon 3">
            <a:extLst>
              <a:ext uri="{FF2B5EF4-FFF2-40B4-BE49-F238E27FC236}">
                <a16:creationId xmlns:a16="http://schemas.microsoft.com/office/drawing/2014/main" id="{46D6FD7D-CB49-4E05-AAAF-AE501431F64C}"/>
              </a:ext>
            </a:extLst>
          </p:cNvPr>
          <p:cNvSpPr/>
          <p:nvPr/>
        </p:nvSpPr>
        <p:spPr>
          <a:xfrm>
            <a:off x="1676952" y="791679"/>
            <a:ext cx="1073150" cy="531813"/>
          </a:xfrm>
          <a:prstGeom prst="homePlat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/>
              <a:t>Quiz</a:t>
            </a:r>
          </a:p>
        </p:txBody>
      </p:sp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D8A30B73-B805-409C-8B17-8748F770179F}"/>
              </a:ext>
            </a:extLst>
          </p:cNvPr>
          <p:cNvSpPr/>
          <p:nvPr/>
        </p:nvSpPr>
        <p:spPr>
          <a:xfrm>
            <a:off x="5499652" y="2785579"/>
            <a:ext cx="1649413" cy="1649413"/>
          </a:xfrm>
          <a:prstGeom prst="rtTriangl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29F268C9-C58A-4790-BFF6-E6C6739D64C9}"/>
              </a:ext>
            </a:extLst>
          </p:cNvPr>
          <p:cNvCxnSpPr/>
          <p:nvPr/>
        </p:nvCxnSpPr>
        <p:spPr>
          <a:xfrm>
            <a:off x="5366302" y="2785579"/>
            <a:ext cx="0" cy="164941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7D2547E8-DDFC-41DA-A003-BBE15578600C}"/>
              </a:ext>
            </a:extLst>
          </p:cNvPr>
          <p:cNvSpPr txBox="1"/>
          <p:nvPr/>
        </p:nvSpPr>
        <p:spPr>
          <a:xfrm>
            <a:off x="4655102" y="3369779"/>
            <a:ext cx="639763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dirty="0"/>
              <a:t> </a:t>
            </a:r>
            <a:r>
              <a:rPr lang="en-GB" dirty="0" smtClean="0"/>
              <a:t>4</a:t>
            </a:r>
            <a:r>
              <a:rPr lang="en-GB" dirty="0" smtClean="0">
                <a:latin typeface="+mn-lt"/>
              </a:rPr>
              <a:t>cm</a:t>
            </a:r>
            <a:endParaRPr lang="en-GB" dirty="0">
              <a:latin typeface="+mn-lt"/>
            </a:endParaRPr>
          </a:p>
        </p:txBody>
      </p:sp>
      <p:sp>
        <p:nvSpPr>
          <p:cNvPr id="14" name="Pentagon 12">
            <a:extLst>
              <a:ext uri="{FF2B5EF4-FFF2-40B4-BE49-F238E27FC236}">
                <a16:creationId xmlns:a16="http://schemas.microsoft.com/office/drawing/2014/main" id="{0E5EE647-D150-4F0D-8AE8-4CF40ADF82CE}"/>
              </a:ext>
            </a:extLst>
          </p:cNvPr>
          <p:cNvSpPr/>
          <p:nvPr/>
        </p:nvSpPr>
        <p:spPr>
          <a:xfrm flipH="1">
            <a:off x="6241015" y="791679"/>
            <a:ext cx="3689350" cy="811213"/>
          </a:xfrm>
          <a:prstGeom prst="homePlat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scale factors 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1395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  <p:bldP spid="7" grpId="0"/>
      <p:bldP spid="7" grpId="1"/>
      <p:bldP spid="7" grpId="2"/>
      <p:bldP spid="7" grpId="3"/>
      <p:bldP spid="8" grpId="0"/>
      <p:bldP spid="8" grpId="1"/>
      <p:bldP spid="10" grpId="0" animBg="1"/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Answer A">
            <a:extLst>
              <a:ext uri="{FF2B5EF4-FFF2-40B4-BE49-F238E27FC236}">
                <a16:creationId xmlns:a16="http://schemas.microsoft.com/office/drawing/2014/main" id="{32888384-E146-424F-A930-FB7B09560007}"/>
              </a:ext>
            </a:extLst>
          </p:cNvPr>
          <p:cNvSpPr/>
          <p:nvPr/>
        </p:nvSpPr>
        <p:spPr>
          <a:xfrm>
            <a:off x="2237616" y="4728611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7.5km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4" name="Answer B">
            <a:extLst>
              <a:ext uri="{FF2B5EF4-FFF2-40B4-BE49-F238E27FC236}">
                <a16:creationId xmlns:a16="http://schemas.microsoft.com/office/drawing/2014/main" id="{E13F7D96-BDF8-4CFB-A01D-AFCE1742EEF8}"/>
              </a:ext>
            </a:extLst>
          </p:cNvPr>
          <p:cNvSpPr/>
          <p:nvPr/>
        </p:nvSpPr>
        <p:spPr>
          <a:xfrm>
            <a:off x="4879216" y="4727023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5km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5" name="Answer C">
            <a:extLst>
              <a:ext uri="{FF2B5EF4-FFF2-40B4-BE49-F238E27FC236}">
                <a16:creationId xmlns:a16="http://schemas.microsoft.com/office/drawing/2014/main" id="{A94F7C7D-7D11-4ED1-87DE-1C045F0D098E}"/>
              </a:ext>
            </a:extLst>
          </p:cNvPr>
          <p:cNvSpPr/>
          <p:nvPr/>
        </p:nvSpPr>
        <p:spPr>
          <a:xfrm>
            <a:off x="7506528" y="4727023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10km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6" name="Correct Answer Box">
            <a:extLst>
              <a:ext uri="{FF2B5EF4-FFF2-40B4-BE49-F238E27FC236}">
                <a16:creationId xmlns:a16="http://schemas.microsoft.com/office/drawing/2014/main" id="{3E432148-2590-4B2F-8EA3-FFE1E67063D9}"/>
              </a:ext>
            </a:extLst>
          </p:cNvPr>
          <p:cNvSpPr/>
          <p:nvPr/>
        </p:nvSpPr>
        <p:spPr>
          <a:xfrm>
            <a:off x="4879215" y="4709768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 smtClean="0">
                <a:solidFill>
                  <a:schemeClr val="tx1"/>
                </a:solidFill>
              </a:rPr>
              <a:t>5km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7" name="Try Again.txt"/>
          <p:cNvSpPr txBox="1">
            <a:spLocks noChangeArrowheads="1"/>
          </p:cNvSpPr>
          <p:nvPr/>
        </p:nvSpPr>
        <p:spPr bwMode="auto">
          <a:xfrm>
            <a:off x="2250316" y="5704923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8" name="Correct.txt"/>
          <p:cNvSpPr txBox="1">
            <a:spLocks noChangeArrowheads="1"/>
          </p:cNvSpPr>
          <p:nvPr/>
        </p:nvSpPr>
        <p:spPr bwMode="auto">
          <a:xfrm>
            <a:off x="2256666" y="5716036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1CF044D-6E01-4147-B135-B1DF9C89DCB7}"/>
              </a:ext>
            </a:extLst>
          </p:cNvPr>
          <p:cNvSpPr txBox="1"/>
          <p:nvPr/>
        </p:nvSpPr>
        <p:spPr>
          <a:xfrm>
            <a:off x="2251903" y="1802848"/>
            <a:ext cx="7394575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>
                <a:latin typeface="+mn-lt"/>
              </a:rPr>
              <a:t>On a 1cm : 25 000cm scale map, a distance is measured as being </a:t>
            </a:r>
            <a:r>
              <a:rPr lang="en-GB" sz="2400" dirty="0"/>
              <a:t>2</a:t>
            </a:r>
            <a:r>
              <a:rPr lang="en-GB" sz="2400" dirty="0" smtClean="0">
                <a:latin typeface="+mn-lt"/>
              </a:rPr>
              <a:t>0cm</a:t>
            </a:r>
            <a:r>
              <a:rPr lang="en-GB" sz="2400" dirty="0">
                <a:latin typeface="+mn-lt"/>
              </a:rPr>
              <a:t>. How far would this actually be in kilometres?</a:t>
            </a:r>
          </a:p>
        </p:txBody>
      </p:sp>
      <p:sp>
        <p:nvSpPr>
          <p:cNvPr id="10" name="Pentagon 3">
            <a:extLst>
              <a:ext uri="{FF2B5EF4-FFF2-40B4-BE49-F238E27FC236}">
                <a16:creationId xmlns:a16="http://schemas.microsoft.com/office/drawing/2014/main" id="{BE18E3E7-E878-4874-BF5C-578B201E60EF}"/>
              </a:ext>
            </a:extLst>
          </p:cNvPr>
          <p:cNvSpPr/>
          <p:nvPr/>
        </p:nvSpPr>
        <p:spPr>
          <a:xfrm>
            <a:off x="1835978" y="751923"/>
            <a:ext cx="1073150" cy="531813"/>
          </a:xfrm>
          <a:prstGeom prst="homePlat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/>
              <a:t>Quiz</a:t>
            </a:r>
          </a:p>
        </p:txBody>
      </p:sp>
      <p:sp>
        <p:nvSpPr>
          <p:cNvPr id="12" name="Pentagon 12">
            <a:extLst>
              <a:ext uri="{FF2B5EF4-FFF2-40B4-BE49-F238E27FC236}">
                <a16:creationId xmlns:a16="http://schemas.microsoft.com/office/drawing/2014/main" id="{360D0ABB-E2BD-472D-8E1B-322929D81E01}"/>
              </a:ext>
            </a:extLst>
          </p:cNvPr>
          <p:cNvSpPr/>
          <p:nvPr/>
        </p:nvSpPr>
        <p:spPr>
          <a:xfrm flipH="1">
            <a:off x="6400041" y="751923"/>
            <a:ext cx="3689350" cy="811213"/>
          </a:xfrm>
          <a:prstGeom prst="homePlat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scale factors 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1372" y="2762780"/>
            <a:ext cx="2060091" cy="178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795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5" grpId="0" animBg="1"/>
      <p:bldP spid="5" grpId="1" animBg="1"/>
      <p:bldP spid="6" grpId="0" animBg="1"/>
      <p:bldP spid="7" grpId="0"/>
      <p:bldP spid="7" grpId="1"/>
      <p:bldP spid="7" grpId="2"/>
      <p:bldP spid="7" grpId="3"/>
      <p:bldP spid="8" grpId="0"/>
      <p:bldP spid="8" grpId="1"/>
      <p:bldP spid="10" grpId="0" animBg="1"/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31767" y="382385"/>
            <a:ext cx="11039302" cy="615141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Answer A">
            <a:extLst>
              <a:ext uri="{FF2B5EF4-FFF2-40B4-BE49-F238E27FC236}">
                <a16:creationId xmlns:a16="http://schemas.microsoft.com/office/drawing/2014/main" id="{2BF4E9E0-D7A5-48E3-BA2C-340714FA23A4}"/>
              </a:ext>
            </a:extLst>
          </p:cNvPr>
          <p:cNvSpPr/>
          <p:nvPr/>
        </p:nvSpPr>
        <p:spPr>
          <a:xfrm>
            <a:off x="2171355" y="4715358"/>
            <a:ext cx="2168525" cy="646112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Scale factor of 3</a:t>
            </a:r>
          </a:p>
        </p:txBody>
      </p:sp>
      <p:sp>
        <p:nvSpPr>
          <p:cNvPr id="4" name="Answer B">
            <a:extLst>
              <a:ext uri="{FF2B5EF4-FFF2-40B4-BE49-F238E27FC236}">
                <a16:creationId xmlns:a16="http://schemas.microsoft.com/office/drawing/2014/main" id="{2537B4B3-A46A-47EA-86CA-A31C9AC049FA}"/>
              </a:ext>
            </a:extLst>
          </p:cNvPr>
          <p:cNvSpPr/>
          <p:nvPr/>
        </p:nvSpPr>
        <p:spPr>
          <a:xfrm>
            <a:off x="4812955" y="4713770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Scale factor of 10</a:t>
            </a:r>
          </a:p>
        </p:txBody>
      </p:sp>
      <p:sp>
        <p:nvSpPr>
          <p:cNvPr id="5" name="Answer C">
            <a:extLst>
              <a:ext uri="{FF2B5EF4-FFF2-40B4-BE49-F238E27FC236}">
                <a16:creationId xmlns:a16="http://schemas.microsoft.com/office/drawing/2014/main" id="{73FDB0D0-8663-40BE-A92E-2283C76B4BC1}"/>
              </a:ext>
            </a:extLst>
          </p:cNvPr>
          <p:cNvSpPr/>
          <p:nvPr/>
        </p:nvSpPr>
        <p:spPr>
          <a:xfrm>
            <a:off x="7454555" y="4697790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900" dirty="0">
                <a:solidFill>
                  <a:schemeClr val="tx1"/>
                </a:solidFill>
              </a:rPr>
              <a:t>Scale factor of 3.5</a:t>
            </a:r>
          </a:p>
        </p:txBody>
      </p:sp>
      <p:sp>
        <p:nvSpPr>
          <p:cNvPr id="6" name="Correct Answer Box">
            <a:extLst>
              <a:ext uri="{FF2B5EF4-FFF2-40B4-BE49-F238E27FC236}">
                <a16:creationId xmlns:a16="http://schemas.microsoft.com/office/drawing/2014/main" id="{12ECAFF0-1AF6-438D-A0A6-411BF0896443}"/>
              </a:ext>
            </a:extLst>
          </p:cNvPr>
          <p:cNvSpPr/>
          <p:nvPr/>
        </p:nvSpPr>
        <p:spPr>
          <a:xfrm>
            <a:off x="7454555" y="4713770"/>
            <a:ext cx="2168525" cy="646113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900" dirty="0">
                <a:solidFill>
                  <a:schemeClr val="tx1"/>
                </a:solidFill>
              </a:rPr>
              <a:t>Scale factor of 3.5</a:t>
            </a:r>
          </a:p>
        </p:txBody>
      </p:sp>
      <p:sp>
        <p:nvSpPr>
          <p:cNvPr id="7" name="Try Again.txt"/>
          <p:cNvSpPr txBox="1">
            <a:spLocks noChangeArrowheads="1"/>
          </p:cNvSpPr>
          <p:nvPr/>
        </p:nvSpPr>
        <p:spPr bwMode="auto">
          <a:xfrm>
            <a:off x="2184055" y="5691670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8" name="Correct.txt"/>
          <p:cNvSpPr txBox="1">
            <a:spLocks noChangeArrowheads="1"/>
          </p:cNvSpPr>
          <p:nvPr/>
        </p:nvSpPr>
        <p:spPr bwMode="auto">
          <a:xfrm>
            <a:off x="2190405" y="5702783"/>
            <a:ext cx="739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6F44F3E-9E25-4687-A449-E153A79942E4}"/>
              </a:ext>
            </a:extLst>
          </p:cNvPr>
          <p:cNvSpPr txBox="1"/>
          <p:nvPr/>
        </p:nvSpPr>
        <p:spPr>
          <a:xfrm>
            <a:off x="2185642" y="1789595"/>
            <a:ext cx="7394575" cy="12003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>
                <a:latin typeface="+mn-lt"/>
              </a:rPr>
              <a:t>A </a:t>
            </a:r>
            <a:r>
              <a:rPr lang="en-GB" sz="2400" dirty="0" smtClean="0">
                <a:latin typeface="+mn-lt"/>
              </a:rPr>
              <a:t>square with </a:t>
            </a:r>
            <a:r>
              <a:rPr lang="en-GB" sz="2400" dirty="0">
                <a:latin typeface="+mn-lt"/>
              </a:rPr>
              <a:t>sides of 4cm is enlarged. What was the scale factor if the sides of the enlarged </a:t>
            </a:r>
            <a:r>
              <a:rPr lang="en-GB" sz="2400" dirty="0" smtClean="0">
                <a:latin typeface="+mn-lt"/>
              </a:rPr>
              <a:t>square </a:t>
            </a:r>
            <a:r>
              <a:rPr lang="en-GB" sz="2400" dirty="0">
                <a:latin typeface="+mn-lt"/>
              </a:rPr>
              <a:t>measure 14cm?</a:t>
            </a:r>
          </a:p>
        </p:txBody>
      </p:sp>
      <p:sp>
        <p:nvSpPr>
          <p:cNvPr id="10" name="Pentagon 3">
            <a:extLst>
              <a:ext uri="{FF2B5EF4-FFF2-40B4-BE49-F238E27FC236}">
                <a16:creationId xmlns:a16="http://schemas.microsoft.com/office/drawing/2014/main" id="{F98A4059-1E9A-48E1-B4A7-64D0EB11CD62}"/>
              </a:ext>
            </a:extLst>
          </p:cNvPr>
          <p:cNvSpPr/>
          <p:nvPr/>
        </p:nvSpPr>
        <p:spPr>
          <a:xfrm>
            <a:off x="1769717" y="738670"/>
            <a:ext cx="1073150" cy="531813"/>
          </a:xfrm>
          <a:prstGeom prst="homePlat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/>
              <a:t>Quiz</a:t>
            </a:r>
          </a:p>
        </p:txBody>
      </p:sp>
      <p:sp>
        <p:nvSpPr>
          <p:cNvPr id="11" name="Rectangl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1769717" y="5669445"/>
            <a:ext cx="3095625" cy="465138"/>
          </a:xfrm>
          <a:prstGeom prst="homePlate">
            <a:avLst>
              <a:gd name="adj" fmla="val 49915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lIns="108000" tIns="108000" rIns="324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>
                <a:solidFill>
                  <a:schemeClr val="bg1"/>
                </a:solidFill>
              </a:rPr>
              <a:t>Choose another objective</a:t>
            </a:r>
            <a:endParaRPr lang="en-GB" altLang="en-US" sz="1100" b="1">
              <a:solidFill>
                <a:schemeClr val="bg1"/>
              </a:solidFill>
            </a:endParaRPr>
          </a:p>
        </p:txBody>
      </p:sp>
      <p:sp>
        <p:nvSpPr>
          <p:cNvPr id="12" name="Pentagon 12">
            <a:extLst>
              <a:ext uri="{FF2B5EF4-FFF2-40B4-BE49-F238E27FC236}">
                <a16:creationId xmlns:a16="http://schemas.microsoft.com/office/drawing/2014/main" id="{70A4E066-BC80-4E18-AA6E-2BFB69B3E6D6}"/>
              </a:ext>
            </a:extLst>
          </p:cNvPr>
          <p:cNvSpPr/>
          <p:nvPr/>
        </p:nvSpPr>
        <p:spPr>
          <a:xfrm flipH="1">
            <a:off x="6333780" y="738670"/>
            <a:ext cx="3689350" cy="811213"/>
          </a:xfrm>
          <a:prstGeom prst="homePlat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pPr algn="r" eaLnBrk="1" hangingPunct="1">
              <a:defRPr/>
            </a:pPr>
            <a:r>
              <a:rPr lang="en-GB" altLang="en-US" sz="2000" b="1" dirty="0">
                <a:solidFill>
                  <a:schemeClr val="bg1"/>
                </a:solidFill>
                <a:cs typeface="Sassoon Infant Rg" pitchFamily="50" charset="0"/>
              </a:rPr>
              <a:t>Solve problems involving scale factors </a:t>
            </a:r>
            <a:endParaRPr lang="en-GB" altLang="en-US" sz="1400" b="1" dirty="0">
              <a:solidFill>
                <a:schemeClr val="bg1"/>
              </a:solidFill>
              <a:cs typeface="Sassoon Infant Rg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86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6" grpId="0" animBg="1"/>
      <p:bldP spid="7" grpId="0"/>
      <p:bldP spid="7" grpId="1"/>
      <p:bldP spid="7" grpId="2"/>
      <p:bldP spid="7" grpId="3"/>
      <p:bldP spid="8" grpId="0"/>
      <p:bldP spid="8" grpId="1"/>
      <p:bldP spid="10" grpId="0" animBg="1"/>
      <p:bldP spid="11" grpId="0" animBg="1"/>
      <p:bldP spid="1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1790</Words>
  <Application>Microsoft Office PowerPoint</Application>
  <PresentationFormat>Widescreen</PresentationFormat>
  <Paragraphs>299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8" baseType="lpstr">
      <vt:lpstr>Arial</vt:lpstr>
      <vt:lpstr>Calibri</vt:lpstr>
      <vt:lpstr>Calibri Light</vt:lpstr>
      <vt:lpstr>Cambria Math</vt:lpstr>
      <vt:lpstr>Sassoon Infant Rg</vt:lpstr>
      <vt:lpstr>Twinkl</vt:lpstr>
      <vt:lpstr>Twinkl SemiBold</vt:lpstr>
      <vt:lpstr>Verdana</vt:lpstr>
      <vt:lpstr>Office Theme</vt:lpstr>
      <vt:lpstr>MATHS SATS SUPERSTARS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SATS SUPERSTARS</dc:title>
  <dc:creator>Gary Blevins (GBlevins)</dc:creator>
  <cp:lastModifiedBy>Mr P. Hardeman</cp:lastModifiedBy>
  <cp:revision>33</cp:revision>
  <dcterms:created xsi:type="dcterms:W3CDTF">2019-11-15T09:30:25Z</dcterms:created>
  <dcterms:modified xsi:type="dcterms:W3CDTF">2024-04-11T08:40:35Z</dcterms:modified>
</cp:coreProperties>
</file>