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8" r:id="rId1"/>
  </p:sldMasterIdLst>
  <p:sldIdLst>
    <p:sldId id="256" r:id="rId2"/>
    <p:sldId id="295" r:id="rId3"/>
    <p:sldId id="316" r:id="rId4"/>
    <p:sldId id="317" r:id="rId5"/>
    <p:sldId id="319" r:id="rId6"/>
    <p:sldId id="320" r:id="rId7"/>
    <p:sldId id="321" r:id="rId8"/>
    <p:sldId id="323" r:id="rId9"/>
    <p:sldId id="324" r:id="rId10"/>
    <p:sldId id="328" r:id="rId11"/>
    <p:sldId id="329" r:id="rId12"/>
    <p:sldId id="330" r:id="rId13"/>
    <p:sldId id="331" r:id="rId14"/>
    <p:sldId id="322" r:id="rId15"/>
    <p:sldId id="325" r:id="rId16"/>
    <p:sldId id="327" r:id="rId17"/>
    <p:sldId id="33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471" autoAdjust="0"/>
    <p:restoredTop sz="90538" autoAdjust="0"/>
  </p:normalViewPr>
  <p:slideViewPr>
    <p:cSldViewPr snapToGrid="0">
      <p:cViewPr varScale="1">
        <p:scale>
          <a:sx n="66" d="100"/>
          <a:sy n="66" d="100"/>
        </p:scale>
        <p:origin x="84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18278586-ACF9-4E6D-BF4B-8C6F164A0DFC}" type="datetimeFigureOut">
              <a:rPr lang="en-GB" smtClean="0"/>
              <a:t>18/04/2023</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CE8A8F5B-1C58-4F16-B5A3-1AC21E0F1410}"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4104755"/>
      </p:ext>
    </p:extLst>
  </p:cSld>
  <p:clrMapOvr>
    <a:masterClrMapping/>
  </p:clrMapOvr>
  <p:transition spd="slow">
    <p:push dir="u"/>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78586-ACF9-4E6D-BF4B-8C6F164A0DFC}"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1816925758"/>
      </p:ext>
    </p:extLst>
  </p:cSld>
  <p:clrMapOvr>
    <a:masterClrMapping/>
  </p:clrMapOvr>
  <p:transition spd="slow">
    <p:push dir="u"/>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8278586-ACF9-4E6D-BF4B-8C6F164A0DFC}"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A8F5B-1C58-4F16-B5A3-1AC21E0F1410}"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98540350"/>
      </p:ext>
    </p:extLst>
  </p:cSld>
  <p:clrMapOvr>
    <a:masterClrMapping/>
  </p:clrMapOvr>
  <p:transition spd="slow">
    <p:push dir="u"/>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278586-ACF9-4E6D-BF4B-8C6F164A0DFC}"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2016353948"/>
      </p:ext>
    </p:extLst>
  </p:cSld>
  <p:clrMapOvr>
    <a:masterClrMapping/>
  </p:clrMapOvr>
  <p:transition spd="slow">
    <p:push di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278586-ACF9-4E6D-BF4B-8C6F164A0DFC}" type="datetimeFigureOut">
              <a:rPr lang="en-GB" smtClean="0"/>
              <a:t>18/04/2023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1020410435"/>
      </p:ext>
    </p:extLst>
  </p:cSld>
  <p:clrMapOvr>
    <a:masterClrMapping/>
  </p:clrMapOvr>
  <p:transition spd="slow">
    <p:push dir="u"/>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278586-ACF9-4E6D-BF4B-8C6F164A0DFC}" type="datetimeFigureOut">
              <a:rPr lang="en-GB" smtClean="0"/>
              <a:t>18/04/2023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3825686769"/>
      </p:ext>
    </p:extLst>
  </p:cSld>
  <p:clrMapOvr>
    <a:masterClrMapping/>
  </p:clrMapOvr>
  <p:transition spd="slow">
    <p:push dir="u"/>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278586-ACF9-4E6D-BF4B-8C6F164A0DFC}" type="datetimeFigureOut">
              <a:rPr lang="en-GB" smtClean="0"/>
              <a:t>18/04/2023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947615160"/>
      </p:ext>
    </p:extLst>
  </p:cSld>
  <p:clrMapOvr>
    <a:masterClrMapping/>
  </p:clrMapOvr>
  <p:transition spd="slow">
    <p:push dir="u"/>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278586-ACF9-4E6D-BF4B-8C6F164A0DFC}"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2779660772"/>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8278586-ACF9-4E6D-BF4B-8C6F164A0DFC}" type="datetimeFigureOut">
              <a:rPr lang="en-GB" smtClean="0"/>
              <a:t>18/04/2023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549241635"/>
      </p:ext>
    </p:extLst>
  </p:cSld>
  <p:clrMapOvr>
    <a:masterClrMapping/>
  </p:clrMapOvr>
  <p:transition spd="slow">
    <p:push dir="u"/>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78586-ACF9-4E6D-BF4B-8C6F164A0DFC}"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316935523"/>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278586-ACF9-4E6D-BF4B-8C6F164A0DFC}" type="datetimeFigureOut">
              <a:rPr lang="en-GB" smtClean="0"/>
              <a:t>18/04/2023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8A8F5B-1C58-4F16-B5A3-1AC21E0F1410}" type="slidenum">
              <a:rPr lang="en-GB" smtClean="0"/>
              <a:t>‹#›</a:t>
            </a:fld>
            <a:endParaRPr lang="en-GB"/>
          </a:p>
        </p:txBody>
      </p:sp>
    </p:spTree>
    <p:extLst>
      <p:ext uri="{BB962C8B-B14F-4D97-AF65-F5344CB8AC3E}">
        <p14:creationId xmlns:p14="http://schemas.microsoft.com/office/powerpoint/2010/main" val="292334558"/>
      </p:ext>
    </p:extLst>
  </p:cSld>
  <p:clrMapOvr>
    <a:masterClrMapping/>
  </p:clrMapOvr>
  <p:transition spd="slow">
    <p:push dir="u"/>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18278586-ACF9-4E6D-BF4B-8C6F164A0DFC}" type="datetimeFigureOut">
              <a:rPr lang="en-GB" smtClean="0"/>
              <a:t>18/04/2023</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CE8A8F5B-1C58-4F16-B5A3-1AC21E0F1410}" type="slidenum">
              <a:rPr lang="en-GB" smtClean="0"/>
              <a:t>‹#›</a:t>
            </a:fld>
            <a:endParaRPr lang="en-GB"/>
          </a:p>
        </p:txBody>
      </p:sp>
    </p:spTree>
    <p:extLst>
      <p:ext uri="{BB962C8B-B14F-4D97-AF65-F5344CB8AC3E}">
        <p14:creationId xmlns:p14="http://schemas.microsoft.com/office/powerpoint/2010/main" val="3206586307"/>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Lst>
  <p:transition spd="slow">
    <p:push dir="u"/>
  </p:transition>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maclic.wordpress.com/category/competition/"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openclipart.org/detail/191257/african-lion-by-siddymcbill-191257"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image" Target="../media/image4.sv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hyperlink" Target="https://openclipart.org/detail/191257/african-lion-by-siddymcbill-191257" TargetMode="External"/><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1143001" y="1070335"/>
            <a:ext cx="5199926" cy="1443269"/>
          </a:xfrm>
        </p:spPr>
        <p:txBody>
          <a:bodyPr>
            <a:normAutofit/>
          </a:bodyPr>
          <a:lstStyle/>
          <a:p>
            <a:r>
              <a:rPr lang="en-GB" sz="4000" dirty="0"/>
              <a:t>YEAR 6 WORD OBJECTIVE</a:t>
            </a:r>
          </a:p>
        </p:txBody>
      </p:sp>
      <p:sp>
        <p:nvSpPr>
          <p:cNvPr id="5" name="Content Placeholder 4"/>
          <p:cNvSpPr>
            <a:spLocks noGrp="1"/>
          </p:cNvSpPr>
          <p:nvPr>
            <p:ph idx="1"/>
          </p:nvPr>
        </p:nvSpPr>
        <p:spPr>
          <a:xfrm>
            <a:off x="1143001" y="2850195"/>
            <a:ext cx="5084178" cy="2180553"/>
          </a:xfrm>
        </p:spPr>
        <p:txBody>
          <a:bodyPr>
            <a:normAutofit/>
          </a:bodyPr>
          <a:lstStyle/>
          <a:p>
            <a:pPr marL="0" indent="0">
              <a:buNone/>
            </a:pPr>
            <a:r>
              <a:rPr lang="en-GB" sz="2800" dirty="0">
                <a:solidFill>
                  <a:schemeClr val="tx1"/>
                </a:solidFill>
              </a:rPr>
              <a:t>Use of the passive to affect the presentation of information in a sentence</a:t>
            </a:r>
          </a:p>
          <a:p>
            <a:pPr marL="0" indent="0">
              <a:buNone/>
            </a:pPr>
            <a:endParaRPr lang="en-GB" sz="1800" dirty="0"/>
          </a:p>
          <a:p>
            <a:pPr marL="0" indent="0">
              <a:buNone/>
            </a:pPr>
            <a:endParaRPr lang="en-GB" sz="1800" dirty="0"/>
          </a:p>
          <a:p>
            <a:pPr marL="0" indent="0">
              <a:buNone/>
            </a:pPr>
            <a:endParaRPr lang="en-GB" sz="1800" dirty="0"/>
          </a:p>
          <a:p>
            <a:pPr marL="0" indent="0">
              <a:buNone/>
            </a:pPr>
            <a:endParaRPr lang="en-GB" sz="1800" dirty="0"/>
          </a:p>
        </p:txBody>
      </p:sp>
      <p:pic>
        <p:nvPicPr>
          <p:cNvPr id="3" name="Picture 2">
            <a:extLst>
              <a:ext uri="{FF2B5EF4-FFF2-40B4-BE49-F238E27FC236}">
                <a16:creationId xmlns:a16="http://schemas.microsoft.com/office/drawing/2014/main" id="{A602778E-E21D-4768-B26A-C3786061963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rcRect r="3" b="2145"/>
          <a:stretch/>
        </p:blipFill>
        <p:spPr>
          <a:xfrm>
            <a:off x="6636743" y="537688"/>
            <a:ext cx="4741120" cy="4493060"/>
          </a:xfrm>
          <a:prstGeom prst="rect">
            <a:avLst/>
          </a:prstGeom>
        </p:spPr>
      </p:pic>
      <p:pic>
        <p:nvPicPr>
          <p:cNvPr id="2" name="Picture 1" descr="Icon&#10;&#10;Description automatically generated">
            <a:extLst>
              <a:ext uri="{FF2B5EF4-FFF2-40B4-BE49-F238E27FC236}">
                <a16:creationId xmlns:a16="http://schemas.microsoft.com/office/drawing/2014/main" id="{34380A5F-913D-BFC3-6161-ACF58BA3E1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72231" y="5442197"/>
            <a:ext cx="953534" cy="878115"/>
          </a:xfrm>
          <a:prstGeom prst="roundRect">
            <a:avLst>
              <a:gd name="adj" fmla="val 16667"/>
            </a:avLst>
          </a:prstGeom>
          <a:solidFill>
            <a:schemeClr val="bg1"/>
          </a:solidFill>
          <a:ln w="19050">
            <a:solidFill>
              <a:schemeClr val="tx1"/>
            </a:solidFill>
          </a:ln>
        </p:spPr>
      </p:pic>
    </p:spTree>
    <p:extLst>
      <p:ext uri="{BB962C8B-B14F-4D97-AF65-F5344CB8AC3E}">
        <p14:creationId xmlns:p14="http://schemas.microsoft.com/office/powerpoint/2010/main" val="918859701"/>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A463D2-E5CC-4D44-863B-D3C8BD05407C}"/>
              </a:ext>
            </a:extLst>
          </p:cNvPr>
          <p:cNvSpPr>
            <a:spLocks noGrp="1"/>
          </p:cNvSpPr>
          <p:nvPr>
            <p:ph type="title"/>
          </p:nvPr>
        </p:nvSpPr>
        <p:spPr>
          <a:xfrm>
            <a:off x="677334" y="609600"/>
            <a:ext cx="8596668" cy="715617"/>
          </a:xfrm>
        </p:spPr>
        <p:txBody>
          <a:bodyPr/>
          <a:lstStyle/>
          <a:p>
            <a:r>
              <a:rPr lang="en-GB" dirty="0">
                <a:solidFill>
                  <a:schemeClr val="tx1"/>
                </a:solidFill>
              </a:rPr>
              <a:t>Presenting information in sentences </a:t>
            </a:r>
            <a:endParaRPr lang="en-GB" dirty="0"/>
          </a:p>
        </p:txBody>
      </p:sp>
      <p:sp>
        <p:nvSpPr>
          <p:cNvPr id="3" name="Content Placeholder 2">
            <a:extLst>
              <a:ext uri="{FF2B5EF4-FFF2-40B4-BE49-F238E27FC236}">
                <a16:creationId xmlns:a16="http://schemas.microsoft.com/office/drawing/2014/main" id="{0DEDB91A-7C1B-4989-B31D-519B87265D5B}"/>
              </a:ext>
            </a:extLst>
          </p:cNvPr>
          <p:cNvSpPr>
            <a:spLocks noGrp="1"/>
          </p:cNvSpPr>
          <p:nvPr>
            <p:ph idx="1"/>
          </p:nvPr>
        </p:nvSpPr>
        <p:spPr>
          <a:xfrm>
            <a:off x="677333" y="1417983"/>
            <a:ext cx="11035696" cy="4953788"/>
          </a:xfrm>
        </p:spPr>
        <p:txBody>
          <a:bodyPr>
            <a:normAutofit lnSpcReduction="10000"/>
          </a:bodyPr>
          <a:lstStyle/>
          <a:p>
            <a:pPr marL="0" indent="0">
              <a:buNone/>
            </a:pPr>
            <a:r>
              <a:rPr lang="en-GB" sz="2400" dirty="0">
                <a:solidFill>
                  <a:schemeClr val="tx1"/>
                </a:solidFill>
              </a:rPr>
              <a:t>To understand the use of the passive voice we must first look at how information is usually presented in simple sentences. Look at the following sentence:</a:t>
            </a:r>
          </a:p>
          <a:p>
            <a:pPr marL="0" indent="0">
              <a:buNone/>
            </a:pPr>
            <a:r>
              <a:rPr lang="en-GB" sz="2400" dirty="0">
                <a:solidFill>
                  <a:srgbClr val="FF0000"/>
                </a:solidFill>
              </a:rPr>
              <a:t>The girl ate an ice-cream.</a:t>
            </a:r>
          </a:p>
          <a:p>
            <a:r>
              <a:rPr lang="en-GB" sz="2400" dirty="0">
                <a:solidFill>
                  <a:schemeClr val="tx1"/>
                </a:solidFill>
              </a:rPr>
              <a:t>The subject of the sentence is </a:t>
            </a:r>
            <a:r>
              <a:rPr lang="en-GB" sz="2400" i="1" dirty="0">
                <a:solidFill>
                  <a:srgbClr val="FF0000"/>
                </a:solidFill>
              </a:rPr>
              <a:t>the girl: </a:t>
            </a:r>
            <a:r>
              <a:rPr lang="en-GB" sz="2400" i="1" dirty="0">
                <a:solidFill>
                  <a:schemeClr val="tx1"/>
                </a:solidFill>
              </a:rPr>
              <a:t>this </a:t>
            </a:r>
            <a:r>
              <a:rPr lang="en-GB" sz="2400" dirty="0">
                <a:solidFill>
                  <a:schemeClr val="tx1"/>
                </a:solidFill>
              </a:rPr>
              <a:t>is who or what the sentence is about. </a:t>
            </a:r>
          </a:p>
          <a:p>
            <a:r>
              <a:rPr lang="en-GB" sz="2400" dirty="0">
                <a:solidFill>
                  <a:schemeClr val="tx1"/>
                </a:solidFill>
              </a:rPr>
              <a:t>The verb is </a:t>
            </a:r>
            <a:r>
              <a:rPr lang="en-GB" sz="2400" i="1" dirty="0">
                <a:solidFill>
                  <a:srgbClr val="FF0000"/>
                </a:solidFill>
              </a:rPr>
              <a:t>ate.</a:t>
            </a:r>
          </a:p>
          <a:p>
            <a:r>
              <a:rPr lang="en-GB" sz="2400" i="1" dirty="0">
                <a:solidFill>
                  <a:srgbClr val="FF0000"/>
                </a:solidFill>
              </a:rPr>
              <a:t> </a:t>
            </a:r>
            <a:r>
              <a:rPr lang="en-GB" sz="2400" dirty="0">
                <a:solidFill>
                  <a:schemeClr val="tx1"/>
                </a:solidFill>
              </a:rPr>
              <a:t>The object of the sentence is </a:t>
            </a:r>
            <a:r>
              <a:rPr lang="en-GB" sz="2400" dirty="0">
                <a:solidFill>
                  <a:srgbClr val="FF0000"/>
                </a:solidFill>
              </a:rPr>
              <a:t>a</a:t>
            </a:r>
            <a:r>
              <a:rPr lang="en-GB" sz="2400" i="1" dirty="0">
                <a:solidFill>
                  <a:srgbClr val="FF0000"/>
                </a:solidFill>
              </a:rPr>
              <a:t>n ice-cream: </a:t>
            </a:r>
            <a:r>
              <a:rPr lang="en-GB" sz="2400" dirty="0">
                <a:solidFill>
                  <a:schemeClr val="tx1"/>
                </a:solidFill>
              </a:rPr>
              <a:t>the thing the verb is focused on. </a:t>
            </a:r>
          </a:p>
          <a:p>
            <a:pPr marL="0" indent="0">
              <a:buNone/>
            </a:pPr>
            <a:endParaRPr lang="en-GB" sz="2800" dirty="0">
              <a:solidFill>
                <a:schemeClr val="tx1"/>
              </a:solidFill>
            </a:endParaRPr>
          </a:p>
          <a:p>
            <a:pPr marL="0" indent="0">
              <a:buNone/>
            </a:pPr>
            <a:endParaRPr lang="en-GB" sz="2800" dirty="0">
              <a:solidFill>
                <a:schemeClr val="tx1"/>
              </a:solidFill>
            </a:endParaRPr>
          </a:p>
          <a:p>
            <a:pPr marL="0" indent="0">
              <a:buNone/>
            </a:pPr>
            <a:endParaRPr lang="en-GB" sz="2400" dirty="0">
              <a:solidFill>
                <a:schemeClr val="tx1"/>
              </a:solidFill>
            </a:endParaRPr>
          </a:p>
          <a:p>
            <a:pPr marL="0" indent="0">
              <a:buNone/>
            </a:pPr>
            <a:r>
              <a:rPr lang="en-GB" sz="2400" dirty="0">
                <a:solidFill>
                  <a:srgbClr val="FF0000"/>
                </a:solidFill>
              </a:rPr>
              <a:t>In English, information within sentences is usually presented in the order: subject – verb – object (S-V-O). </a:t>
            </a:r>
          </a:p>
          <a:p>
            <a:pPr marL="0" indent="0">
              <a:buNone/>
            </a:pPr>
            <a:endParaRPr lang="en-GB" sz="2400" dirty="0">
              <a:solidFill>
                <a:schemeClr val="tx1"/>
              </a:solidFill>
            </a:endParaRPr>
          </a:p>
          <a:p>
            <a:pPr marL="0" indent="0">
              <a:buNone/>
            </a:pPr>
            <a:endParaRPr lang="en-GB" sz="2400" dirty="0">
              <a:solidFill>
                <a:schemeClr val="tx1"/>
              </a:solidFill>
            </a:endParaRPr>
          </a:p>
          <a:p>
            <a:pPr marL="0" indent="0">
              <a:buNone/>
            </a:pPr>
            <a:endParaRPr lang="en-GB" sz="2400" dirty="0">
              <a:solidFill>
                <a:schemeClr val="tx1"/>
              </a:solidFill>
            </a:endParaRPr>
          </a:p>
          <a:p>
            <a:pPr marL="0" indent="0">
              <a:buNone/>
            </a:pPr>
            <a:endParaRPr lang="en-GB" sz="2400" dirty="0">
              <a:solidFill>
                <a:schemeClr val="tx1"/>
              </a:solidFill>
            </a:endParaRPr>
          </a:p>
        </p:txBody>
      </p:sp>
      <p:graphicFrame>
        <p:nvGraphicFramePr>
          <p:cNvPr id="4" name="Table 3">
            <a:extLst>
              <a:ext uri="{FF2B5EF4-FFF2-40B4-BE49-F238E27FC236}">
                <a16:creationId xmlns:a16="http://schemas.microsoft.com/office/drawing/2014/main" id="{2861CEE7-17E5-4AFC-9278-8722FABF9CD5}"/>
              </a:ext>
            </a:extLst>
          </p:cNvPr>
          <p:cNvGraphicFramePr>
            <a:graphicFrameLocks noGrp="1"/>
          </p:cNvGraphicFramePr>
          <p:nvPr>
            <p:extLst>
              <p:ext uri="{D42A27DB-BD31-4B8C-83A1-F6EECF244321}">
                <p14:modId xmlns:p14="http://schemas.microsoft.com/office/powerpoint/2010/main" val="1662421020"/>
              </p:ext>
            </p:extLst>
          </p:nvPr>
        </p:nvGraphicFramePr>
        <p:xfrm>
          <a:off x="1363717" y="4214495"/>
          <a:ext cx="8127999" cy="79248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390674749"/>
                    </a:ext>
                  </a:extLst>
                </a:gridCol>
                <a:gridCol w="2709333">
                  <a:extLst>
                    <a:ext uri="{9D8B030D-6E8A-4147-A177-3AD203B41FA5}">
                      <a16:colId xmlns:a16="http://schemas.microsoft.com/office/drawing/2014/main" val="3029362793"/>
                    </a:ext>
                  </a:extLst>
                </a:gridCol>
                <a:gridCol w="2709333">
                  <a:extLst>
                    <a:ext uri="{9D8B030D-6E8A-4147-A177-3AD203B41FA5}">
                      <a16:colId xmlns:a16="http://schemas.microsoft.com/office/drawing/2014/main" val="3341016817"/>
                    </a:ext>
                  </a:extLst>
                </a:gridCol>
              </a:tblGrid>
              <a:tr h="370840">
                <a:tc>
                  <a:txBody>
                    <a:bodyPr/>
                    <a:lstStyle/>
                    <a:p>
                      <a:r>
                        <a:rPr lang="en-GB" sz="2000" dirty="0"/>
                        <a:t>Subject</a:t>
                      </a:r>
                    </a:p>
                  </a:txBody>
                  <a:tcPr/>
                </a:tc>
                <a:tc>
                  <a:txBody>
                    <a:bodyPr/>
                    <a:lstStyle/>
                    <a:p>
                      <a:r>
                        <a:rPr lang="en-GB" sz="2000" dirty="0"/>
                        <a:t>Verb</a:t>
                      </a:r>
                    </a:p>
                  </a:txBody>
                  <a:tcPr/>
                </a:tc>
                <a:tc>
                  <a:txBody>
                    <a:bodyPr/>
                    <a:lstStyle/>
                    <a:p>
                      <a:r>
                        <a:rPr lang="en-GB" sz="2000" dirty="0"/>
                        <a:t>Object</a:t>
                      </a:r>
                    </a:p>
                  </a:txBody>
                  <a:tcPr/>
                </a:tc>
                <a:extLst>
                  <a:ext uri="{0D108BD9-81ED-4DB2-BD59-A6C34878D82A}">
                    <a16:rowId xmlns:a16="http://schemas.microsoft.com/office/drawing/2014/main" val="928828908"/>
                  </a:ext>
                </a:extLst>
              </a:tr>
              <a:tr h="370840">
                <a:tc>
                  <a:txBody>
                    <a:bodyPr/>
                    <a:lstStyle/>
                    <a:p>
                      <a:r>
                        <a:rPr lang="en-GB" sz="2000" dirty="0"/>
                        <a:t>The girl</a:t>
                      </a:r>
                    </a:p>
                  </a:txBody>
                  <a:tcPr/>
                </a:tc>
                <a:tc>
                  <a:txBody>
                    <a:bodyPr/>
                    <a:lstStyle/>
                    <a:p>
                      <a:r>
                        <a:rPr lang="en-GB" sz="2000" dirty="0"/>
                        <a:t>ate</a:t>
                      </a:r>
                    </a:p>
                  </a:txBody>
                  <a:tcPr/>
                </a:tc>
                <a:tc>
                  <a:txBody>
                    <a:bodyPr/>
                    <a:lstStyle/>
                    <a:p>
                      <a:r>
                        <a:rPr lang="en-GB" sz="2000" dirty="0"/>
                        <a:t>an ice-cream.</a:t>
                      </a:r>
                    </a:p>
                  </a:txBody>
                  <a:tcPr/>
                </a:tc>
                <a:extLst>
                  <a:ext uri="{0D108BD9-81ED-4DB2-BD59-A6C34878D82A}">
                    <a16:rowId xmlns:a16="http://schemas.microsoft.com/office/drawing/2014/main" val="3573025200"/>
                  </a:ext>
                </a:extLst>
              </a:tr>
            </a:tbl>
          </a:graphicData>
        </a:graphic>
      </p:graphicFrame>
    </p:spTree>
    <p:extLst>
      <p:ext uri="{BB962C8B-B14F-4D97-AF65-F5344CB8AC3E}">
        <p14:creationId xmlns:p14="http://schemas.microsoft.com/office/powerpoint/2010/main" val="2494717811"/>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0E061-F12A-40EB-987A-FCF57008AA7A}"/>
              </a:ext>
            </a:extLst>
          </p:cNvPr>
          <p:cNvSpPr>
            <a:spLocks noGrp="1"/>
          </p:cNvSpPr>
          <p:nvPr>
            <p:ph type="title"/>
          </p:nvPr>
        </p:nvSpPr>
        <p:spPr>
          <a:xfrm>
            <a:off x="677334" y="420914"/>
            <a:ext cx="9875520" cy="638629"/>
          </a:xfrm>
        </p:spPr>
        <p:txBody>
          <a:bodyPr>
            <a:normAutofit fontScale="90000"/>
          </a:bodyPr>
          <a:lstStyle/>
          <a:p>
            <a:r>
              <a:rPr lang="en-GB" dirty="0"/>
              <a:t>Practice 1   </a:t>
            </a:r>
          </a:p>
        </p:txBody>
      </p:sp>
      <p:sp>
        <p:nvSpPr>
          <p:cNvPr id="3" name="Content Placeholder 2">
            <a:extLst>
              <a:ext uri="{FF2B5EF4-FFF2-40B4-BE49-F238E27FC236}">
                <a16:creationId xmlns:a16="http://schemas.microsoft.com/office/drawing/2014/main" id="{7B7302F9-E5C0-4644-A87C-0DEFF2226347}"/>
              </a:ext>
            </a:extLst>
          </p:cNvPr>
          <p:cNvSpPr>
            <a:spLocks noGrp="1"/>
          </p:cNvSpPr>
          <p:nvPr>
            <p:ph sz="half" idx="1"/>
          </p:nvPr>
        </p:nvSpPr>
        <p:spPr>
          <a:xfrm>
            <a:off x="677334" y="1230906"/>
            <a:ext cx="7261980" cy="5206180"/>
          </a:xfrm>
        </p:spPr>
        <p:txBody>
          <a:bodyPr>
            <a:normAutofit fontScale="92500" lnSpcReduction="20000"/>
          </a:bodyPr>
          <a:lstStyle/>
          <a:p>
            <a:pPr marL="0" indent="0">
              <a:buNone/>
            </a:pPr>
            <a:r>
              <a:rPr lang="en-GB" sz="2600" dirty="0">
                <a:solidFill>
                  <a:schemeClr val="tx1"/>
                </a:solidFill>
              </a:rPr>
              <a:t>Identify the subject, verb and object in each of these sentences.</a:t>
            </a:r>
          </a:p>
          <a:p>
            <a:pPr marL="0" indent="0">
              <a:buNone/>
            </a:pPr>
            <a:endParaRPr lang="en-GB" sz="2600" dirty="0"/>
          </a:p>
          <a:p>
            <a:pPr>
              <a:buAutoNum type="arabicPeriod"/>
            </a:pPr>
            <a:r>
              <a:rPr lang="en-GB" sz="2600" dirty="0">
                <a:solidFill>
                  <a:srgbClr val="002060"/>
                </a:solidFill>
              </a:rPr>
              <a:t>Amy read a book.</a:t>
            </a:r>
          </a:p>
          <a:p>
            <a:pPr>
              <a:buAutoNum type="arabicPeriod"/>
            </a:pPr>
            <a:r>
              <a:rPr lang="en-GB" sz="2600" dirty="0">
                <a:solidFill>
                  <a:srgbClr val="002060"/>
                </a:solidFill>
              </a:rPr>
              <a:t>Zain likes football.</a:t>
            </a:r>
          </a:p>
          <a:p>
            <a:pPr>
              <a:buAutoNum type="arabicPeriod"/>
            </a:pPr>
            <a:r>
              <a:rPr lang="en-GB" sz="2600" dirty="0">
                <a:solidFill>
                  <a:srgbClr val="002060"/>
                </a:solidFill>
              </a:rPr>
              <a:t>Toni collects stamps.</a:t>
            </a:r>
          </a:p>
          <a:p>
            <a:pPr>
              <a:buAutoNum type="arabicPeriod"/>
            </a:pPr>
            <a:r>
              <a:rPr lang="en-GB" sz="2600" dirty="0">
                <a:solidFill>
                  <a:srgbClr val="002060"/>
                </a:solidFill>
              </a:rPr>
              <a:t>The girl threw a stone.</a:t>
            </a:r>
          </a:p>
          <a:p>
            <a:pPr>
              <a:buAutoNum type="arabicPeriod"/>
            </a:pPr>
            <a:r>
              <a:rPr lang="en-GB" sz="2600" dirty="0">
                <a:solidFill>
                  <a:srgbClr val="002060"/>
                </a:solidFill>
              </a:rPr>
              <a:t>Sunita had a terrible headache.</a:t>
            </a:r>
          </a:p>
          <a:p>
            <a:pPr>
              <a:buFont typeface="Wingdings 3" charset="2"/>
              <a:buAutoNum type="arabicPeriod"/>
            </a:pPr>
            <a:r>
              <a:rPr lang="en-GB" sz="2600" dirty="0">
                <a:solidFill>
                  <a:srgbClr val="002060"/>
                </a:solidFill>
              </a:rPr>
              <a:t>James opened his birthday present.</a:t>
            </a:r>
          </a:p>
          <a:p>
            <a:pPr>
              <a:buFont typeface="Wingdings 3" charset="2"/>
              <a:buAutoNum type="arabicPeriod"/>
            </a:pPr>
            <a:r>
              <a:rPr lang="en-GB" sz="2600" dirty="0">
                <a:solidFill>
                  <a:srgbClr val="002060"/>
                </a:solidFill>
              </a:rPr>
              <a:t>She lost it.</a:t>
            </a:r>
          </a:p>
          <a:p>
            <a:pPr>
              <a:buFont typeface="Wingdings 3" charset="2"/>
              <a:buAutoNum type="arabicPeriod"/>
            </a:pPr>
            <a:endParaRPr lang="en-GB" sz="2600" dirty="0">
              <a:solidFill>
                <a:srgbClr val="002060"/>
              </a:solidFill>
            </a:endParaRPr>
          </a:p>
          <a:p>
            <a:pPr marL="0" indent="0">
              <a:buNone/>
            </a:pPr>
            <a:r>
              <a:rPr lang="en-GB" sz="2600" dirty="0">
                <a:solidFill>
                  <a:srgbClr val="FF0000"/>
                </a:solidFill>
              </a:rPr>
              <a:t>Note: objects may be nouns, noun phrases or pronouns</a:t>
            </a:r>
            <a:r>
              <a:rPr lang="en-GB" sz="2400" dirty="0">
                <a:solidFill>
                  <a:srgbClr val="FF0000"/>
                </a:solidFill>
              </a:rPr>
              <a:t>.</a:t>
            </a:r>
          </a:p>
          <a:p>
            <a:pPr marL="0" indent="0">
              <a:buNone/>
            </a:pPr>
            <a:endParaRPr lang="en-GB" dirty="0"/>
          </a:p>
        </p:txBody>
      </p:sp>
      <p:sp>
        <p:nvSpPr>
          <p:cNvPr id="4" name="Content Placeholder 3">
            <a:extLst>
              <a:ext uri="{FF2B5EF4-FFF2-40B4-BE49-F238E27FC236}">
                <a16:creationId xmlns:a16="http://schemas.microsoft.com/office/drawing/2014/main" id="{E22ADED3-CDCC-4346-843C-4C83C6B35030}"/>
              </a:ext>
            </a:extLst>
          </p:cNvPr>
          <p:cNvSpPr>
            <a:spLocks noGrp="1"/>
          </p:cNvSpPr>
          <p:nvPr>
            <p:ph sz="half" idx="2"/>
          </p:nvPr>
        </p:nvSpPr>
        <p:spPr>
          <a:xfrm>
            <a:off x="8186057" y="2033121"/>
            <a:ext cx="3178004" cy="2250818"/>
          </a:xfrm>
          <a:prstGeom prst="roundRect">
            <a:avLst/>
          </a:prstGeom>
          <a:solidFill>
            <a:schemeClr val="accent6">
              <a:lumMod val="20000"/>
              <a:lumOff val="80000"/>
            </a:schemeClr>
          </a:solidFill>
          <a:ln w="28575"/>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GB" sz="2400" dirty="0">
                <a:solidFill>
                  <a:schemeClr val="tx1"/>
                </a:solidFill>
              </a:rPr>
              <a:t>Remember: In English, information within sentences is usually presented in the order: subject – verb – object (S-V-O). </a:t>
            </a:r>
          </a:p>
          <a:p>
            <a:pPr marL="0" indent="0">
              <a:buNone/>
            </a:pPr>
            <a:r>
              <a:rPr lang="en-GB" sz="2000" dirty="0">
                <a:solidFill>
                  <a:schemeClr val="tx1"/>
                </a:solidFill>
              </a:rPr>
              <a:t> </a:t>
            </a:r>
          </a:p>
        </p:txBody>
      </p:sp>
      <p:pic>
        <p:nvPicPr>
          <p:cNvPr id="5" name="Graphic 4" descr="Pencil with solid fill">
            <a:extLst>
              <a:ext uri="{FF2B5EF4-FFF2-40B4-BE49-F238E27FC236}">
                <a16:creationId xmlns:a16="http://schemas.microsoft.com/office/drawing/2014/main" id="{9A519F95-4F82-2D7D-E0C7-D2BF28C073A9}"/>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646153" y="473186"/>
            <a:ext cx="662171" cy="586357"/>
          </a:xfrm>
          <a:prstGeom prst="rect">
            <a:avLst/>
          </a:prstGeom>
        </p:spPr>
      </p:pic>
    </p:spTree>
    <p:extLst>
      <p:ext uri="{BB962C8B-B14F-4D97-AF65-F5344CB8AC3E}">
        <p14:creationId xmlns:p14="http://schemas.microsoft.com/office/powerpoint/2010/main" val="4096931123"/>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C6A74-71CE-49EB-9BF7-2327B3C59C69}"/>
              </a:ext>
            </a:extLst>
          </p:cNvPr>
          <p:cNvSpPr>
            <a:spLocks noGrp="1"/>
          </p:cNvSpPr>
          <p:nvPr>
            <p:ph type="title"/>
          </p:nvPr>
        </p:nvSpPr>
        <p:spPr>
          <a:xfrm>
            <a:off x="677334" y="609600"/>
            <a:ext cx="8596668" cy="894735"/>
          </a:xfrm>
        </p:spPr>
        <p:txBody>
          <a:bodyPr/>
          <a:lstStyle/>
          <a:p>
            <a:r>
              <a:rPr lang="en-GB" dirty="0"/>
              <a:t>How did you do?</a:t>
            </a:r>
          </a:p>
        </p:txBody>
      </p:sp>
      <p:graphicFrame>
        <p:nvGraphicFramePr>
          <p:cNvPr id="7" name="Content Placeholder 6">
            <a:extLst>
              <a:ext uri="{FF2B5EF4-FFF2-40B4-BE49-F238E27FC236}">
                <a16:creationId xmlns:a16="http://schemas.microsoft.com/office/drawing/2014/main" id="{16D7389D-306C-441F-932E-F99519852A69}"/>
              </a:ext>
            </a:extLst>
          </p:cNvPr>
          <p:cNvGraphicFramePr>
            <a:graphicFrameLocks noGrp="1"/>
          </p:cNvGraphicFramePr>
          <p:nvPr>
            <p:ph idx="1"/>
            <p:extLst>
              <p:ext uri="{D42A27DB-BD31-4B8C-83A1-F6EECF244321}">
                <p14:modId xmlns:p14="http://schemas.microsoft.com/office/powerpoint/2010/main" val="2583832953"/>
              </p:ext>
            </p:extLst>
          </p:nvPr>
        </p:nvGraphicFramePr>
        <p:xfrm>
          <a:off x="677863" y="1555750"/>
          <a:ext cx="8596311" cy="3657600"/>
        </p:xfrm>
        <a:graphic>
          <a:graphicData uri="http://schemas.openxmlformats.org/drawingml/2006/table">
            <a:tbl>
              <a:tblPr firstRow="1" bandRow="1">
                <a:tableStyleId>{5C22544A-7EE6-4342-B048-85BDC9FD1C3A}</a:tableStyleId>
              </a:tblPr>
              <a:tblGrid>
                <a:gridCol w="2865437">
                  <a:extLst>
                    <a:ext uri="{9D8B030D-6E8A-4147-A177-3AD203B41FA5}">
                      <a16:colId xmlns:a16="http://schemas.microsoft.com/office/drawing/2014/main" val="1654688652"/>
                    </a:ext>
                  </a:extLst>
                </a:gridCol>
                <a:gridCol w="2865437">
                  <a:extLst>
                    <a:ext uri="{9D8B030D-6E8A-4147-A177-3AD203B41FA5}">
                      <a16:colId xmlns:a16="http://schemas.microsoft.com/office/drawing/2014/main" val="3581388126"/>
                    </a:ext>
                  </a:extLst>
                </a:gridCol>
                <a:gridCol w="2865437">
                  <a:extLst>
                    <a:ext uri="{9D8B030D-6E8A-4147-A177-3AD203B41FA5}">
                      <a16:colId xmlns:a16="http://schemas.microsoft.com/office/drawing/2014/main" val="390618951"/>
                    </a:ext>
                  </a:extLst>
                </a:gridCol>
              </a:tblGrid>
              <a:tr h="370840">
                <a:tc>
                  <a:txBody>
                    <a:bodyPr/>
                    <a:lstStyle/>
                    <a:p>
                      <a:r>
                        <a:rPr lang="en-GB" sz="2400" dirty="0"/>
                        <a:t>Subject</a:t>
                      </a:r>
                    </a:p>
                  </a:txBody>
                  <a:tcPr/>
                </a:tc>
                <a:tc>
                  <a:txBody>
                    <a:bodyPr/>
                    <a:lstStyle/>
                    <a:p>
                      <a:r>
                        <a:rPr lang="en-GB" sz="2400" dirty="0"/>
                        <a:t>Verb</a:t>
                      </a:r>
                    </a:p>
                  </a:txBody>
                  <a:tcPr/>
                </a:tc>
                <a:tc>
                  <a:txBody>
                    <a:bodyPr/>
                    <a:lstStyle/>
                    <a:p>
                      <a:r>
                        <a:rPr lang="en-GB" sz="2400" dirty="0"/>
                        <a:t>Object</a:t>
                      </a:r>
                    </a:p>
                  </a:txBody>
                  <a:tcPr/>
                </a:tc>
                <a:extLst>
                  <a:ext uri="{0D108BD9-81ED-4DB2-BD59-A6C34878D82A}">
                    <a16:rowId xmlns:a16="http://schemas.microsoft.com/office/drawing/2014/main" val="3815296039"/>
                  </a:ext>
                </a:extLst>
              </a:tr>
              <a:tr h="370840">
                <a:tc>
                  <a:txBody>
                    <a:bodyPr/>
                    <a:lstStyle/>
                    <a:p>
                      <a:r>
                        <a:rPr lang="en-GB" sz="2400" dirty="0"/>
                        <a:t>Amy</a:t>
                      </a:r>
                    </a:p>
                  </a:txBody>
                  <a:tcPr/>
                </a:tc>
                <a:tc>
                  <a:txBody>
                    <a:bodyPr/>
                    <a:lstStyle/>
                    <a:p>
                      <a:r>
                        <a:rPr lang="en-GB" sz="2400" dirty="0"/>
                        <a:t>read</a:t>
                      </a:r>
                    </a:p>
                  </a:txBody>
                  <a:tcPr/>
                </a:tc>
                <a:tc>
                  <a:txBody>
                    <a:bodyPr/>
                    <a:lstStyle/>
                    <a:p>
                      <a:r>
                        <a:rPr lang="en-GB" sz="2400" dirty="0"/>
                        <a:t>a book.</a:t>
                      </a:r>
                    </a:p>
                  </a:txBody>
                  <a:tcPr/>
                </a:tc>
                <a:extLst>
                  <a:ext uri="{0D108BD9-81ED-4DB2-BD59-A6C34878D82A}">
                    <a16:rowId xmlns:a16="http://schemas.microsoft.com/office/drawing/2014/main" val="482000125"/>
                  </a:ext>
                </a:extLst>
              </a:tr>
              <a:tr h="370840">
                <a:tc>
                  <a:txBody>
                    <a:bodyPr/>
                    <a:lstStyle/>
                    <a:p>
                      <a:r>
                        <a:rPr lang="en-GB" sz="2400" dirty="0"/>
                        <a:t>Zain</a:t>
                      </a:r>
                    </a:p>
                  </a:txBody>
                  <a:tcPr/>
                </a:tc>
                <a:tc>
                  <a:txBody>
                    <a:bodyPr/>
                    <a:lstStyle/>
                    <a:p>
                      <a:r>
                        <a:rPr lang="en-GB" sz="2400" dirty="0"/>
                        <a:t>likes</a:t>
                      </a:r>
                    </a:p>
                  </a:txBody>
                  <a:tcPr/>
                </a:tc>
                <a:tc>
                  <a:txBody>
                    <a:bodyPr/>
                    <a:lstStyle/>
                    <a:p>
                      <a:r>
                        <a:rPr lang="en-GB" sz="2400" dirty="0"/>
                        <a:t>football.</a:t>
                      </a:r>
                    </a:p>
                  </a:txBody>
                  <a:tcPr/>
                </a:tc>
                <a:extLst>
                  <a:ext uri="{0D108BD9-81ED-4DB2-BD59-A6C34878D82A}">
                    <a16:rowId xmlns:a16="http://schemas.microsoft.com/office/drawing/2014/main" val="575531004"/>
                  </a:ext>
                </a:extLst>
              </a:tr>
              <a:tr h="370840">
                <a:tc>
                  <a:txBody>
                    <a:bodyPr/>
                    <a:lstStyle/>
                    <a:p>
                      <a:r>
                        <a:rPr lang="en-GB" sz="2400" dirty="0"/>
                        <a:t>Toni</a:t>
                      </a:r>
                    </a:p>
                  </a:txBody>
                  <a:tcPr/>
                </a:tc>
                <a:tc>
                  <a:txBody>
                    <a:bodyPr/>
                    <a:lstStyle/>
                    <a:p>
                      <a:r>
                        <a:rPr lang="en-GB" sz="2400" dirty="0"/>
                        <a:t>collects</a:t>
                      </a:r>
                    </a:p>
                  </a:txBody>
                  <a:tcPr/>
                </a:tc>
                <a:tc>
                  <a:txBody>
                    <a:bodyPr/>
                    <a:lstStyle/>
                    <a:p>
                      <a:r>
                        <a:rPr lang="en-GB" sz="2400" dirty="0"/>
                        <a:t>stamps.</a:t>
                      </a:r>
                    </a:p>
                  </a:txBody>
                  <a:tcPr/>
                </a:tc>
                <a:extLst>
                  <a:ext uri="{0D108BD9-81ED-4DB2-BD59-A6C34878D82A}">
                    <a16:rowId xmlns:a16="http://schemas.microsoft.com/office/drawing/2014/main" val="2408833212"/>
                  </a:ext>
                </a:extLst>
              </a:tr>
              <a:tr h="370840">
                <a:tc>
                  <a:txBody>
                    <a:bodyPr/>
                    <a:lstStyle/>
                    <a:p>
                      <a:r>
                        <a:rPr lang="en-GB" sz="2400" dirty="0"/>
                        <a:t>The girl</a:t>
                      </a:r>
                    </a:p>
                  </a:txBody>
                  <a:tcPr/>
                </a:tc>
                <a:tc>
                  <a:txBody>
                    <a:bodyPr/>
                    <a:lstStyle/>
                    <a:p>
                      <a:r>
                        <a:rPr lang="en-GB" sz="2400" dirty="0"/>
                        <a:t>threw</a:t>
                      </a:r>
                    </a:p>
                  </a:txBody>
                  <a:tcPr/>
                </a:tc>
                <a:tc>
                  <a:txBody>
                    <a:bodyPr/>
                    <a:lstStyle/>
                    <a:p>
                      <a:r>
                        <a:rPr lang="en-GB" sz="2400" dirty="0"/>
                        <a:t>a stone.</a:t>
                      </a:r>
                    </a:p>
                  </a:txBody>
                  <a:tcPr/>
                </a:tc>
                <a:extLst>
                  <a:ext uri="{0D108BD9-81ED-4DB2-BD59-A6C34878D82A}">
                    <a16:rowId xmlns:a16="http://schemas.microsoft.com/office/drawing/2014/main" val="3798079986"/>
                  </a:ext>
                </a:extLst>
              </a:tr>
              <a:tr h="370840">
                <a:tc>
                  <a:txBody>
                    <a:bodyPr/>
                    <a:lstStyle/>
                    <a:p>
                      <a:r>
                        <a:rPr lang="en-GB" sz="2400" dirty="0"/>
                        <a:t>Sunita</a:t>
                      </a:r>
                    </a:p>
                  </a:txBody>
                  <a:tcPr/>
                </a:tc>
                <a:tc>
                  <a:txBody>
                    <a:bodyPr/>
                    <a:lstStyle/>
                    <a:p>
                      <a:r>
                        <a:rPr lang="en-GB" sz="2400" dirty="0"/>
                        <a:t>had</a:t>
                      </a:r>
                    </a:p>
                  </a:txBody>
                  <a:tcPr/>
                </a:tc>
                <a:tc>
                  <a:txBody>
                    <a:bodyPr/>
                    <a:lstStyle/>
                    <a:p>
                      <a:r>
                        <a:rPr lang="en-GB" sz="2400" dirty="0"/>
                        <a:t>a terrible headache.</a:t>
                      </a:r>
                    </a:p>
                  </a:txBody>
                  <a:tcPr/>
                </a:tc>
                <a:extLst>
                  <a:ext uri="{0D108BD9-81ED-4DB2-BD59-A6C34878D82A}">
                    <a16:rowId xmlns:a16="http://schemas.microsoft.com/office/drawing/2014/main" val="3460998936"/>
                  </a:ext>
                </a:extLst>
              </a:tr>
              <a:tr h="370840">
                <a:tc>
                  <a:txBody>
                    <a:bodyPr/>
                    <a:lstStyle/>
                    <a:p>
                      <a:r>
                        <a:rPr lang="en-GB" sz="2400" dirty="0"/>
                        <a:t>James</a:t>
                      </a:r>
                    </a:p>
                  </a:txBody>
                  <a:tcPr/>
                </a:tc>
                <a:tc>
                  <a:txBody>
                    <a:bodyPr/>
                    <a:lstStyle/>
                    <a:p>
                      <a:r>
                        <a:rPr lang="en-GB" sz="2400" dirty="0"/>
                        <a:t>opened</a:t>
                      </a:r>
                    </a:p>
                  </a:txBody>
                  <a:tcPr/>
                </a:tc>
                <a:tc>
                  <a:txBody>
                    <a:bodyPr/>
                    <a:lstStyle/>
                    <a:p>
                      <a:r>
                        <a:rPr lang="en-GB" sz="2400" dirty="0"/>
                        <a:t>his birthday present.</a:t>
                      </a:r>
                    </a:p>
                  </a:txBody>
                  <a:tcPr/>
                </a:tc>
                <a:extLst>
                  <a:ext uri="{0D108BD9-81ED-4DB2-BD59-A6C34878D82A}">
                    <a16:rowId xmlns:a16="http://schemas.microsoft.com/office/drawing/2014/main" val="2937955433"/>
                  </a:ext>
                </a:extLst>
              </a:tr>
              <a:tr h="370840">
                <a:tc>
                  <a:txBody>
                    <a:bodyPr/>
                    <a:lstStyle/>
                    <a:p>
                      <a:r>
                        <a:rPr lang="en-GB" sz="2400" dirty="0"/>
                        <a:t>She</a:t>
                      </a:r>
                    </a:p>
                  </a:txBody>
                  <a:tcPr/>
                </a:tc>
                <a:tc>
                  <a:txBody>
                    <a:bodyPr/>
                    <a:lstStyle/>
                    <a:p>
                      <a:r>
                        <a:rPr lang="en-GB" sz="2400" dirty="0"/>
                        <a:t>lost</a:t>
                      </a:r>
                    </a:p>
                  </a:txBody>
                  <a:tcPr/>
                </a:tc>
                <a:tc>
                  <a:txBody>
                    <a:bodyPr/>
                    <a:lstStyle/>
                    <a:p>
                      <a:r>
                        <a:rPr lang="en-GB" sz="2400" dirty="0"/>
                        <a:t>It. </a:t>
                      </a:r>
                    </a:p>
                  </a:txBody>
                  <a:tcPr/>
                </a:tc>
                <a:extLst>
                  <a:ext uri="{0D108BD9-81ED-4DB2-BD59-A6C34878D82A}">
                    <a16:rowId xmlns:a16="http://schemas.microsoft.com/office/drawing/2014/main" val="305816596"/>
                  </a:ext>
                </a:extLst>
              </a:tr>
            </a:tbl>
          </a:graphicData>
        </a:graphic>
      </p:graphicFrame>
    </p:spTree>
    <p:extLst>
      <p:ext uri="{BB962C8B-B14F-4D97-AF65-F5344CB8AC3E}">
        <p14:creationId xmlns:p14="http://schemas.microsoft.com/office/powerpoint/2010/main" val="832659753"/>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DC06D-FA1A-400B-BC9D-9394FFCC215C}"/>
              </a:ext>
            </a:extLst>
          </p:cNvPr>
          <p:cNvSpPr>
            <a:spLocks noGrp="1"/>
          </p:cNvSpPr>
          <p:nvPr>
            <p:ph type="title"/>
          </p:nvPr>
        </p:nvSpPr>
        <p:spPr>
          <a:xfrm>
            <a:off x="677333" y="609600"/>
            <a:ext cx="9587543" cy="909484"/>
          </a:xfrm>
        </p:spPr>
        <p:txBody>
          <a:bodyPr>
            <a:normAutofit fontScale="90000"/>
          </a:bodyPr>
          <a:lstStyle/>
          <a:p>
            <a:r>
              <a:rPr lang="en-GB" dirty="0"/>
              <a:t>Changing the presentation of information</a:t>
            </a:r>
          </a:p>
        </p:txBody>
      </p:sp>
      <p:sp>
        <p:nvSpPr>
          <p:cNvPr id="3" name="Content Placeholder 2">
            <a:extLst>
              <a:ext uri="{FF2B5EF4-FFF2-40B4-BE49-F238E27FC236}">
                <a16:creationId xmlns:a16="http://schemas.microsoft.com/office/drawing/2014/main" id="{A62D7BA8-23C1-4176-AF32-3AB538DC272E}"/>
              </a:ext>
            </a:extLst>
          </p:cNvPr>
          <p:cNvSpPr>
            <a:spLocks noGrp="1"/>
          </p:cNvSpPr>
          <p:nvPr>
            <p:ph idx="1"/>
          </p:nvPr>
        </p:nvSpPr>
        <p:spPr>
          <a:xfrm>
            <a:off x="677333" y="1403505"/>
            <a:ext cx="10192227" cy="4844895"/>
          </a:xfrm>
        </p:spPr>
        <p:txBody>
          <a:bodyPr>
            <a:noAutofit/>
          </a:bodyPr>
          <a:lstStyle/>
          <a:p>
            <a:pPr marL="0" indent="0">
              <a:buNone/>
            </a:pPr>
            <a:r>
              <a:rPr lang="en-GB" sz="2400" dirty="0">
                <a:solidFill>
                  <a:schemeClr val="tx1"/>
                </a:solidFill>
              </a:rPr>
              <a:t>Look at these pairs of sentences. Describe the differences between the sentences in each pair:</a:t>
            </a:r>
          </a:p>
          <a:p>
            <a:pPr marL="0" indent="0">
              <a:buNone/>
            </a:pPr>
            <a:r>
              <a:rPr lang="en-GB" sz="2400" dirty="0">
                <a:solidFill>
                  <a:srgbClr val="002060"/>
                </a:solidFill>
              </a:rPr>
              <a:t>1a. The girl fed the cats.</a:t>
            </a:r>
          </a:p>
          <a:p>
            <a:pPr marL="0" indent="0">
              <a:buNone/>
            </a:pPr>
            <a:r>
              <a:rPr lang="en-GB" sz="2400" dirty="0">
                <a:solidFill>
                  <a:srgbClr val="002060"/>
                </a:solidFill>
              </a:rPr>
              <a:t>1b. The cats were fed by the girl.</a:t>
            </a:r>
          </a:p>
          <a:p>
            <a:pPr marL="0" indent="0">
              <a:buNone/>
            </a:pPr>
            <a:endParaRPr lang="en-GB" sz="2400" dirty="0">
              <a:solidFill>
                <a:srgbClr val="002060"/>
              </a:solidFill>
            </a:endParaRPr>
          </a:p>
          <a:p>
            <a:pPr marL="0" indent="0">
              <a:buNone/>
            </a:pPr>
            <a:r>
              <a:rPr lang="en-GB" sz="2400" dirty="0">
                <a:solidFill>
                  <a:srgbClr val="002060"/>
                </a:solidFill>
              </a:rPr>
              <a:t>2a. The waves hit the ship.</a:t>
            </a:r>
          </a:p>
          <a:p>
            <a:pPr marL="0" indent="0">
              <a:buNone/>
            </a:pPr>
            <a:r>
              <a:rPr lang="en-GB" sz="2400" dirty="0">
                <a:solidFill>
                  <a:srgbClr val="002060"/>
                </a:solidFill>
              </a:rPr>
              <a:t>2b. The ship was hit by the waves.</a:t>
            </a:r>
          </a:p>
          <a:p>
            <a:pPr marL="0" indent="0">
              <a:buNone/>
            </a:pPr>
            <a:endParaRPr lang="en-GB" sz="2400" dirty="0">
              <a:solidFill>
                <a:srgbClr val="002060"/>
              </a:solidFill>
            </a:endParaRPr>
          </a:p>
          <a:p>
            <a:pPr marL="0" indent="0">
              <a:buNone/>
            </a:pPr>
            <a:r>
              <a:rPr lang="en-GB" sz="2400" dirty="0">
                <a:solidFill>
                  <a:srgbClr val="002060"/>
                </a:solidFill>
              </a:rPr>
              <a:t>3a. Mr Smith used the phone.</a:t>
            </a:r>
          </a:p>
          <a:p>
            <a:pPr marL="0" indent="0">
              <a:buNone/>
            </a:pPr>
            <a:r>
              <a:rPr lang="en-GB" sz="2400" dirty="0">
                <a:solidFill>
                  <a:srgbClr val="002060"/>
                </a:solidFill>
              </a:rPr>
              <a:t>3b. The phone was used by Mr Smith. </a:t>
            </a:r>
          </a:p>
        </p:txBody>
      </p:sp>
    </p:spTree>
    <p:extLst>
      <p:ext uri="{BB962C8B-B14F-4D97-AF65-F5344CB8AC3E}">
        <p14:creationId xmlns:p14="http://schemas.microsoft.com/office/powerpoint/2010/main" val="42859541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CA3790-006E-4775-9B38-E657BD1B1995}"/>
              </a:ext>
            </a:extLst>
          </p:cNvPr>
          <p:cNvSpPr>
            <a:spLocks noGrp="1"/>
          </p:cNvSpPr>
          <p:nvPr>
            <p:ph type="title"/>
          </p:nvPr>
        </p:nvSpPr>
        <p:spPr>
          <a:xfrm>
            <a:off x="677334" y="609600"/>
            <a:ext cx="9875520" cy="629929"/>
          </a:xfrm>
        </p:spPr>
        <p:txBody>
          <a:bodyPr>
            <a:normAutofit fontScale="90000"/>
          </a:bodyPr>
          <a:lstStyle/>
          <a:p>
            <a:r>
              <a:rPr lang="en-GB" dirty="0"/>
              <a:t>How did you do?</a:t>
            </a:r>
          </a:p>
        </p:txBody>
      </p:sp>
      <p:sp>
        <p:nvSpPr>
          <p:cNvPr id="3" name="Content Placeholder 2">
            <a:extLst>
              <a:ext uri="{FF2B5EF4-FFF2-40B4-BE49-F238E27FC236}">
                <a16:creationId xmlns:a16="http://schemas.microsoft.com/office/drawing/2014/main" id="{0DFC5596-7376-4459-8024-5380C3DEEB55}"/>
              </a:ext>
            </a:extLst>
          </p:cNvPr>
          <p:cNvSpPr>
            <a:spLocks noGrp="1"/>
          </p:cNvSpPr>
          <p:nvPr>
            <p:ph sz="half" idx="1"/>
          </p:nvPr>
        </p:nvSpPr>
        <p:spPr>
          <a:xfrm>
            <a:off x="677334" y="1659143"/>
            <a:ext cx="5059789" cy="4240211"/>
          </a:xfrm>
        </p:spPr>
        <p:txBody>
          <a:bodyPr>
            <a:normAutofit lnSpcReduction="10000"/>
          </a:bodyPr>
          <a:lstStyle/>
          <a:p>
            <a:pPr marL="0" indent="0">
              <a:buNone/>
            </a:pPr>
            <a:r>
              <a:rPr lang="en-GB" sz="2400" dirty="0">
                <a:solidFill>
                  <a:srgbClr val="002060"/>
                </a:solidFill>
              </a:rPr>
              <a:t>1a. The girl fed the cats.</a:t>
            </a:r>
          </a:p>
          <a:p>
            <a:pPr marL="0" indent="0">
              <a:buNone/>
            </a:pPr>
            <a:r>
              <a:rPr lang="en-GB" sz="2400" dirty="0">
                <a:solidFill>
                  <a:srgbClr val="002060"/>
                </a:solidFill>
              </a:rPr>
              <a:t>1b. The cats were fed by the girl.</a:t>
            </a:r>
          </a:p>
          <a:p>
            <a:pPr marL="0" indent="0">
              <a:buNone/>
            </a:pPr>
            <a:endParaRPr lang="en-GB" sz="2400" dirty="0">
              <a:solidFill>
                <a:srgbClr val="002060"/>
              </a:solidFill>
            </a:endParaRPr>
          </a:p>
          <a:p>
            <a:pPr marL="0" indent="0">
              <a:buNone/>
            </a:pPr>
            <a:r>
              <a:rPr lang="en-GB" sz="2400" dirty="0">
                <a:solidFill>
                  <a:srgbClr val="002060"/>
                </a:solidFill>
              </a:rPr>
              <a:t>2a. The waves hit the ship.</a:t>
            </a:r>
          </a:p>
          <a:p>
            <a:pPr marL="0" indent="0">
              <a:buNone/>
            </a:pPr>
            <a:r>
              <a:rPr lang="en-GB" sz="2400" dirty="0">
                <a:solidFill>
                  <a:srgbClr val="002060"/>
                </a:solidFill>
              </a:rPr>
              <a:t>2b. The ship was hit by the waves.</a:t>
            </a:r>
          </a:p>
          <a:p>
            <a:pPr marL="0" indent="0">
              <a:buNone/>
            </a:pPr>
            <a:endParaRPr lang="en-GB" sz="2400" dirty="0">
              <a:solidFill>
                <a:srgbClr val="002060"/>
              </a:solidFill>
            </a:endParaRPr>
          </a:p>
          <a:p>
            <a:pPr marL="0" indent="0">
              <a:buNone/>
            </a:pPr>
            <a:r>
              <a:rPr lang="en-GB" sz="2400" dirty="0">
                <a:solidFill>
                  <a:srgbClr val="002060"/>
                </a:solidFill>
              </a:rPr>
              <a:t>3a. Mr Smith used the phone.</a:t>
            </a:r>
          </a:p>
          <a:p>
            <a:pPr marL="0" indent="0">
              <a:buNone/>
            </a:pPr>
            <a:r>
              <a:rPr lang="en-GB" sz="2400" dirty="0">
                <a:solidFill>
                  <a:srgbClr val="002060"/>
                </a:solidFill>
              </a:rPr>
              <a:t>3b. The phone was used by Mr Smith. </a:t>
            </a:r>
          </a:p>
          <a:p>
            <a:pPr marL="0" indent="0">
              <a:buNone/>
            </a:pPr>
            <a:endParaRPr lang="en-GB" dirty="0"/>
          </a:p>
        </p:txBody>
      </p:sp>
      <p:sp>
        <p:nvSpPr>
          <p:cNvPr id="4" name="Content Placeholder 3">
            <a:extLst>
              <a:ext uri="{FF2B5EF4-FFF2-40B4-BE49-F238E27FC236}">
                <a16:creationId xmlns:a16="http://schemas.microsoft.com/office/drawing/2014/main" id="{FEACBFEF-5679-472A-8A2B-79B0E9D38130}"/>
              </a:ext>
            </a:extLst>
          </p:cNvPr>
          <p:cNvSpPr>
            <a:spLocks noGrp="1"/>
          </p:cNvSpPr>
          <p:nvPr>
            <p:ph sz="half" idx="2"/>
          </p:nvPr>
        </p:nvSpPr>
        <p:spPr>
          <a:xfrm>
            <a:off x="6368820" y="1239529"/>
            <a:ext cx="5145846" cy="4929042"/>
          </a:xfrm>
          <a:prstGeom prst="roundRect">
            <a:avLst/>
          </a:prstGeom>
          <a:solidFill>
            <a:schemeClr val="accent6">
              <a:lumMod val="20000"/>
              <a:lumOff val="80000"/>
            </a:schemeClr>
          </a:solidFill>
          <a:ln/>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buNone/>
            </a:pPr>
            <a:r>
              <a:rPr lang="en-GB" sz="2400" dirty="0"/>
              <a:t>Did you notice that within each pair the second sentence:</a:t>
            </a:r>
          </a:p>
          <a:p>
            <a:pPr marL="0" indent="0">
              <a:buNone/>
            </a:pPr>
            <a:endParaRPr lang="en-GB" sz="2400" dirty="0"/>
          </a:p>
          <a:p>
            <a:pPr>
              <a:buFont typeface="Arial" panose="020B0604020202020204" pitchFamily="34" charset="0"/>
              <a:buChar char="•"/>
            </a:pPr>
            <a:r>
              <a:rPr lang="en-GB" sz="2400" dirty="0"/>
              <a:t>Uses mainly the same words but with the order changed.</a:t>
            </a:r>
          </a:p>
          <a:p>
            <a:pPr>
              <a:buFont typeface="Arial" panose="020B0604020202020204" pitchFamily="34" charset="0"/>
              <a:buChar char="•"/>
            </a:pPr>
            <a:r>
              <a:rPr lang="en-GB" sz="2400" dirty="0"/>
              <a:t>Includes the verb auxiliary </a:t>
            </a:r>
            <a:r>
              <a:rPr lang="en-GB" sz="2400" i="1" dirty="0">
                <a:solidFill>
                  <a:srgbClr val="FF0000"/>
                </a:solidFill>
              </a:rPr>
              <a:t>were</a:t>
            </a:r>
            <a:r>
              <a:rPr lang="en-GB" sz="2400" dirty="0"/>
              <a:t> or </a:t>
            </a:r>
            <a:r>
              <a:rPr lang="en-GB" sz="2400" i="1" dirty="0">
                <a:solidFill>
                  <a:srgbClr val="FF0000"/>
                </a:solidFill>
              </a:rPr>
              <a:t>was</a:t>
            </a:r>
          </a:p>
          <a:p>
            <a:pPr>
              <a:buFont typeface="Arial" panose="020B0604020202020204" pitchFamily="34" charset="0"/>
              <a:buChar char="•"/>
            </a:pPr>
            <a:r>
              <a:rPr lang="en-GB" sz="2400" dirty="0"/>
              <a:t>Includes the preposition </a:t>
            </a:r>
            <a:r>
              <a:rPr lang="en-GB" sz="2400" i="1" dirty="0">
                <a:solidFill>
                  <a:srgbClr val="FF0000"/>
                </a:solidFill>
              </a:rPr>
              <a:t>by.</a:t>
            </a:r>
          </a:p>
          <a:p>
            <a:pPr>
              <a:buFont typeface="Arial" panose="020B0604020202020204" pitchFamily="34" charset="0"/>
              <a:buChar char="•"/>
            </a:pPr>
            <a:endParaRPr lang="en-GB" sz="2400" i="1" dirty="0">
              <a:solidFill>
                <a:srgbClr val="FF0000"/>
              </a:solidFill>
            </a:endParaRPr>
          </a:p>
          <a:p>
            <a:pPr marL="0" indent="0">
              <a:buNone/>
            </a:pPr>
            <a:r>
              <a:rPr lang="en-GB" sz="2400" dirty="0">
                <a:solidFill>
                  <a:srgbClr val="FF0000"/>
                </a:solidFill>
              </a:rPr>
              <a:t>This type of sentence structure is known as using the passive voice.</a:t>
            </a:r>
          </a:p>
          <a:p>
            <a:pPr marL="0" indent="0">
              <a:buNone/>
            </a:pPr>
            <a:endParaRPr lang="en-GB" dirty="0"/>
          </a:p>
        </p:txBody>
      </p:sp>
    </p:spTree>
    <p:extLst>
      <p:ext uri="{BB962C8B-B14F-4D97-AF65-F5344CB8AC3E}">
        <p14:creationId xmlns:p14="http://schemas.microsoft.com/office/powerpoint/2010/main" val="4210842103"/>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620B06-F778-4E0B-9870-C4206A590C2D}"/>
              </a:ext>
            </a:extLst>
          </p:cNvPr>
          <p:cNvSpPr>
            <a:spLocks noGrp="1"/>
          </p:cNvSpPr>
          <p:nvPr>
            <p:ph type="title"/>
          </p:nvPr>
        </p:nvSpPr>
        <p:spPr>
          <a:xfrm>
            <a:off x="677334" y="609600"/>
            <a:ext cx="8596668" cy="703006"/>
          </a:xfrm>
        </p:spPr>
        <p:txBody>
          <a:bodyPr/>
          <a:lstStyle/>
          <a:p>
            <a:r>
              <a:rPr lang="en-GB" dirty="0"/>
              <a:t>Active and Passive Sentences</a:t>
            </a:r>
          </a:p>
        </p:txBody>
      </p:sp>
      <p:sp>
        <p:nvSpPr>
          <p:cNvPr id="3" name="Content Placeholder 2">
            <a:extLst>
              <a:ext uri="{FF2B5EF4-FFF2-40B4-BE49-F238E27FC236}">
                <a16:creationId xmlns:a16="http://schemas.microsoft.com/office/drawing/2014/main" id="{3C60DCD1-EE14-41AE-99DF-9E8726FE2B94}"/>
              </a:ext>
            </a:extLst>
          </p:cNvPr>
          <p:cNvSpPr>
            <a:spLocks noGrp="1"/>
          </p:cNvSpPr>
          <p:nvPr>
            <p:ph sz="half" idx="1"/>
          </p:nvPr>
        </p:nvSpPr>
        <p:spPr>
          <a:xfrm>
            <a:off x="677334" y="1488613"/>
            <a:ext cx="4676331" cy="4957737"/>
          </a:xfrm>
        </p:spPr>
        <p:txBody>
          <a:bodyPr>
            <a:normAutofit lnSpcReduction="10000"/>
          </a:bodyPr>
          <a:lstStyle/>
          <a:p>
            <a:pPr marL="0" indent="0">
              <a:buNone/>
            </a:pPr>
            <a:r>
              <a:rPr lang="en-GB" sz="2600" dirty="0">
                <a:solidFill>
                  <a:srgbClr val="002060"/>
                </a:solidFill>
              </a:rPr>
              <a:t>1a. Sam made a model.</a:t>
            </a:r>
          </a:p>
          <a:p>
            <a:pPr marL="0" indent="0">
              <a:buNone/>
            </a:pPr>
            <a:r>
              <a:rPr lang="en-GB" sz="2600" dirty="0">
                <a:solidFill>
                  <a:srgbClr val="002060"/>
                </a:solidFill>
              </a:rPr>
              <a:t>1b. The model was made by Sam</a:t>
            </a:r>
          </a:p>
          <a:p>
            <a:pPr marL="0" indent="0">
              <a:buNone/>
            </a:pPr>
            <a:endParaRPr lang="en-GB" sz="2600" dirty="0">
              <a:solidFill>
                <a:srgbClr val="002060"/>
              </a:solidFill>
            </a:endParaRPr>
          </a:p>
          <a:p>
            <a:pPr marL="0" indent="0">
              <a:buNone/>
            </a:pPr>
            <a:r>
              <a:rPr lang="en-GB" sz="2600" dirty="0">
                <a:solidFill>
                  <a:srgbClr val="002060"/>
                </a:solidFill>
              </a:rPr>
              <a:t>2a. The angry dog chased the postman.</a:t>
            </a:r>
          </a:p>
          <a:p>
            <a:pPr marL="0" indent="0">
              <a:buNone/>
            </a:pPr>
            <a:r>
              <a:rPr lang="en-GB" sz="2600" dirty="0">
                <a:solidFill>
                  <a:srgbClr val="002060"/>
                </a:solidFill>
              </a:rPr>
              <a:t>2b. The postman was chased by the angry dog.</a:t>
            </a:r>
          </a:p>
          <a:p>
            <a:pPr marL="0" indent="0">
              <a:buNone/>
            </a:pPr>
            <a:endParaRPr lang="en-GB" sz="2600" dirty="0">
              <a:solidFill>
                <a:srgbClr val="002060"/>
              </a:solidFill>
            </a:endParaRPr>
          </a:p>
          <a:p>
            <a:pPr marL="0" indent="0">
              <a:buNone/>
            </a:pPr>
            <a:r>
              <a:rPr lang="en-GB" sz="2600" dirty="0">
                <a:solidFill>
                  <a:srgbClr val="002060"/>
                </a:solidFill>
              </a:rPr>
              <a:t>3a. Anita found the keys.</a:t>
            </a:r>
          </a:p>
          <a:p>
            <a:pPr marL="0" indent="0">
              <a:buNone/>
            </a:pPr>
            <a:r>
              <a:rPr lang="en-GB" sz="2600" dirty="0">
                <a:solidFill>
                  <a:srgbClr val="002060"/>
                </a:solidFill>
              </a:rPr>
              <a:t>3b. The keys were found by Anita.</a:t>
            </a:r>
          </a:p>
          <a:p>
            <a:pPr marL="0" indent="0">
              <a:buNone/>
            </a:pPr>
            <a:endParaRPr lang="en-GB" dirty="0"/>
          </a:p>
        </p:txBody>
      </p:sp>
      <p:sp>
        <p:nvSpPr>
          <p:cNvPr id="4" name="Content Placeholder 3">
            <a:extLst>
              <a:ext uri="{FF2B5EF4-FFF2-40B4-BE49-F238E27FC236}">
                <a16:creationId xmlns:a16="http://schemas.microsoft.com/office/drawing/2014/main" id="{244C54C8-2E11-4999-BA3A-455F1165BED0}"/>
              </a:ext>
            </a:extLst>
          </p:cNvPr>
          <p:cNvSpPr>
            <a:spLocks noGrp="1"/>
          </p:cNvSpPr>
          <p:nvPr>
            <p:ph sz="half" idx="2"/>
          </p:nvPr>
        </p:nvSpPr>
        <p:spPr>
          <a:xfrm>
            <a:off x="5704114" y="1312606"/>
            <a:ext cx="6023429" cy="5133744"/>
          </a:xfrm>
          <a:prstGeom prst="roundRect">
            <a:avLst/>
          </a:prstGeom>
          <a:solidFill>
            <a:schemeClr val="accent6">
              <a:lumMod val="20000"/>
              <a:lumOff val="80000"/>
            </a:schemeClr>
          </a:solidFill>
          <a:ln w="28575"/>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GB" sz="2400" dirty="0"/>
              <a:t>The first sentence in each of these pairs is written in the </a:t>
            </a:r>
            <a:r>
              <a:rPr lang="en-GB" sz="2400" dirty="0">
                <a:solidFill>
                  <a:srgbClr val="FF0000"/>
                </a:solidFill>
              </a:rPr>
              <a:t>active</a:t>
            </a:r>
            <a:r>
              <a:rPr lang="en-GB" sz="2400" dirty="0"/>
              <a:t> voice. This means that the person or thing doing the action is positioned first before the verb. This is a sentence structure you are probably familiar with.</a:t>
            </a:r>
          </a:p>
          <a:p>
            <a:pPr marL="0" indent="0">
              <a:buNone/>
            </a:pPr>
            <a:r>
              <a:rPr lang="en-GB" sz="2400" dirty="0"/>
              <a:t>The second sentence in each pair uses the </a:t>
            </a:r>
            <a:r>
              <a:rPr lang="en-GB" sz="2400" dirty="0">
                <a:solidFill>
                  <a:srgbClr val="FF0000"/>
                </a:solidFill>
              </a:rPr>
              <a:t>passive</a:t>
            </a:r>
            <a:r>
              <a:rPr lang="en-GB" sz="2400" dirty="0"/>
              <a:t> voice. This means that the person or thing receiving the action is positioned first. The person or thing performing the action is positioned last. The preposition </a:t>
            </a:r>
            <a:r>
              <a:rPr lang="en-GB" sz="2400" i="1" dirty="0">
                <a:solidFill>
                  <a:srgbClr val="FF0000"/>
                </a:solidFill>
              </a:rPr>
              <a:t>by</a:t>
            </a:r>
            <a:r>
              <a:rPr lang="en-GB" sz="2400" dirty="0"/>
              <a:t> and the verb auxiliaries </a:t>
            </a:r>
            <a:r>
              <a:rPr lang="en-GB" sz="2400" i="1" dirty="0">
                <a:solidFill>
                  <a:srgbClr val="FF0000"/>
                </a:solidFill>
              </a:rPr>
              <a:t>was</a:t>
            </a:r>
            <a:r>
              <a:rPr lang="en-GB" sz="2400" dirty="0"/>
              <a:t> or</a:t>
            </a:r>
            <a:r>
              <a:rPr lang="en-GB" sz="2400" i="1" dirty="0">
                <a:solidFill>
                  <a:srgbClr val="FF0000"/>
                </a:solidFill>
              </a:rPr>
              <a:t> were </a:t>
            </a:r>
            <a:r>
              <a:rPr lang="en-GB" sz="2400" dirty="0"/>
              <a:t>help to facilitate this. </a:t>
            </a:r>
          </a:p>
        </p:txBody>
      </p:sp>
    </p:spTree>
    <p:extLst>
      <p:ext uri="{BB962C8B-B14F-4D97-AF65-F5344CB8AC3E}">
        <p14:creationId xmlns:p14="http://schemas.microsoft.com/office/powerpoint/2010/main" val="2904206481"/>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7DE0454-7DD3-49F6-B404-6D39E9AAA140}"/>
              </a:ext>
            </a:extLst>
          </p:cNvPr>
          <p:cNvSpPr>
            <a:spLocks noGrp="1"/>
          </p:cNvSpPr>
          <p:nvPr>
            <p:ph type="title"/>
          </p:nvPr>
        </p:nvSpPr>
        <p:spPr>
          <a:xfrm>
            <a:off x="677334" y="609600"/>
            <a:ext cx="8596668" cy="741681"/>
          </a:xfrm>
        </p:spPr>
        <p:txBody>
          <a:bodyPr/>
          <a:lstStyle/>
          <a:p>
            <a:r>
              <a:rPr lang="en-GB" dirty="0"/>
              <a:t>The Agent</a:t>
            </a:r>
          </a:p>
        </p:txBody>
      </p:sp>
      <p:sp>
        <p:nvSpPr>
          <p:cNvPr id="6" name="Content Placeholder 5">
            <a:extLst>
              <a:ext uri="{FF2B5EF4-FFF2-40B4-BE49-F238E27FC236}">
                <a16:creationId xmlns:a16="http://schemas.microsoft.com/office/drawing/2014/main" id="{7CC07EAD-606C-402C-B058-1B381516B52F}"/>
              </a:ext>
            </a:extLst>
          </p:cNvPr>
          <p:cNvSpPr>
            <a:spLocks noGrp="1"/>
          </p:cNvSpPr>
          <p:nvPr>
            <p:ph idx="1"/>
          </p:nvPr>
        </p:nvSpPr>
        <p:spPr>
          <a:xfrm>
            <a:off x="677333" y="1228932"/>
            <a:ext cx="10603000" cy="5407841"/>
          </a:xfrm>
        </p:spPr>
        <p:txBody>
          <a:bodyPr>
            <a:normAutofit/>
          </a:bodyPr>
          <a:lstStyle/>
          <a:p>
            <a:pPr marL="0" indent="0">
              <a:buNone/>
            </a:pPr>
            <a:r>
              <a:rPr lang="en-GB" sz="2400" dirty="0">
                <a:solidFill>
                  <a:schemeClr val="tx1"/>
                </a:solidFill>
              </a:rPr>
              <a:t>Compare the sentences below. When the original object changes places with the original subject new terminology is needed to describe this. The original subject becomes the agent. The original object becomes the subject: the focus of the sentence.</a:t>
            </a:r>
          </a:p>
          <a:p>
            <a:pPr marL="0" indent="0">
              <a:buNone/>
            </a:pPr>
            <a:r>
              <a:rPr lang="en-GB" sz="2400" dirty="0">
                <a:solidFill>
                  <a:srgbClr val="FF0000"/>
                </a:solidFill>
              </a:rPr>
              <a:t>Active Voice</a:t>
            </a:r>
          </a:p>
          <a:p>
            <a:pPr marL="0" indent="0">
              <a:buNone/>
            </a:pPr>
            <a:endParaRPr lang="en-GB" sz="2400" dirty="0"/>
          </a:p>
          <a:p>
            <a:pPr marL="0" indent="0">
              <a:buNone/>
            </a:pPr>
            <a:endParaRPr lang="en-GB" sz="2400" dirty="0"/>
          </a:p>
          <a:p>
            <a:pPr marL="0" indent="0">
              <a:buNone/>
            </a:pPr>
            <a:endParaRPr lang="en-GB" sz="2400" dirty="0"/>
          </a:p>
          <a:p>
            <a:pPr marL="0" indent="0">
              <a:buNone/>
            </a:pPr>
            <a:r>
              <a:rPr lang="en-GB" sz="2400" dirty="0">
                <a:solidFill>
                  <a:srgbClr val="FF0000"/>
                </a:solidFill>
              </a:rPr>
              <a:t>Passive Voice</a:t>
            </a:r>
          </a:p>
          <a:p>
            <a:pPr marL="0" indent="0">
              <a:buNone/>
            </a:pPr>
            <a:endParaRPr lang="en-GB" sz="2400" dirty="0"/>
          </a:p>
          <a:p>
            <a:pPr marL="0" indent="0">
              <a:buNone/>
            </a:pPr>
            <a:endParaRPr lang="en-GB" sz="2400" dirty="0"/>
          </a:p>
          <a:p>
            <a:pPr marL="0" indent="0">
              <a:buNone/>
            </a:pPr>
            <a:endParaRPr lang="en-GB" sz="2400" dirty="0"/>
          </a:p>
        </p:txBody>
      </p:sp>
      <p:graphicFrame>
        <p:nvGraphicFramePr>
          <p:cNvPr id="7" name="Table 6">
            <a:extLst>
              <a:ext uri="{FF2B5EF4-FFF2-40B4-BE49-F238E27FC236}">
                <a16:creationId xmlns:a16="http://schemas.microsoft.com/office/drawing/2014/main" id="{6FC3AA36-B402-4846-A714-9CA45CAEC5CB}"/>
              </a:ext>
            </a:extLst>
          </p:cNvPr>
          <p:cNvGraphicFramePr>
            <a:graphicFrameLocks noGrp="1"/>
          </p:cNvGraphicFramePr>
          <p:nvPr>
            <p:extLst>
              <p:ext uri="{D42A27DB-BD31-4B8C-83A1-F6EECF244321}">
                <p14:modId xmlns:p14="http://schemas.microsoft.com/office/powerpoint/2010/main" val="811285997"/>
              </p:ext>
            </p:extLst>
          </p:nvPr>
        </p:nvGraphicFramePr>
        <p:xfrm>
          <a:off x="911667" y="3191172"/>
          <a:ext cx="8127999" cy="91440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434693474"/>
                    </a:ext>
                  </a:extLst>
                </a:gridCol>
                <a:gridCol w="2709333">
                  <a:extLst>
                    <a:ext uri="{9D8B030D-6E8A-4147-A177-3AD203B41FA5}">
                      <a16:colId xmlns:a16="http://schemas.microsoft.com/office/drawing/2014/main" val="2829418173"/>
                    </a:ext>
                  </a:extLst>
                </a:gridCol>
                <a:gridCol w="2709333">
                  <a:extLst>
                    <a:ext uri="{9D8B030D-6E8A-4147-A177-3AD203B41FA5}">
                      <a16:colId xmlns:a16="http://schemas.microsoft.com/office/drawing/2014/main" val="2404215838"/>
                    </a:ext>
                  </a:extLst>
                </a:gridCol>
              </a:tblGrid>
              <a:tr h="370840">
                <a:tc>
                  <a:txBody>
                    <a:bodyPr/>
                    <a:lstStyle/>
                    <a:p>
                      <a:r>
                        <a:rPr lang="en-GB" sz="2400" dirty="0"/>
                        <a:t>Subject</a:t>
                      </a:r>
                    </a:p>
                  </a:txBody>
                  <a:tcPr/>
                </a:tc>
                <a:tc>
                  <a:txBody>
                    <a:bodyPr/>
                    <a:lstStyle/>
                    <a:p>
                      <a:r>
                        <a:rPr lang="en-GB" sz="2400" dirty="0"/>
                        <a:t>Verb</a:t>
                      </a:r>
                    </a:p>
                  </a:txBody>
                  <a:tcPr/>
                </a:tc>
                <a:tc>
                  <a:txBody>
                    <a:bodyPr/>
                    <a:lstStyle/>
                    <a:p>
                      <a:r>
                        <a:rPr lang="en-GB" sz="2400" dirty="0"/>
                        <a:t>Object</a:t>
                      </a:r>
                    </a:p>
                  </a:txBody>
                  <a:tcPr/>
                </a:tc>
                <a:extLst>
                  <a:ext uri="{0D108BD9-81ED-4DB2-BD59-A6C34878D82A}">
                    <a16:rowId xmlns:a16="http://schemas.microsoft.com/office/drawing/2014/main" val="2505655918"/>
                  </a:ext>
                </a:extLst>
              </a:tr>
              <a:tr h="370840">
                <a:tc>
                  <a:txBody>
                    <a:bodyPr/>
                    <a:lstStyle/>
                    <a:p>
                      <a:r>
                        <a:rPr lang="en-GB" sz="2400" dirty="0"/>
                        <a:t>The cat</a:t>
                      </a:r>
                    </a:p>
                  </a:txBody>
                  <a:tcPr/>
                </a:tc>
                <a:tc>
                  <a:txBody>
                    <a:bodyPr/>
                    <a:lstStyle/>
                    <a:p>
                      <a:r>
                        <a:rPr lang="en-GB" sz="2400" dirty="0"/>
                        <a:t>chased</a:t>
                      </a:r>
                    </a:p>
                  </a:txBody>
                  <a:tcPr/>
                </a:tc>
                <a:tc>
                  <a:txBody>
                    <a:bodyPr/>
                    <a:lstStyle/>
                    <a:p>
                      <a:r>
                        <a:rPr lang="en-GB" sz="2400" dirty="0"/>
                        <a:t>the rat.</a:t>
                      </a:r>
                    </a:p>
                  </a:txBody>
                  <a:tcPr/>
                </a:tc>
                <a:extLst>
                  <a:ext uri="{0D108BD9-81ED-4DB2-BD59-A6C34878D82A}">
                    <a16:rowId xmlns:a16="http://schemas.microsoft.com/office/drawing/2014/main" val="49296267"/>
                  </a:ext>
                </a:extLst>
              </a:tr>
            </a:tbl>
          </a:graphicData>
        </a:graphic>
      </p:graphicFrame>
      <p:graphicFrame>
        <p:nvGraphicFramePr>
          <p:cNvPr id="9" name="Table 8">
            <a:extLst>
              <a:ext uri="{FF2B5EF4-FFF2-40B4-BE49-F238E27FC236}">
                <a16:creationId xmlns:a16="http://schemas.microsoft.com/office/drawing/2014/main" id="{DE39E28C-334E-4BE9-8D82-26194074A629}"/>
              </a:ext>
            </a:extLst>
          </p:cNvPr>
          <p:cNvGraphicFramePr>
            <a:graphicFrameLocks noGrp="1"/>
          </p:cNvGraphicFramePr>
          <p:nvPr>
            <p:extLst>
              <p:ext uri="{D42A27DB-BD31-4B8C-83A1-F6EECF244321}">
                <p14:modId xmlns:p14="http://schemas.microsoft.com/office/powerpoint/2010/main" val="4232824679"/>
              </p:ext>
            </p:extLst>
          </p:nvPr>
        </p:nvGraphicFramePr>
        <p:xfrm>
          <a:off x="911667" y="5314092"/>
          <a:ext cx="8128000" cy="91440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4181865268"/>
                    </a:ext>
                  </a:extLst>
                </a:gridCol>
                <a:gridCol w="2032000">
                  <a:extLst>
                    <a:ext uri="{9D8B030D-6E8A-4147-A177-3AD203B41FA5}">
                      <a16:colId xmlns:a16="http://schemas.microsoft.com/office/drawing/2014/main" val="3966915553"/>
                    </a:ext>
                  </a:extLst>
                </a:gridCol>
                <a:gridCol w="2032000">
                  <a:extLst>
                    <a:ext uri="{9D8B030D-6E8A-4147-A177-3AD203B41FA5}">
                      <a16:colId xmlns:a16="http://schemas.microsoft.com/office/drawing/2014/main" val="3931766868"/>
                    </a:ext>
                  </a:extLst>
                </a:gridCol>
                <a:gridCol w="2032000">
                  <a:extLst>
                    <a:ext uri="{9D8B030D-6E8A-4147-A177-3AD203B41FA5}">
                      <a16:colId xmlns:a16="http://schemas.microsoft.com/office/drawing/2014/main" val="2392939272"/>
                    </a:ext>
                  </a:extLst>
                </a:gridCol>
              </a:tblGrid>
              <a:tr h="370840">
                <a:tc>
                  <a:txBody>
                    <a:bodyPr/>
                    <a:lstStyle/>
                    <a:p>
                      <a:r>
                        <a:rPr lang="en-GB" sz="2400" dirty="0"/>
                        <a:t>Subject</a:t>
                      </a:r>
                    </a:p>
                  </a:txBody>
                  <a:tcPr/>
                </a:tc>
                <a:tc>
                  <a:txBody>
                    <a:bodyPr/>
                    <a:lstStyle/>
                    <a:p>
                      <a:r>
                        <a:rPr lang="en-GB" sz="2400" dirty="0"/>
                        <a:t>Verb</a:t>
                      </a:r>
                    </a:p>
                  </a:txBody>
                  <a:tcPr/>
                </a:tc>
                <a:tc>
                  <a:txBody>
                    <a:bodyPr/>
                    <a:lstStyle/>
                    <a:p>
                      <a:r>
                        <a:rPr lang="en-GB" sz="2400" dirty="0"/>
                        <a:t>Preposition</a:t>
                      </a:r>
                    </a:p>
                  </a:txBody>
                  <a:tcPr/>
                </a:tc>
                <a:tc>
                  <a:txBody>
                    <a:bodyPr/>
                    <a:lstStyle/>
                    <a:p>
                      <a:r>
                        <a:rPr lang="en-GB" sz="2400" dirty="0"/>
                        <a:t>Agent</a:t>
                      </a:r>
                    </a:p>
                  </a:txBody>
                  <a:tcPr/>
                </a:tc>
                <a:extLst>
                  <a:ext uri="{0D108BD9-81ED-4DB2-BD59-A6C34878D82A}">
                    <a16:rowId xmlns:a16="http://schemas.microsoft.com/office/drawing/2014/main" val="1667443555"/>
                  </a:ext>
                </a:extLst>
              </a:tr>
              <a:tr h="370840">
                <a:tc>
                  <a:txBody>
                    <a:bodyPr/>
                    <a:lstStyle/>
                    <a:p>
                      <a:r>
                        <a:rPr lang="en-GB" sz="2400" dirty="0"/>
                        <a:t>The rat</a:t>
                      </a:r>
                    </a:p>
                  </a:txBody>
                  <a:tcPr/>
                </a:tc>
                <a:tc>
                  <a:txBody>
                    <a:bodyPr/>
                    <a:lstStyle/>
                    <a:p>
                      <a:r>
                        <a:rPr lang="en-GB" sz="2400" dirty="0"/>
                        <a:t>was chased </a:t>
                      </a:r>
                    </a:p>
                  </a:txBody>
                  <a:tcPr/>
                </a:tc>
                <a:tc>
                  <a:txBody>
                    <a:bodyPr/>
                    <a:lstStyle/>
                    <a:p>
                      <a:r>
                        <a:rPr lang="en-GB" sz="2400" dirty="0"/>
                        <a:t>by</a:t>
                      </a:r>
                    </a:p>
                  </a:txBody>
                  <a:tcPr/>
                </a:tc>
                <a:tc>
                  <a:txBody>
                    <a:bodyPr/>
                    <a:lstStyle/>
                    <a:p>
                      <a:r>
                        <a:rPr lang="en-GB" sz="2400" dirty="0"/>
                        <a:t>the cat.</a:t>
                      </a:r>
                    </a:p>
                  </a:txBody>
                  <a:tcPr/>
                </a:tc>
                <a:extLst>
                  <a:ext uri="{0D108BD9-81ED-4DB2-BD59-A6C34878D82A}">
                    <a16:rowId xmlns:a16="http://schemas.microsoft.com/office/drawing/2014/main" val="1851122697"/>
                  </a:ext>
                </a:extLst>
              </a:tr>
            </a:tbl>
          </a:graphicData>
        </a:graphic>
      </p:graphicFrame>
    </p:spTree>
    <p:extLst>
      <p:ext uri="{BB962C8B-B14F-4D97-AF65-F5344CB8AC3E}">
        <p14:creationId xmlns:p14="http://schemas.microsoft.com/office/powerpoint/2010/main" val="3826307954"/>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3C25D-6FCC-4A4B-8961-315C4E699AD6}"/>
              </a:ext>
            </a:extLst>
          </p:cNvPr>
          <p:cNvSpPr>
            <a:spLocks noGrp="1"/>
          </p:cNvSpPr>
          <p:nvPr>
            <p:ph type="title"/>
          </p:nvPr>
        </p:nvSpPr>
        <p:spPr>
          <a:xfrm>
            <a:off x="825980" y="376524"/>
            <a:ext cx="9875520" cy="1060390"/>
          </a:xfrm>
        </p:spPr>
        <p:txBody>
          <a:bodyPr/>
          <a:lstStyle/>
          <a:p>
            <a:r>
              <a:rPr lang="en-GB" dirty="0"/>
              <a:t>Practice 2 </a:t>
            </a:r>
          </a:p>
        </p:txBody>
      </p:sp>
      <p:sp>
        <p:nvSpPr>
          <p:cNvPr id="3" name="Content Placeholder 2">
            <a:extLst>
              <a:ext uri="{FF2B5EF4-FFF2-40B4-BE49-F238E27FC236}">
                <a16:creationId xmlns:a16="http://schemas.microsoft.com/office/drawing/2014/main" id="{7FBCADF2-4299-4AA1-9920-1CC6DA8DC84A}"/>
              </a:ext>
            </a:extLst>
          </p:cNvPr>
          <p:cNvSpPr>
            <a:spLocks noGrp="1"/>
          </p:cNvSpPr>
          <p:nvPr>
            <p:ph sz="half" idx="1"/>
          </p:nvPr>
        </p:nvSpPr>
        <p:spPr>
          <a:xfrm>
            <a:off x="825980" y="1732884"/>
            <a:ext cx="5722304" cy="4515515"/>
          </a:xfrm>
        </p:spPr>
        <p:txBody>
          <a:bodyPr/>
          <a:lstStyle/>
          <a:p>
            <a:pPr marL="0" indent="0">
              <a:buNone/>
            </a:pPr>
            <a:r>
              <a:rPr lang="en-GB" sz="2400" dirty="0">
                <a:solidFill>
                  <a:srgbClr val="002060"/>
                </a:solidFill>
              </a:rPr>
              <a:t>Identify the agent in each passive sentence.</a:t>
            </a:r>
          </a:p>
          <a:p>
            <a:pPr marL="0" indent="0">
              <a:buNone/>
            </a:pPr>
            <a:endParaRPr lang="en-GB" sz="2400" dirty="0">
              <a:solidFill>
                <a:srgbClr val="002060"/>
              </a:solidFill>
            </a:endParaRPr>
          </a:p>
          <a:p>
            <a:pPr>
              <a:buAutoNum type="arabicPeriod"/>
            </a:pPr>
            <a:r>
              <a:rPr lang="en-GB" sz="2400" dirty="0">
                <a:solidFill>
                  <a:srgbClr val="002060"/>
                </a:solidFill>
              </a:rPr>
              <a:t>The grass was eaten by the cow.</a:t>
            </a:r>
          </a:p>
          <a:p>
            <a:pPr>
              <a:buAutoNum type="arabicPeriod"/>
            </a:pPr>
            <a:r>
              <a:rPr lang="en-GB" sz="2400" dirty="0">
                <a:solidFill>
                  <a:srgbClr val="002060"/>
                </a:solidFill>
              </a:rPr>
              <a:t>My purse was found by Henry.</a:t>
            </a:r>
          </a:p>
          <a:p>
            <a:pPr>
              <a:buAutoNum type="arabicPeriod"/>
            </a:pPr>
            <a:r>
              <a:rPr lang="en-GB" sz="2400" dirty="0">
                <a:solidFill>
                  <a:srgbClr val="002060"/>
                </a:solidFill>
              </a:rPr>
              <a:t>This beautiful artwork was created by Lisa.</a:t>
            </a:r>
          </a:p>
          <a:p>
            <a:pPr>
              <a:buAutoNum type="arabicPeriod"/>
            </a:pPr>
            <a:r>
              <a:rPr lang="en-GB" sz="2400" dirty="0">
                <a:solidFill>
                  <a:srgbClr val="002060"/>
                </a:solidFill>
              </a:rPr>
              <a:t>Five goals were scored by Fiona.</a:t>
            </a:r>
          </a:p>
          <a:p>
            <a:pPr>
              <a:buAutoNum type="arabicPeriod"/>
            </a:pPr>
            <a:r>
              <a:rPr lang="en-GB" sz="2400" dirty="0">
                <a:solidFill>
                  <a:srgbClr val="002060"/>
                </a:solidFill>
              </a:rPr>
              <a:t>Fizzy drinks were banned by the headteacher. </a:t>
            </a:r>
          </a:p>
          <a:p>
            <a:pPr>
              <a:buAutoNum type="arabicPeriod"/>
            </a:pPr>
            <a:endParaRPr lang="en-GB" dirty="0"/>
          </a:p>
        </p:txBody>
      </p:sp>
      <p:sp>
        <p:nvSpPr>
          <p:cNvPr id="4" name="Content Placeholder 3">
            <a:extLst>
              <a:ext uri="{FF2B5EF4-FFF2-40B4-BE49-F238E27FC236}">
                <a16:creationId xmlns:a16="http://schemas.microsoft.com/office/drawing/2014/main" id="{F108CB6C-E05E-4D3C-ADE9-799C29536AD3}"/>
              </a:ext>
            </a:extLst>
          </p:cNvPr>
          <p:cNvSpPr>
            <a:spLocks noGrp="1"/>
          </p:cNvSpPr>
          <p:nvPr>
            <p:ph sz="half" idx="2"/>
          </p:nvPr>
        </p:nvSpPr>
        <p:spPr>
          <a:xfrm>
            <a:off x="7352188" y="1952656"/>
            <a:ext cx="3530192" cy="1836273"/>
          </a:xfrm>
          <a:prstGeom prst="roundRect">
            <a:avLst/>
          </a:prstGeom>
          <a:solidFill>
            <a:schemeClr val="accent6">
              <a:lumMod val="20000"/>
              <a:lumOff val="80000"/>
            </a:schemeClr>
          </a:solidFill>
          <a:ln w="28575"/>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en-GB" sz="2400" dirty="0"/>
              <a:t>Remember the agent is thing or person doing the action and is positioned at the end of a passive sentence.</a:t>
            </a:r>
          </a:p>
        </p:txBody>
      </p:sp>
      <p:pic>
        <p:nvPicPr>
          <p:cNvPr id="5" name="Graphic 4" descr="Pencil with solid fill">
            <a:extLst>
              <a:ext uri="{FF2B5EF4-FFF2-40B4-BE49-F238E27FC236}">
                <a16:creationId xmlns:a16="http://schemas.microsoft.com/office/drawing/2014/main" id="{B342844E-EDC8-1FF0-AE0A-B2091DAACE66}"/>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3962416" y="609601"/>
            <a:ext cx="662171" cy="586357"/>
          </a:xfrm>
          <a:prstGeom prst="rect">
            <a:avLst/>
          </a:prstGeom>
        </p:spPr>
      </p:pic>
    </p:spTree>
    <p:extLst>
      <p:ext uri="{BB962C8B-B14F-4D97-AF65-F5344CB8AC3E}">
        <p14:creationId xmlns:p14="http://schemas.microsoft.com/office/powerpoint/2010/main" val="166609110"/>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F906C-C0D3-4ACB-AB05-8BCBC45F7FE3}"/>
              </a:ext>
            </a:extLst>
          </p:cNvPr>
          <p:cNvSpPr>
            <a:spLocks noGrp="1"/>
          </p:cNvSpPr>
          <p:nvPr>
            <p:ph type="title"/>
          </p:nvPr>
        </p:nvSpPr>
        <p:spPr>
          <a:xfrm>
            <a:off x="737801" y="493486"/>
            <a:ext cx="9875520" cy="696686"/>
          </a:xfrm>
        </p:spPr>
        <p:txBody>
          <a:bodyPr/>
          <a:lstStyle/>
          <a:p>
            <a:r>
              <a:rPr lang="en-GB" dirty="0"/>
              <a:t>How did you do?</a:t>
            </a:r>
          </a:p>
        </p:txBody>
      </p:sp>
      <p:sp>
        <p:nvSpPr>
          <p:cNvPr id="5" name="Content Placeholder 4">
            <a:extLst>
              <a:ext uri="{FF2B5EF4-FFF2-40B4-BE49-F238E27FC236}">
                <a16:creationId xmlns:a16="http://schemas.microsoft.com/office/drawing/2014/main" id="{4E350416-D571-4FC5-B3AC-04E33DF5BBBD}"/>
              </a:ext>
            </a:extLst>
          </p:cNvPr>
          <p:cNvSpPr>
            <a:spLocks noGrp="1"/>
          </p:cNvSpPr>
          <p:nvPr>
            <p:ph idx="1"/>
          </p:nvPr>
        </p:nvSpPr>
        <p:spPr>
          <a:xfrm>
            <a:off x="737801" y="1319592"/>
            <a:ext cx="10815570" cy="5168294"/>
          </a:xfrm>
        </p:spPr>
        <p:txBody>
          <a:bodyPr>
            <a:normAutofit fontScale="92500" lnSpcReduction="10000"/>
          </a:bodyPr>
          <a:lstStyle/>
          <a:p>
            <a:pPr>
              <a:buAutoNum type="arabicPeriod"/>
            </a:pPr>
            <a:r>
              <a:rPr lang="en-GB" sz="2600" dirty="0">
                <a:solidFill>
                  <a:srgbClr val="002060"/>
                </a:solidFill>
              </a:rPr>
              <a:t>The grass was eaten by </a:t>
            </a:r>
            <a:r>
              <a:rPr lang="en-GB" sz="2600" u="sng" dirty="0">
                <a:solidFill>
                  <a:srgbClr val="002060"/>
                </a:solidFill>
              </a:rPr>
              <a:t>the cow.</a:t>
            </a:r>
          </a:p>
          <a:p>
            <a:pPr>
              <a:buAutoNum type="arabicPeriod"/>
            </a:pPr>
            <a:r>
              <a:rPr lang="en-GB" sz="2600" dirty="0">
                <a:solidFill>
                  <a:srgbClr val="002060"/>
                </a:solidFill>
              </a:rPr>
              <a:t>My purse was found by </a:t>
            </a:r>
            <a:r>
              <a:rPr lang="en-GB" sz="2600" u="sng" dirty="0">
                <a:solidFill>
                  <a:srgbClr val="002060"/>
                </a:solidFill>
              </a:rPr>
              <a:t>Henry.</a:t>
            </a:r>
          </a:p>
          <a:p>
            <a:pPr>
              <a:buAutoNum type="arabicPeriod"/>
            </a:pPr>
            <a:r>
              <a:rPr lang="en-GB" sz="2600" dirty="0">
                <a:solidFill>
                  <a:srgbClr val="002060"/>
                </a:solidFill>
              </a:rPr>
              <a:t>This beautiful artwork was created by </a:t>
            </a:r>
            <a:r>
              <a:rPr lang="en-GB" sz="2600" u="sng" dirty="0">
                <a:solidFill>
                  <a:srgbClr val="002060"/>
                </a:solidFill>
              </a:rPr>
              <a:t>Lisa.</a:t>
            </a:r>
          </a:p>
          <a:p>
            <a:pPr>
              <a:buAutoNum type="arabicPeriod"/>
            </a:pPr>
            <a:r>
              <a:rPr lang="en-GB" sz="2600" dirty="0">
                <a:solidFill>
                  <a:srgbClr val="002060"/>
                </a:solidFill>
              </a:rPr>
              <a:t>Five goals were scored by </a:t>
            </a:r>
            <a:r>
              <a:rPr lang="en-GB" sz="2600" u="sng" dirty="0">
                <a:solidFill>
                  <a:srgbClr val="002060"/>
                </a:solidFill>
              </a:rPr>
              <a:t>Fiona.</a:t>
            </a:r>
          </a:p>
          <a:p>
            <a:pPr>
              <a:buAutoNum type="arabicPeriod"/>
            </a:pPr>
            <a:r>
              <a:rPr lang="en-GB" sz="2600" dirty="0">
                <a:solidFill>
                  <a:srgbClr val="002060"/>
                </a:solidFill>
              </a:rPr>
              <a:t>Fizzy drinks were banned by </a:t>
            </a:r>
            <a:r>
              <a:rPr lang="en-GB" sz="2600" u="sng" dirty="0">
                <a:solidFill>
                  <a:srgbClr val="002060"/>
                </a:solidFill>
              </a:rPr>
              <a:t>the headteacher.</a:t>
            </a:r>
          </a:p>
          <a:p>
            <a:pPr>
              <a:buAutoNum type="arabicPeriod"/>
            </a:pPr>
            <a:endParaRPr lang="en-GB" sz="2600" dirty="0">
              <a:solidFill>
                <a:srgbClr val="002060"/>
              </a:solidFill>
            </a:endParaRPr>
          </a:p>
          <a:p>
            <a:pPr marL="0" indent="0">
              <a:buNone/>
            </a:pPr>
            <a:r>
              <a:rPr lang="en-GB" sz="2600" dirty="0">
                <a:solidFill>
                  <a:schemeClr val="tx1"/>
                </a:solidFill>
              </a:rPr>
              <a:t>Note: Passive sentences do not always have an agent. This is because sometimes the agent is not viewed as important, is unknown or obvious. See examples below:</a:t>
            </a:r>
          </a:p>
          <a:p>
            <a:pPr marL="0" indent="0">
              <a:buNone/>
            </a:pPr>
            <a:r>
              <a:rPr lang="en-GB" sz="2600" dirty="0">
                <a:solidFill>
                  <a:srgbClr val="FF0000"/>
                </a:solidFill>
              </a:rPr>
              <a:t>The purse was found. </a:t>
            </a:r>
          </a:p>
          <a:p>
            <a:pPr marL="0" indent="0">
              <a:buNone/>
            </a:pPr>
            <a:r>
              <a:rPr lang="en-GB" sz="2600" dirty="0">
                <a:solidFill>
                  <a:srgbClr val="FF0000"/>
                </a:solidFill>
              </a:rPr>
              <a:t>The ring was stolen.</a:t>
            </a:r>
          </a:p>
          <a:p>
            <a:pPr marL="0" indent="0">
              <a:buNone/>
            </a:pPr>
            <a:r>
              <a:rPr lang="en-GB" sz="2600" dirty="0">
                <a:solidFill>
                  <a:srgbClr val="FF0000"/>
                </a:solidFill>
              </a:rPr>
              <a:t>The window in the greenhouse was broken.  </a:t>
            </a:r>
          </a:p>
          <a:p>
            <a:pPr marL="0" indent="0">
              <a:buNone/>
            </a:pPr>
            <a:endParaRPr lang="en-GB" sz="2400" dirty="0">
              <a:solidFill>
                <a:srgbClr val="002060"/>
              </a:solidFill>
            </a:endParaRPr>
          </a:p>
          <a:p>
            <a:pPr marL="0" indent="0">
              <a:buNone/>
            </a:pPr>
            <a:endParaRPr lang="en-GB" sz="2400" dirty="0">
              <a:solidFill>
                <a:srgbClr val="002060"/>
              </a:solidFill>
            </a:endParaRPr>
          </a:p>
          <a:p>
            <a:pPr marL="0" indent="0">
              <a:buNone/>
            </a:pPr>
            <a:endParaRPr lang="en-GB" dirty="0"/>
          </a:p>
        </p:txBody>
      </p:sp>
    </p:spTree>
    <p:extLst>
      <p:ext uri="{BB962C8B-B14F-4D97-AF65-F5344CB8AC3E}">
        <p14:creationId xmlns:p14="http://schemas.microsoft.com/office/powerpoint/2010/main" val="470522331"/>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696F4-6ADC-49F4-98B4-C4826BFD9E81}"/>
              </a:ext>
            </a:extLst>
          </p:cNvPr>
          <p:cNvSpPr>
            <a:spLocks noGrp="1"/>
          </p:cNvSpPr>
          <p:nvPr>
            <p:ph type="title"/>
          </p:nvPr>
        </p:nvSpPr>
        <p:spPr/>
        <p:txBody>
          <a:bodyPr/>
          <a:lstStyle/>
          <a:p>
            <a:r>
              <a:rPr lang="en-GB" dirty="0"/>
              <a:t>How to spot passive sentences.</a:t>
            </a:r>
          </a:p>
        </p:txBody>
      </p:sp>
      <p:sp>
        <p:nvSpPr>
          <p:cNvPr id="3" name="Content Placeholder 2">
            <a:extLst>
              <a:ext uri="{FF2B5EF4-FFF2-40B4-BE49-F238E27FC236}">
                <a16:creationId xmlns:a16="http://schemas.microsoft.com/office/drawing/2014/main" id="{B39A1025-952E-4D12-8256-DA78B8216DD7}"/>
              </a:ext>
            </a:extLst>
          </p:cNvPr>
          <p:cNvSpPr>
            <a:spLocks noGrp="1"/>
          </p:cNvSpPr>
          <p:nvPr>
            <p:ph idx="1"/>
          </p:nvPr>
        </p:nvSpPr>
        <p:spPr/>
        <p:txBody>
          <a:bodyPr/>
          <a:lstStyle/>
          <a:p>
            <a:r>
              <a:rPr lang="en-GB" sz="2400" dirty="0">
                <a:solidFill>
                  <a:schemeClr val="tx1"/>
                </a:solidFill>
              </a:rPr>
              <a:t>The subject in a passive sentence is not the thing or person who does the action. </a:t>
            </a:r>
          </a:p>
          <a:p>
            <a:r>
              <a:rPr lang="en-GB" sz="2400" dirty="0">
                <a:solidFill>
                  <a:schemeClr val="tx1"/>
                </a:solidFill>
              </a:rPr>
              <a:t>In past tense sentences was or were is used. </a:t>
            </a:r>
          </a:p>
          <a:p>
            <a:r>
              <a:rPr lang="en-GB" sz="2400" dirty="0">
                <a:solidFill>
                  <a:schemeClr val="tx1"/>
                </a:solidFill>
              </a:rPr>
              <a:t>In present tense is or are may be used. For example: </a:t>
            </a:r>
            <a:r>
              <a:rPr lang="en-GB" sz="2400" i="1" dirty="0">
                <a:solidFill>
                  <a:srgbClr val="FF0000"/>
                </a:solidFill>
              </a:rPr>
              <a:t>Zoos are visited by thousands of people every year. </a:t>
            </a:r>
          </a:p>
          <a:p>
            <a:r>
              <a:rPr lang="en-GB" sz="2400" dirty="0">
                <a:solidFill>
                  <a:schemeClr val="tx1"/>
                </a:solidFill>
              </a:rPr>
              <a:t>The preposition </a:t>
            </a:r>
            <a:r>
              <a:rPr lang="en-GB" sz="2400" i="1" dirty="0">
                <a:solidFill>
                  <a:schemeClr val="tx1"/>
                </a:solidFill>
              </a:rPr>
              <a:t>by </a:t>
            </a:r>
            <a:r>
              <a:rPr lang="en-GB" sz="2400" dirty="0">
                <a:solidFill>
                  <a:schemeClr val="tx1"/>
                </a:solidFill>
              </a:rPr>
              <a:t>is usually included.</a:t>
            </a:r>
            <a:endParaRPr lang="en-GB" sz="2400" i="1" dirty="0">
              <a:solidFill>
                <a:schemeClr val="tx1"/>
              </a:solidFill>
            </a:endParaRPr>
          </a:p>
          <a:p>
            <a:endParaRPr lang="en-GB" dirty="0"/>
          </a:p>
        </p:txBody>
      </p:sp>
    </p:spTree>
    <p:extLst>
      <p:ext uri="{BB962C8B-B14F-4D97-AF65-F5344CB8AC3E}">
        <p14:creationId xmlns:p14="http://schemas.microsoft.com/office/powerpoint/2010/main" val="1975351978"/>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A24DD-7D7D-47CC-AA6D-65040CD286BB}"/>
              </a:ext>
            </a:extLst>
          </p:cNvPr>
          <p:cNvSpPr>
            <a:spLocks noGrp="1"/>
          </p:cNvSpPr>
          <p:nvPr>
            <p:ph type="title"/>
          </p:nvPr>
        </p:nvSpPr>
        <p:spPr>
          <a:xfrm>
            <a:off x="809172" y="478971"/>
            <a:ext cx="9875520" cy="1070859"/>
          </a:xfrm>
        </p:spPr>
        <p:txBody>
          <a:bodyPr>
            <a:normAutofit fontScale="90000"/>
          </a:bodyPr>
          <a:lstStyle/>
          <a:p>
            <a:r>
              <a:rPr lang="en-GB" dirty="0"/>
              <a:t>Practice 3   </a:t>
            </a:r>
            <a:br>
              <a:rPr lang="en-GB" dirty="0"/>
            </a:br>
            <a:r>
              <a:rPr lang="en-GB" dirty="0">
                <a:solidFill>
                  <a:schemeClr val="tx1"/>
                </a:solidFill>
              </a:rPr>
              <a:t>Identify the passive sentences </a:t>
            </a:r>
          </a:p>
        </p:txBody>
      </p:sp>
      <p:sp>
        <p:nvSpPr>
          <p:cNvPr id="3" name="Content Placeholder 2">
            <a:extLst>
              <a:ext uri="{FF2B5EF4-FFF2-40B4-BE49-F238E27FC236}">
                <a16:creationId xmlns:a16="http://schemas.microsoft.com/office/drawing/2014/main" id="{24DC90F2-7ECC-4E16-AD29-11EFC4AB16F2}"/>
              </a:ext>
            </a:extLst>
          </p:cNvPr>
          <p:cNvSpPr>
            <a:spLocks noGrp="1"/>
          </p:cNvSpPr>
          <p:nvPr>
            <p:ph idx="1"/>
          </p:nvPr>
        </p:nvSpPr>
        <p:spPr>
          <a:xfrm>
            <a:off x="809172" y="1725491"/>
            <a:ext cx="8596668" cy="4653537"/>
          </a:xfrm>
        </p:spPr>
        <p:txBody>
          <a:bodyPr>
            <a:normAutofit lnSpcReduction="10000"/>
          </a:bodyPr>
          <a:lstStyle/>
          <a:p>
            <a:pPr>
              <a:buAutoNum type="arabicPeriod"/>
            </a:pPr>
            <a:r>
              <a:rPr lang="en-GB" sz="2400" dirty="0">
                <a:solidFill>
                  <a:srgbClr val="002060"/>
                </a:solidFill>
              </a:rPr>
              <a:t>Lucy ate five bananas.</a:t>
            </a:r>
          </a:p>
          <a:p>
            <a:pPr>
              <a:buAutoNum type="arabicPeriod"/>
            </a:pPr>
            <a:r>
              <a:rPr lang="en-GB" sz="2400" dirty="0">
                <a:solidFill>
                  <a:srgbClr val="002060"/>
                </a:solidFill>
              </a:rPr>
              <a:t>The game was played by the entire class. </a:t>
            </a:r>
          </a:p>
          <a:p>
            <a:pPr>
              <a:buAutoNum type="arabicPeriod"/>
            </a:pPr>
            <a:r>
              <a:rPr lang="en-GB" sz="2400" dirty="0">
                <a:solidFill>
                  <a:srgbClr val="002060"/>
                </a:solidFill>
              </a:rPr>
              <a:t>The obstacle course was completed by me in record time.</a:t>
            </a:r>
          </a:p>
          <a:p>
            <a:pPr>
              <a:buAutoNum type="arabicPeriod"/>
            </a:pPr>
            <a:r>
              <a:rPr lang="en-GB" sz="2400" dirty="0">
                <a:solidFill>
                  <a:srgbClr val="002060"/>
                </a:solidFill>
              </a:rPr>
              <a:t>The building was destroyed by the fire.</a:t>
            </a:r>
          </a:p>
          <a:p>
            <a:pPr>
              <a:buAutoNum type="arabicPeriod"/>
            </a:pPr>
            <a:r>
              <a:rPr lang="en-GB" sz="2400" dirty="0">
                <a:solidFill>
                  <a:srgbClr val="002060"/>
                </a:solidFill>
              </a:rPr>
              <a:t>The house was destroyed by the fire.</a:t>
            </a:r>
          </a:p>
          <a:p>
            <a:pPr>
              <a:buAutoNum type="arabicPeriod"/>
            </a:pPr>
            <a:r>
              <a:rPr lang="en-GB" sz="2400" dirty="0">
                <a:solidFill>
                  <a:srgbClr val="002060"/>
                </a:solidFill>
              </a:rPr>
              <a:t>The boys looked up at the stars.</a:t>
            </a:r>
          </a:p>
          <a:p>
            <a:pPr>
              <a:buAutoNum type="arabicPeriod"/>
            </a:pPr>
            <a:r>
              <a:rPr lang="en-GB" sz="2400" dirty="0">
                <a:solidFill>
                  <a:srgbClr val="002060"/>
                </a:solidFill>
              </a:rPr>
              <a:t>The treasure was discovered by the evil pirates.</a:t>
            </a:r>
          </a:p>
          <a:p>
            <a:pPr>
              <a:buAutoNum type="arabicPeriod"/>
            </a:pPr>
            <a:r>
              <a:rPr lang="en-GB" sz="2400" dirty="0">
                <a:solidFill>
                  <a:srgbClr val="002060"/>
                </a:solidFill>
              </a:rPr>
              <a:t>The broken laptop was repaired.</a:t>
            </a:r>
          </a:p>
          <a:p>
            <a:pPr>
              <a:buAutoNum type="arabicPeriod"/>
            </a:pPr>
            <a:r>
              <a:rPr lang="en-GB" sz="2400" dirty="0">
                <a:solidFill>
                  <a:srgbClr val="002060"/>
                </a:solidFill>
              </a:rPr>
              <a:t>These mountains are visited by hundreds of people each day</a:t>
            </a:r>
          </a:p>
          <a:p>
            <a:pPr>
              <a:buAutoNum type="arabicPeriod"/>
            </a:pPr>
            <a:r>
              <a:rPr lang="en-GB" sz="2400" dirty="0">
                <a:solidFill>
                  <a:srgbClr val="002060"/>
                </a:solidFill>
              </a:rPr>
              <a:t>There were lots of people at the football match.</a:t>
            </a:r>
          </a:p>
          <a:p>
            <a:pPr>
              <a:buAutoNum type="arabicPeriod"/>
            </a:pPr>
            <a:endParaRPr lang="en-GB" dirty="0"/>
          </a:p>
        </p:txBody>
      </p:sp>
      <p:pic>
        <p:nvPicPr>
          <p:cNvPr id="4" name="Graphic 3" descr="Pencil with solid fill">
            <a:extLst>
              <a:ext uri="{FF2B5EF4-FFF2-40B4-BE49-F238E27FC236}">
                <a16:creationId xmlns:a16="http://schemas.microsoft.com/office/drawing/2014/main" id="{CFEB6E6B-5E03-C915-760A-20F9B9B69287}"/>
              </a:ext>
            </a:extLst>
          </p:cNvPr>
          <p:cNvPicPr>
            <a:picLocks noChangeAspect="1"/>
          </p:cNvPicPr>
          <p:nvPr/>
        </p:nvPicPr>
        <p:blipFill>
          <a:blip r:embed="rId2" cstate="hqprint">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6581630" y="375951"/>
            <a:ext cx="662171" cy="586357"/>
          </a:xfrm>
          <a:prstGeom prst="rect">
            <a:avLst/>
          </a:prstGeom>
        </p:spPr>
      </p:pic>
    </p:spTree>
    <p:extLst>
      <p:ext uri="{BB962C8B-B14F-4D97-AF65-F5344CB8AC3E}">
        <p14:creationId xmlns:p14="http://schemas.microsoft.com/office/powerpoint/2010/main" val="2114142984"/>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B102BF-0560-4F3D-B469-F5A291F2F04F}"/>
              </a:ext>
            </a:extLst>
          </p:cNvPr>
          <p:cNvSpPr>
            <a:spLocks noGrp="1"/>
          </p:cNvSpPr>
          <p:nvPr>
            <p:ph type="title"/>
          </p:nvPr>
        </p:nvSpPr>
        <p:spPr>
          <a:xfrm>
            <a:off x="508000" y="452404"/>
            <a:ext cx="9875520" cy="711200"/>
          </a:xfrm>
        </p:spPr>
        <p:txBody>
          <a:bodyPr/>
          <a:lstStyle/>
          <a:p>
            <a:r>
              <a:rPr lang="en-GB" dirty="0"/>
              <a:t>How did you do?</a:t>
            </a:r>
          </a:p>
        </p:txBody>
      </p:sp>
      <p:sp>
        <p:nvSpPr>
          <p:cNvPr id="3" name="Content Placeholder 2">
            <a:extLst>
              <a:ext uri="{FF2B5EF4-FFF2-40B4-BE49-F238E27FC236}">
                <a16:creationId xmlns:a16="http://schemas.microsoft.com/office/drawing/2014/main" id="{0F435128-384F-4F76-8F32-70E4C99B3755}"/>
              </a:ext>
            </a:extLst>
          </p:cNvPr>
          <p:cNvSpPr>
            <a:spLocks noGrp="1"/>
          </p:cNvSpPr>
          <p:nvPr>
            <p:ph idx="1"/>
          </p:nvPr>
        </p:nvSpPr>
        <p:spPr>
          <a:xfrm>
            <a:off x="508000" y="1353104"/>
            <a:ext cx="11161486" cy="5069467"/>
          </a:xfrm>
        </p:spPr>
        <p:txBody>
          <a:bodyPr>
            <a:normAutofit/>
          </a:bodyPr>
          <a:lstStyle/>
          <a:p>
            <a:pPr>
              <a:buAutoNum type="arabicPeriod"/>
            </a:pPr>
            <a:r>
              <a:rPr lang="en-GB" sz="2400" strike="sngStrike" dirty="0">
                <a:solidFill>
                  <a:schemeClr val="tx1"/>
                </a:solidFill>
              </a:rPr>
              <a:t>Lucy ate five bananas.</a:t>
            </a:r>
          </a:p>
          <a:p>
            <a:pPr>
              <a:buAutoNum type="arabicPeriod"/>
            </a:pPr>
            <a:r>
              <a:rPr lang="en-GB" sz="2400" dirty="0">
                <a:solidFill>
                  <a:schemeClr val="tx1"/>
                </a:solidFill>
              </a:rPr>
              <a:t>The game was played by the entire class. </a:t>
            </a:r>
          </a:p>
          <a:p>
            <a:pPr>
              <a:buAutoNum type="arabicPeriod"/>
            </a:pPr>
            <a:r>
              <a:rPr lang="en-GB" sz="2400" dirty="0">
                <a:solidFill>
                  <a:schemeClr val="tx1"/>
                </a:solidFill>
              </a:rPr>
              <a:t>The obstacle course was completed by me in record time.</a:t>
            </a:r>
          </a:p>
          <a:p>
            <a:pPr>
              <a:buAutoNum type="arabicPeriod"/>
            </a:pPr>
            <a:r>
              <a:rPr lang="en-GB" sz="2400" dirty="0">
                <a:solidFill>
                  <a:schemeClr val="tx1"/>
                </a:solidFill>
              </a:rPr>
              <a:t>The building was destroyed by the fire.</a:t>
            </a:r>
          </a:p>
          <a:p>
            <a:pPr>
              <a:buAutoNum type="arabicPeriod"/>
            </a:pPr>
            <a:r>
              <a:rPr lang="en-GB" sz="2400" dirty="0">
                <a:solidFill>
                  <a:schemeClr val="tx1"/>
                </a:solidFill>
              </a:rPr>
              <a:t>The house was destroyed by the fire.</a:t>
            </a:r>
          </a:p>
          <a:p>
            <a:pPr>
              <a:buAutoNum type="arabicPeriod"/>
            </a:pPr>
            <a:r>
              <a:rPr lang="en-GB" sz="2400" strike="sngStrike" dirty="0">
                <a:solidFill>
                  <a:schemeClr val="tx1"/>
                </a:solidFill>
              </a:rPr>
              <a:t>The boys looked up at the stars.                                                                 </a:t>
            </a:r>
          </a:p>
          <a:p>
            <a:pPr>
              <a:buAutoNum type="arabicPeriod"/>
            </a:pPr>
            <a:r>
              <a:rPr lang="en-GB" sz="2400" dirty="0">
                <a:solidFill>
                  <a:schemeClr val="tx1"/>
                </a:solidFill>
              </a:rPr>
              <a:t>The treasure was discovered by the evil pirates.</a:t>
            </a:r>
          </a:p>
          <a:p>
            <a:pPr>
              <a:buAutoNum type="arabicPeriod"/>
            </a:pPr>
            <a:r>
              <a:rPr lang="en-GB" sz="2400" dirty="0">
                <a:solidFill>
                  <a:schemeClr val="tx1"/>
                </a:solidFill>
              </a:rPr>
              <a:t>The broken laptop was repaired.</a:t>
            </a:r>
          </a:p>
          <a:p>
            <a:pPr>
              <a:buAutoNum type="arabicPeriod"/>
            </a:pPr>
            <a:r>
              <a:rPr lang="en-GB" sz="2400" dirty="0">
                <a:solidFill>
                  <a:schemeClr val="tx1"/>
                </a:solidFill>
              </a:rPr>
              <a:t>These mountains are visited by hundreds of people each day</a:t>
            </a:r>
          </a:p>
          <a:p>
            <a:pPr>
              <a:buAutoNum type="arabicPeriod"/>
            </a:pPr>
            <a:r>
              <a:rPr lang="en-GB" sz="2400" strike="sngStrike" dirty="0">
                <a:solidFill>
                  <a:schemeClr val="tx1"/>
                </a:solidFill>
              </a:rPr>
              <a:t>There were lots of people at the football match.</a:t>
            </a:r>
          </a:p>
          <a:p>
            <a:pPr marL="0" indent="0">
              <a:buNone/>
            </a:pPr>
            <a:endParaRPr lang="en-GB" dirty="0"/>
          </a:p>
        </p:txBody>
      </p:sp>
      <p:sp>
        <p:nvSpPr>
          <p:cNvPr id="4" name="Content Placeholder 3">
            <a:extLst>
              <a:ext uri="{FF2B5EF4-FFF2-40B4-BE49-F238E27FC236}">
                <a16:creationId xmlns:a16="http://schemas.microsoft.com/office/drawing/2014/main" id="{FC472B19-3B63-4CC8-9379-968960610A92}"/>
              </a:ext>
            </a:extLst>
          </p:cNvPr>
          <p:cNvSpPr txBox="1">
            <a:spLocks/>
          </p:cNvSpPr>
          <p:nvPr/>
        </p:nvSpPr>
        <p:spPr>
          <a:xfrm>
            <a:off x="7976303" y="2607193"/>
            <a:ext cx="3530192" cy="2561287"/>
          </a:xfrm>
          <a:prstGeom prst="roundRect">
            <a:avLst/>
          </a:prstGeom>
          <a:solidFill>
            <a:schemeClr val="accent6">
              <a:lumMod val="20000"/>
              <a:lumOff val="80000"/>
            </a:schemeClr>
          </a:solidFill>
          <a:ln w="28575" cap="flat" cmpd="sng" algn="ctr">
            <a:solidFill>
              <a:schemeClr val="accent1"/>
            </a:solidFill>
            <a:prstDash val="solid"/>
          </a:ln>
        </p:spPr>
        <p:style>
          <a:lnRef idx="2">
            <a:schemeClr val="accent1"/>
          </a:lnRef>
          <a:fillRef idx="1">
            <a:schemeClr val="lt1"/>
          </a:fillRef>
          <a:effectRef idx="0">
            <a:schemeClr val="accent1"/>
          </a:effectRef>
          <a:fontRef idx="minor">
            <a:schemeClr val="dk1"/>
          </a:fontRef>
        </p:style>
        <p:txBody>
          <a:bodyPr>
            <a:noAutofit/>
          </a:bodyPr>
          <a:lst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dk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dk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dk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dk1"/>
                </a:solidFill>
                <a:latin typeface="+mn-lt"/>
                <a:ea typeface="+mn-ea"/>
                <a:cs typeface="+mn-cs"/>
              </a:defRPr>
            </a:lvl9pPr>
          </a:lstStyle>
          <a:p>
            <a:pPr marL="0" indent="0">
              <a:buNone/>
            </a:pPr>
            <a:r>
              <a:rPr lang="en-GB" sz="2400">
                <a:solidFill>
                  <a:schemeClr val="tx1"/>
                </a:solidFill>
              </a:rPr>
              <a:t>Sentences 2,3,4,5 and 7,8,9 use the passive voice. Sentence 8 uses the passive voice without an agent. We don’t need to know who repaired the laptop. </a:t>
            </a:r>
            <a:endParaRPr lang="en-GB" sz="2400" dirty="0">
              <a:solidFill>
                <a:schemeClr val="tx1"/>
              </a:solidFill>
            </a:endParaRPr>
          </a:p>
        </p:txBody>
      </p:sp>
    </p:spTree>
    <p:extLst>
      <p:ext uri="{BB962C8B-B14F-4D97-AF65-F5344CB8AC3E}">
        <p14:creationId xmlns:p14="http://schemas.microsoft.com/office/powerpoint/2010/main" val="4215925373"/>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791C6-454C-43D1-8755-BCB757C4DF39}"/>
              </a:ext>
            </a:extLst>
          </p:cNvPr>
          <p:cNvSpPr>
            <a:spLocks noGrp="1"/>
          </p:cNvSpPr>
          <p:nvPr>
            <p:ph type="title"/>
          </p:nvPr>
        </p:nvSpPr>
        <p:spPr>
          <a:xfrm>
            <a:off x="677334" y="609600"/>
            <a:ext cx="8596668" cy="1012723"/>
          </a:xfrm>
        </p:spPr>
        <p:txBody>
          <a:bodyPr/>
          <a:lstStyle/>
          <a:p>
            <a:r>
              <a:rPr lang="en-GB" dirty="0"/>
              <a:t>Why use the passive voice?</a:t>
            </a:r>
          </a:p>
        </p:txBody>
      </p:sp>
      <p:sp>
        <p:nvSpPr>
          <p:cNvPr id="3" name="Content Placeholder 2">
            <a:extLst>
              <a:ext uri="{FF2B5EF4-FFF2-40B4-BE49-F238E27FC236}">
                <a16:creationId xmlns:a16="http://schemas.microsoft.com/office/drawing/2014/main" id="{78E8E650-AC27-4432-B6A0-95B945A243DA}"/>
              </a:ext>
            </a:extLst>
          </p:cNvPr>
          <p:cNvSpPr>
            <a:spLocks noGrp="1"/>
          </p:cNvSpPr>
          <p:nvPr>
            <p:ph idx="1"/>
          </p:nvPr>
        </p:nvSpPr>
        <p:spPr>
          <a:xfrm>
            <a:off x="677333" y="1488612"/>
            <a:ext cx="10339712" cy="4759787"/>
          </a:xfrm>
        </p:spPr>
        <p:txBody>
          <a:bodyPr>
            <a:normAutofit/>
          </a:bodyPr>
          <a:lstStyle/>
          <a:p>
            <a:pPr marL="0" indent="0">
              <a:buNone/>
            </a:pPr>
            <a:r>
              <a:rPr lang="en-GB" sz="2400" dirty="0">
                <a:solidFill>
                  <a:schemeClr val="tx1"/>
                </a:solidFill>
              </a:rPr>
              <a:t>The passive voice is used when we wish to place the focus on the action or the person/ thing receiving the action. We use the passive to direct attention to the important part of the sentence. The person/thing performing the action is not of vital importance within the sentence or not known. Look at the examples of using the passive voice below:</a:t>
            </a:r>
          </a:p>
          <a:p>
            <a:r>
              <a:rPr lang="en-GB" sz="2400" dirty="0">
                <a:solidFill>
                  <a:srgbClr val="FF0000"/>
                </a:solidFill>
              </a:rPr>
              <a:t>The lion was killed. </a:t>
            </a:r>
            <a:r>
              <a:rPr lang="en-GB" sz="2400" dirty="0">
                <a:solidFill>
                  <a:schemeClr val="tx1"/>
                </a:solidFill>
              </a:rPr>
              <a:t>(The focus is on the lion. We don’t know who performed the action of killing it.)</a:t>
            </a:r>
          </a:p>
          <a:p>
            <a:r>
              <a:rPr lang="en-GB" sz="2400" dirty="0">
                <a:solidFill>
                  <a:srgbClr val="FF0000"/>
                </a:solidFill>
              </a:rPr>
              <a:t>My bike was stolen. </a:t>
            </a:r>
            <a:r>
              <a:rPr lang="en-GB" sz="2400" dirty="0">
                <a:solidFill>
                  <a:schemeClr val="tx1"/>
                </a:solidFill>
              </a:rPr>
              <a:t>(In this instance, we cannot say who performed the action of stealing the bike as it is not known.)</a:t>
            </a:r>
          </a:p>
          <a:p>
            <a:r>
              <a:rPr lang="en-GB" sz="2400" dirty="0">
                <a:solidFill>
                  <a:srgbClr val="FF0000"/>
                </a:solidFill>
              </a:rPr>
              <a:t>Charlie and the Chocolate Factory was written by Roald Dahl. </a:t>
            </a:r>
            <a:r>
              <a:rPr lang="en-GB" sz="2400" dirty="0">
                <a:solidFill>
                  <a:schemeClr val="tx1"/>
                </a:solidFill>
              </a:rPr>
              <a:t>(The focus here is on the book rather than Roald Dahl)</a:t>
            </a:r>
          </a:p>
          <a:p>
            <a:pPr marL="0" indent="0">
              <a:buNone/>
            </a:pPr>
            <a:r>
              <a:rPr lang="en-GB" sz="2400" dirty="0">
                <a:solidFill>
                  <a:schemeClr val="tx1"/>
                </a:solidFill>
              </a:rPr>
              <a:t>The passive voice is often found in formal or scientific texts. </a:t>
            </a:r>
          </a:p>
          <a:p>
            <a:pPr marL="0" indent="0">
              <a:buNone/>
            </a:pPr>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758357192"/>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2E89898-27E6-4A0F-A328-B46B4CF116B0}"/>
              </a:ext>
            </a:extLst>
          </p:cNvPr>
          <p:cNvSpPr>
            <a:spLocks noGrp="1"/>
          </p:cNvSpPr>
          <p:nvPr>
            <p:ph type="title"/>
          </p:nvPr>
        </p:nvSpPr>
        <p:spPr>
          <a:xfrm>
            <a:off x="551543" y="353961"/>
            <a:ext cx="8596668" cy="762000"/>
          </a:xfrm>
        </p:spPr>
        <p:txBody>
          <a:bodyPr/>
          <a:lstStyle/>
          <a:p>
            <a:r>
              <a:rPr lang="en-GB" dirty="0"/>
              <a:t>Challenge     </a:t>
            </a:r>
          </a:p>
        </p:txBody>
      </p:sp>
      <p:sp>
        <p:nvSpPr>
          <p:cNvPr id="5" name="Content Placeholder 4">
            <a:extLst>
              <a:ext uri="{FF2B5EF4-FFF2-40B4-BE49-F238E27FC236}">
                <a16:creationId xmlns:a16="http://schemas.microsoft.com/office/drawing/2014/main" id="{3949FC90-A4C4-4123-B660-E7FBE63C91AB}"/>
              </a:ext>
            </a:extLst>
          </p:cNvPr>
          <p:cNvSpPr>
            <a:spLocks noGrp="1"/>
          </p:cNvSpPr>
          <p:nvPr>
            <p:ph idx="1"/>
          </p:nvPr>
        </p:nvSpPr>
        <p:spPr>
          <a:xfrm>
            <a:off x="551543" y="1268360"/>
            <a:ext cx="11248571" cy="5132439"/>
          </a:xfrm>
        </p:spPr>
        <p:txBody>
          <a:bodyPr>
            <a:noAutofit/>
          </a:bodyPr>
          <a:lstStyle/>
          <a:p>
            <a:pPr marL="0" indent="0">
              <a:buNone/>
            </a:pPr>
            <a:r>
              <a:rPr lang="en-GB" sz="2400" dirty="0">
                <a:solidFill>
                  <a:schemeClr val="tx1"/>
                </a:solidFill>
              </a:rPr>
              <a:t>Find and copy the 5 sentences in this newspaper article which use the passive voice.</a:t>
            </a:r>
          </a:p>
          <a:p>
            <a:pPr marL="0" indent="0">
              <a:buNone/>
            </a:pPr>
            <a:r>
              <a:rPr lang="en-GB" sz="2400" dirty="0">
                <a:solidFill>
                  <a:srgbClr val="002060"/>
                </a:solidFill>
              </a:rPr>
              <a:t>LION ATTACKS TOURISTS!</a:t>
            </a:r>
          </a:p>
          <a:p>
            <a:pPr marL="0" indent="0">
              <a:buNone/>
            </a:pPr>
            <a:r>
              <a:rPr lang="en-GB" sz="2400" dirty="0">
                <a:solidFill>
                  <a:srgbClr val="002060"/>
                </a:solidFill>
              </a:rPr>
              <a:t>Yesterday, a lion attacked visitors at Allendale Safari Park. The park is visited by many tourists every year. However, after what occurred yesterday, some visitors may be reluctant to return.</a:t>
            </a:r>
          </a:p>
          <a:p>
            <a:pPr marL="0" indent="0">
              <a:buNone/>
            </a:pPr>
            <a:r>
              <a:rPr lang="en-GB" sz="2400" dirty="0">
                <a:solidFill>
                  <a:srgbClr val="002060"/>
                </a:solidFill>
              </a:rPr>
              <a:t>Somehow, a lion escaped from the enclosure and made its way to the Safari Park restaurant. Panic ensued. Two visitors were hurt by the lion – luckily, no-one was killed.</a:t>
            </a:r>
          </a:p>
          <a:p>
            <a:pPr marL="0" indent="0">
              <a:buNone/>
            </a:pPr>
            <a:r>
              <a:rPr lang="en-GB" sz="2400" dirty="0">
                <a:solidFill>
                  <a:srgbClr val="002060"/>
                </a:solidFill>
              </a:rPr>
              <a:t>First Aid was administered to the victims by qualified park staff. The lion was shot by park-rangers with a tranquillizer gun. Staff transported the lion back to the lion enclosure. It has now fully recovered and is in good health. </a:t>
            </a:r>
          </a:p>
          <a:p>
            <a:pPr marL="0" indent="0">
              <a:buNone/>
            </a:pPr>
            <a:r>
              <a:rPr lang="en-GB" sz="2400" dirty="0">
                <a:solidFill>
                  <a:srgbClr val="002060"/>
                </a:solidFill>
              </a:rPr>
              <a:t>A safety review is being carried out by the managers of the zoo. </a:t>
            </a:r>
          </a:p>
        </p:txBody>
      </p:sp>
      <p:pic>
        <p:nvPicPr>
          <p:cNvPr id="3" name="Picture 2" descr="A close up of a logo&#10;&#10;Description generated with very high confidence">
            <a:extLst>
              <a:ext uri="{FF2B5EF4-FFF2-40B4-BE49-F238E27FC236}">
                <a16:creationId xmlns:a16="http://schemas.microsoft.com/office/drawing/2014/main" id="{DE7E5C6A-032A-446A-9A88-2874A4C2908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8897257" y="5050970"/>
            <a:ext cx="2743200" cy="1349829"/>
          </a:xfrm>
          <a:prstGeom prst="rect">
            <a:avLst/>
          </a:prstGeom>
        </p:spPr>
      </p:pic>
      <p:pic>
        <p:nvPicPr>
          <p:cNvPr id="2" name="Graphic 1" descr="Pencil with solid fill">
            <a:extLst>
              <a:ext uri="{FF2B5EF4-FFF2-40B4-BE49-F238E27FC236}">
                <a16:creationId xmlns:a16="http://schemas.microsoft.com/office/drawing/2014/main" id="{67935AB6-CB46-6A4C-1380-C4969A3FFA4F}"/>
              </a:ext>
            </a:extLst>
          </p:cNvPr>
          <p:cNvPicPr>
            <a:picLocks noChangeAspect="1"/>
          </p:cNvPicPr>
          <p:nvPr/>
        </p:nvPicPr>
        <p:blipFill>
          <a:blip r:embed="rId4" cstate="hq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3512965" y="395288"/>
            <a:ext cx="662171" cy="586357"/>
          </a:xfrm>
          <a:prstGeom prst="rect">
            <a:avLst/>
          </a:prstGeom>
        </p:spPr>
      </p:pic>
    </p:spTree>
    <p:extLst>
      <p:ext uri="{BB962C8B-B14F-4D97-AF65-F5344CB8AC3E}">
        <p14:creationId xmlns:p14="http://schemas.microsoft.com/office/powerpoint/2010/main" val="3263953724"/>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C8E258-691E-40A1-9E79-50B1C31596DA}"/>
              </a:ext>
            </a:extLst>
          </p:cNvPr>
          <p:cNvSpPr>
            <a:spLocks noGrp="1"/>
          </p:cNvSpPr>
          <p:nvPr>
            <p:ph type="title"/>
          </p:nvPr>
        </p:nvSpPr>
        <p:spPr>
          <a:xfrm>
            <a:off x="677333" y="478972"/>
            <a:ext cx="9875520" cy="879013"/>
          </a:xfrm>
        </p:spPr>
        <p:txBody>
          <a:bodyPr/>
          <a:lstStyle/>
          <a:p>
            <a:r>
              <a:rPr lang="en-GB" dirty="0"/>
              <a:t>How did you do?</a:t>
            </a:r>
          </a:p>
        </p:txBody>
      </p:sp>
      <p:sp>
        <p:nvSpPr>
          <p:cNvPr id="3" name="Content Placeholder 2">
            <a:extLst>
              <a:ext uri="{FF2B5EF4-FFF2-40B4-BE49-F238E27FC236}">
                <a16:creationId xmlns:a16="http://schemas.microsoft.com/office/drawing/2014/main" id="{E332A77B-42AF-4B0B-A159-46D0645C512C}"/>
              </a:ext>
            </a:extLst>
          </p:cNvPr>
          <p:cNvSpPr>
            <a:spLocks noGrp="1"/>
          </p:cNvSpPr>
          <p:nvPr>
            <p:ph idx="1"/>
          </p:nvPr>
        </p:nvSpPr>
        <p:spPr>
          <a:xfrm>
            <a:off x="677333" y="1488613"/>
            <a:ext cx="10672838" cy="4617219"/>
          </a:xfrm>
        </p:spPr>
        <p:txBody>
          <a:bodyPr/>
          <a:lstStyle/>
          <a:p>
            <a:pPr marL="0" indent="0">
              <a:buNone/>
            </a:pPr>
            <a:r>
              <a:rPr lang="en-GB" sz="2400" dirty="0">
                <a:solidFill>
                  <a:schemeClr val="tx1"/>
                </a:solidFill>
              </a:rPr>
              <a:t>LION ATTACKS TOURISTS!</a:t>
            </a:r>
          </a:p>
          <a:p>
            <a:pPr marL="0" indent="0">
              <a:buNone/>
            </a:pPr>
            <a:r>
              <a:rPr lang="en-GB" sz="2400" dirty="0">
                <a:solidFill>
                  <a:schemeClr val="tx1"/>
                </a:solidFill>
              </a:rPr>
              <a:t>Yesterday, a lion attacked visitors at Allendale Safari Park. </a:t>
            </a:r>
            <a:r>
              <a:rPr lang="en-GB" sz="2400" u="sng" dirty="0">
                <a:solidFill>
                  <a:schemeClr val="tx1"/>
                </a:solidFill>
              </a:rPr>
              <a:t>The park is visited by many tourists every year.</a:t>
            </a:r>
            <a:r>
              <a:rPr lang="en-GB" sz="2400" dirty="0">
                <a:solidFill>
                  <a:schemeClr val="tx1"/>
                </a:solidFill>
              </a:rPr>
              <a:t> However, after what occurred yesterday, some visitors may be reluctant to return.</a:t>
            </a:r>
          </a:p>
          <a:p>
            <a:pPr marL="0" indent="0">
              <a:buNone/>
            </a:pPr>
            <a:r>
              <a:rPr lang="en-GB" sz="2400" dirty="0">
                <a:solidFill>
                  <a:schemeClr val="tx1"/>
                </a:solidFill>
              </a:rPr>
              <a:t>Somehow, a lion escaped from the enclosure and made its way to the Safari Park restaurant. Panic ensued. </a:t>
            </a:r>
            <a:r>
              <a:rPr lang="en-GB" sz="2400" u="sng" dirty="0">
                <a:solidFill>
                  <a:schemeClr val="tx1"/>
                </a:solidFill>
              </a:rPr>
              <a:t>Two visitors were hurt by the lion </a:t>
            </a:r>
            <a:r>
              <a:rPr lang="en-GB" sz="2400" dirty="0">
                <a:solidFill>
                  <a:schemeClr val="tx1"/>
                </a:solidFill>
              </a:rPr>
              <a:t>– luckily, no-one was killed.</a:t>
            </a:r>
          </a:p>
          <a:p>
            <a:pPr marL="0" indent="0">
              <a:buNone/>
            </a:pPr>
            <a:r>
              <a:rPr lang="en-GB" sz="2400" u="sng" dirty="0">
                <a:solidFill>
                  <a:schemeClr val="tx1"/>
                </a:solidFill>
              </a:rPr>
              <a:t>First Aid was administered to the victims by qualified park staff</a:t>
            </a:r>
            <a:r>
              <a:rPr lang="en-GB" sz="2400" dirty="0">
                <a:solidFill>
                  <a:schemeClr val="tx1"/>
                </a:solidFill>
              </a:rPr>
              <a:t>. </a:t>
            </a:r>
            <a:r>
              <a:rPr lang="en-GB" sz="2400" u="sng" dirty="0">
                <a:solidFill>
                  <a:schemeClr val="tx1"/>
                </a:solidFill>
              </a:rPr>
              <a:t>The lion was shot by park rangers with a tranquillizer gun.</a:t>
            </a:r>
            <a:r>
              <a:rPr lang="en-GB" sz="2400" dirty="0">
                <a:solidFill>
                  <a:schemeClr val="tx1"/>
                </a:solidFill>
              </a:rPr>
              <a:t> Staff transported the lion back to the lion enclosure. It has now fully recovered and is in good health. </a:t>
            </a:r>
          </a:p>
          <a:p>
            <a:pPr marL="0" indent="0">
              <a:buNone/>
            </a:pPr>
            <a:r>
              <a:rPr lang="en-GB" sz="2400" u="sng" dirty="0">
                <a:solidFill>
                  <a:schemeClr val="tx1"/>
                </a:solidFill>
              </a:rPr>
              <a:t>A safety review is being carried out by the managers of the zoo. </a:t>
            </a:r>
          </a:p>
          <a:p>
            <a:endParaRPr lang="en-GB" dirty="0"/>
          </a:p>
        </p:txBody>
      </p:sp>
      <p:pic>
        <p:nvPicPr>
          <p:cNvPr id="4" name="Picture 3" descr="A close up of a logo&#10;&#10;Description generated with very high confidence">
            <a:extLst>
              <a:ext uri="{FF2B5EF4-FFF2-40B4-BE49-F238E27FC236}">
                <a16:creationId xmlns:a16="http://schemas.microsoft.com/office/drawing/2014/main" id="{94194F35-53F4-4373-A34E-456300C9D6C9}"/>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434286" y="4891314"/>
            <a:ext cx="2365828" cy="1612725"/>
          </a:xfrm>
          <a:prstGeom prst="rect">
            <a:avLst/>
          </a:prstGeom>
        </p:spPr>
      </p:pic>
    </p:spTree>
    <p:extLst>
      <p:ext uri="{BB962C8B-B14F-4D97-AF65-F5344CB8AC3E}">
        <p14:creationId xmlns:p14="http://schemas.microsoft.com/office/powerpoint/2010/main" val="2066515846"/>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F5437-37D3-427A-BDE7-959556AE4682}"/>
              </a:ext>
            </a:extLst>
          </p:cNvPr>
          <p:cNvSpPr>
            <a:spLocks noGrp="1"/>
          </p:cNvSpPr>
          <p:nvPr>
            <p:ph type="title"/>
          </p:nvPr>
        </p:nvSpPr>
        <p:spPr>
          <a:xfrm>
            <a:off x="867229" y="461740"/>
            <a:ext cx="9875520" cy="856343"/>
          </a:xfrm>
        </p:spPr>
        <p:txBody>
          <a:bodyPr/>
          <a:lstStyle/>
          <a:p>
            <a:r>
              <a:rPr lang="en-GB" dirty="0"/>
              <a:t>Reflect and Discuss</a:t>
            </a:r>
          </a:p>
        </p:txBody>
      </p:sp>
      <p:sp>
        <p:nvSpPr>
          <p:cNvPr id="3" name="Content Placeholder 2">
            <a:extLst>
              <a:ext uri="{FF2B5EF4-FFF2-40B4-BE49-F238E27FC236}">
                <a16:creationId xmlns:a16="http://schemas.microsoft.com/office/drawing/2014/main" id="{8AE06C19-852A-465D-9BFE-AA066CA90E4D}"/>
              </a:ext>
            </a:extLst>
          </p:cNvPr>
          <p:cNvSpPr>
            <a:spLocks noGrp="1"/>
          </p:cNvSpPr>
          <p:nvPr>
            <p:ph idx="1"/>
          </p:nvPr>
        </p:nvSpPr>
        <p:spPr>
          <a:xfrm>
            <a:off x="677334" y="1659144"/>
            <a:ext cx="8596668" cy="3880773"/>
          </a:xfrm>
        </p:spPr>
        <p:txBody>
          <a:bodyPr/>
          <a:lstStyle/>
          <a:p>
            <a:r>
              <a:rPr lang="en-GB" sz="2400" dirty="0">
                <a:solidFill>
                  <a:srgbClr val="002060"/>
                </a:solidFill>
              </a:rPr>
              <a:t>What is the object of a sentence?</a:t>
            </a:r>
          </a:p>
          <a:p>
            <a:r>
              <a:rPr lang="en-GB" sz="2400" dirty="0">
                <a:solidFill>
                  <a:srgbClr val="002060"/>
                </a:solidFill>
              </a:rPr>
              <a:t>What is the subject of a sentence?</a:t>
            </a:r>
          </a:p>
          <a:p>
            <a:r>
              <a:rPr lang="en-GB" sz="2400" dirty="0">
                <a:solidFill>
                  <a:srgbClr val="002060"/>
                </a:solidFill>
              </a:rPr>
              <a:t>In what position is the person/thing doing the action placed in a passive sentence?</a:t>
            </a:r>
          </a:p>
          <a:p>
            <a:r>
              <a:rPr lang="en-GB" sz="2400" dirty="0">
                <a:solidFill>
                  <a:srgbClr val="002060"/>
                </a:solidFill>
              </a:rPr>
              <a:t>In what position is the person/thing receiving the action placed in a passive sentence?</a:t>
            </a:r>
          </a:p>
          <a:p>
            <a:r>
              <a:rPr lang="en-GB" sz="2400" dirty="0">
                <a:solidFill>
                  <a:srgbClr val="002060"/>
                </a:solidFill>
              </a:rPr>
              <a:t>Which preposition is frequently used in passive sentences?</a:t>
            </a:r>
          </a:p>
          <a:p>
            <a:r>
              <a:rPr lang="en-GB" sz="2400" dirty="0">
                <a:solidFill>
                  <a:srgbClr val="002060"/>
                </a:solidFill>
              </a:rPr>
              <a:t>Can you give an example of a passive sentence?</a:t>
            </a:r>
          </a:p>
          <a:p>
            <a:endParaRPr lang="en-GB" dirty="0"/>
          </a:p>
          <a:p>
            <a:endParaRPr lang="en-GB" dirty="0"/>
          </a:p>
        </p:txBody>
      </p:sp>
    </p:spTree>
    <p:extLst>
      <p:ext uri="{BB962C8B-B14F-4D97-AF65-F5344CB8AC3E}">
        <p14:creationId xmlns:p14="http://schemas.microsoft.com/office/powerpoint/2010/main" val="1180780976"/>
      </p:ext>
    </p:extLst>
  </p:cSld>
  <p:clrMapOvr>
    <a:masterClrMapping/>
  </p:clrMapOvr>
  <p:transition spd="slow">
    <p:push dir="u"/>
  </p:transition>
</p:sld>
</file>

<file path=ppt/theme/theme1.xml><?xml version="1.0" encoding="utf-8"?>
<a:theme xmlns:a="http://schemas.openxmlformats.org/drawingml/2006/main" name="Basis">
  <a:themeElements>
    <a:clrScheme name="Custom 9">
      <a:dk1>
        <a:sysClr val="windowText" lastClr="000000"/>
      </a:dk1>
      <a:lt1>
        <a:sysClr val="window" lastClr="FFFFFF"/>
      </a:lt1>
      <a:dk2>
        <a:srgbClr val="444D26"/>
      </a:dk2>
      <a:lt2>
        <a:srgbClr val="FEFAC9"/>
      </a:lt2>
      <a:accent1>
        <a:srgbClr val="3F3F3F"/>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90E45F77-AEFC-46EF-A7C1-5B338C297B02}"/>
    </a:ext>
  </a:extLst>
</a:theme>
</file>

<file path=docProps/app.xml><?xml version="1.0" encoding="utf-8"?>
<Properties xmlns="http://schemas.openxmlformats.org/officeDocument/2006/extended-properties" xmlns:vt="http://schemas.openxmlformats.org/officeDocument/2006/docPropsVTypes">
  <Template>Basis</Template>
  <TotalTime>4595</TotalTime>
  <Words>1608</Words>
  <Application>Microsoft Office PowerPoint</Application>
  <PresentationFormat>Widescreen</PresentationFormat>
  <Paragraphs>198</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Corbel</vt:lpstr>
      <vt:lpstr>Wingdings 3</vt:lpstr>
      <vt:lpstr>Basis</vt:lpstr>
      <vt:lpstr>YEAR 6 WORD OBJECTIVE</vt:lpstr>
      <vt:lpstr>Presenting information in sentences </vt:lpstr>
      <vt:lpstr>Practice 1   </vt:lpstr>
      <vt:lpstr>How did you do?</vt:lpstr>
      <vt:lpstr>Changing the presentation of information</vt:lpstr>
      <vt:lpstr>How did you do?</vt:lpstr>
      <vt:lpstr>Active and Passive Sentences</vt:lpstr>
      <vt:lpstr>The Agent</vt:lpstr>
      <vt:lpstr>Practice 2 </vt:lpstr>
      <vt:lpstr>How did you do?</vt:lpstr>
      <vt:lpstr>How to spot passive sentences.</vt:lpstr>
      <vt:lpstr>Practice 3    Identify the passive sentences </vt:lpstr>
      <vt:lpstr>How did you do?</vt:lpstr>
      <vt:lpstr>Why use the passive voice?</vt:lpstr>
      <vt:lpstr>Challenge     </vt:lpstr>
      <vt:lpstr>How did you do?</vt:lpstr>
      <vt:lpstr>Reflect and Discuss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Yr 5 Sentence Objectives</dc:title>
  <dc:creator>Karen Moncrieffe</dc:creator>
  <cp:lastModifiedBy>Mr P. Hardeman</cp:lastModifiedBy>
  <cp:revision>283</cp:revision>
  <dcterms:created xsi:type="dcterms:W3CDTF">2016-08-21T07:41:34Z</dcterms:created>
  <dcterms:modified xsi:type="dcterms:W3CDTF">2023-04-18T15:22:53Z</dcterms:modified>
</cp:coreProperties>
</file>