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7" r:id="rId4"/>
  </p:sldMasterIdLst>
  <p:notesMasterIdLst>
    <p:notesMasterId r:id="rId14"/>
  </p:notesMasterIdLst>
  <p:handoutMasterIdLst>
    <p:handoutMasterId r:id="rId15"/>
  </p:handoutMasterIdLst>
  <p:sldIdLst>
    <p:sldId id="413" r:id="rId5"/>
    <p:sldId id="385" r:id="rId6"/>
    <p:sldId id="409" r:id="rId7"/>
    <p:sldId id="411" r:id="rId8"/>
    <p:sldId id="405" r:id="rId9"/>
    <p:sldId id="393" r:id="rId10"/>
    <p:sldId id="399" r:id="rId11"/>
    <p:sldId id="270" r:id="rId12"/>
    <p:sldId id="414" r:id="rId13"/>
  </p:sldIdLst>
  <p:sldSz cx="9144000" cy="6858000" type="screen4x3"/>
  <p:notesSz cx="6858000" cy="9144000"/>
  <p:embeddedFontLst>
    <p:embeddedFont>
      <p:font typeface="Comic Sans MS" panose="030F0702030302020204" pitchFamily="66" charset="0"/>
      <p:regular r:id="rId16"/>
      <p:bold r:id="rId17"/>
      <p:italic r:id="rId18"/>
      <p:boldItalic r:id="rId19"/>
    </p:embeddedFont>
    <p:embeddedFont>
      <p:font typeface="Sassoon Infant Rg" panose="02000503030000020003" charset="0"/>
      <p:regular r:id="rId20"/>
      <p:bold r:id="rId21"/>
    </p:embeddedFont>
    <p:embeddedFont>
      <p:font typeface="Twinkl" panose="020B0604020202020204" charset="0"/>
      <p:regular r:id="rId22"/>
      <p:bold r:id="rId2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5B6A"/>
    <a:srgbClr val="7CC3E1"/>
    <a:srgbClr val="3896DC"/>
    <a:srgbClr val="262626"/>
    <a:srgbClr val="AB3942"/>
    <a:srgbClr val="FFFFFF"/>
    <a:srgbClr val="003471"/>
    <a:srgbClr val="BEDFF4"/>
    <a:srgbClr val="7FC1EA"/>
    <a:srgbClr val="6457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786" y="102"/>
      </p:cViewPr>
      <p:guideLst>
        <p:guide orient="horz" pos="2160"/>
        <p:guide pos="2880"/>
        <p:guide pos="317"/>
        <p:guide orient="horz" pos="3974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3.fntdata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font" Target="fonts/font6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2.fntdata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10" Type="http://schemas.openxmlformats.org/officeDocument/2006/relationships/slide" Target="slides/slide6.xml"/><Relationship Id="rId19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93B715C-2F12-4089-8FA9-BF6EA01D283D}" type="datetimeFigureOut">
              <a:rPr lang="en-GB"/>
              <a:pPr>
                <a:defRPr/>
              </a:pPr>
              <a:t>23/04/2024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8E441CC-A20A-4EB0-A065-B39128A923C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E38FC6-FFC4-4BCD-90A7-EE5589182B7A}" type="datetimeFigureOut">
              <a:rPr lang="en-GB" smtClean="0"/>
              <a:t>23/04/2024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CFE0C4-F5D8-49F2-98F6-6A8460F4D1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8132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93" name="Google Shape;393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4" name="Google Shape;394;p1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GB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8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BECA71-E56C-4B3B-8A80-F723DA11EC51}" type="datetimeFigureOut">
              <a:rPr lang="en-GB"/>
              <a:pPr>
                <a:defRPr/>
              </a:pPr>
              <a:t>23/04/2024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E602F-A108-45CD-BC7E-3214DE562A8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90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820EED-232F-417F-ACB2-3A177EF90913}" type="datetimeFigureOut">
              <a:rPr lang="en-GB"/>
              <a:pPr>
                <a:defRPr/>
              </a:pPr>
              <a:t>23/04/2024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269491-5DF0-4F11-8737-C78DF4E45B9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294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97F29-9AE9-4868-A582-05E786C01AA2}" type="datetimeFigureOut">
              <a:rPr lang="en-GB"/>
              <a:pPr>
                <a:defRPr/>
              </a:pPr>
              <a:t>23/04/2024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F9853-2AB3-4820-AF7F-E06E6A22EA1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458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D0ECC-B249-43D4-883F-B088E1B4371E}" type="datetimeFigureOut">
              <a:rPr lang="en-GB"/>
              <a:pPr>
                <a:defRPr/>
              </a:pPr>
              <a:t>23/04/2024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0A7750-A34C-4EA5-90DA-3EF734A28FA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061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3EB75-D824-49B9-A20A-8DDCB0B4F1A1}" type="datetimeFigureOut">
              <a:rPr lang="en-GB"/>
              <a:pPr>
                <a:defRPr/>
              </a:pPr>
              <a:t>23/04/2024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CFD01-087D-404A-B145-67F537F60E0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1351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E73C4-F7EE-4959-A231-F694EB1784FD}" type="datetimeFigureOut">
              <a:rPr lang="en-GB"/>
              <a:pPr>
                <a:defRPr/>
              </a:pPr>
              <a:t>23/04/2024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01D04-EFAB-47FF-BA08-C9D6FF2FBFB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5827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2F063-6E63-49AB-93E7-BB7B0ADCA919}" type="datetimeFigureOut">
              <a:rPr lang="en-GB"/>
              <a:pPr>
                <a:defRPr/>
              </a:pPr>
              <a:t>23/04/2024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E95DFD-3B52-491A-B68A-9DCC92D5597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743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BD76A-24B7-46C4-A13B-2977670E817D}" type="datetimeFigureOut">
              <a:rPr lang="en-GB"/>
              <a:pPr>
                <a:defRPr/>
              </a:pPr>
              <a:t>23/04/2024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C22FD-B2AC-4A6E-8E0E-91311B11ABC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742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310EB-7F62-4403-845C-E44304B7838D}" type="datetimeFigureOut">
              <a:rPr lang="en-GB"/>
              <a:pPr>
                <a:defRPr/>
              </a:pPr>
              <a:t>23/04/2024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38859-F591-4B06-9A44-94E26B7BB22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9196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D285B-9C4A-459A-99A0-DCF357F2B0A7}" type="datetimeFigureOut">
              <a:rPr lang="en-GB"/>
              <a:pPr>
                <a:defRPr/>
              </a:pPr>
              <a:t>23/04/2024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7334A0-6F1D-4F5B-9BAC-C5A51C81738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121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CB0FF-F7B7-45DD-B363-9E44CE9AFBAE}" type="datetimeFigureOut">
              <a:rPr lang="en-GB"/>
              <a:pPr>
                <a:defRPr/>
              </a:pPr>
              <a:t>23/04/2024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29D7CE-F32C-4D44-BDA4-2DA5B34F9EC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429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26209D7C-BDB6-41C7-90E3-2F11C8215323}" type="datetimeFigureOut">
              <a:rPr lang="en-GB"/>
              <a:pPr>
                <a:defRPr/>
              </a:pPr>
              <a:t>23/04/2024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BE49E4DF-EDA2-40B7-8307-FBA3ED60F2E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69986D-9CF6-A011-C61B-516D5A3B3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WALT: Identify and use  adverbs of manner.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1913DEE-DAE7-FB2C-2F91-E36C461CDA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34"/>
          <a:stretch/>
        </p:blipFill>
        <p:spPr>
          <a:xfrm>
            <a:off x="419222" y="1866857"/>
            <a:ext cx="3624499" cy="456677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6902DA6-D429-F984-BF0F-6A95A45E0B87}"/>
              </a:ext>
            </a:extLst>
          </p:cNvPr>
          <p:cNvSpPr txBox="1"/>
          <p:nvPr/>
        </p:nvSpPr>
        <p:spPr>
          <a:xfrm>
            <a:off x="4462943" y="2256639"/>
            <a:ext cx="393443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Yesterday, we started exploring adverbs of manner.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Today we are going to continue exploring this as part of our home learning.</a:t>
            </a:r>
          </a:p>
        </p:txBody>
      </p:sp>
    </p:spTree>
    <p:extLst>
      <p:ext uri="{BB962C8B-B14F-4D97-AF65-F5344CB8AC3E}">
        <p14:creationId xmlns:p14="http://schemas.microsoft.com/office/powerpoint/2010/main" val="1100652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33333E-6 L -0.05313 -3.33333E-6 " pathEditMode="relative" rAng="0" ptsTypes="AA">
                                      <p:cBhvr>
                                        <p:cTn id="6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5B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3" name="Rounded Rectangle 2"/>
          <p:cNvSpPr/>
          <p:nvPr/>
        </p:nvSpPr>
        <p:spPr bwMode="auto">
          <a:xfrm>
            <a:off x="4340617" y="972344"/>
            <a:ext cx="4010025" cy="4913312"/>
          </a:xfrm>
          <a:prstGeom prst="roundRect">
            <a:avLst>
              <a:gd name="adj" fmla="val 5377"/>
            </a:avLst>
          </a:prstGeom>
          <a:solidFill>
            <a:srgbClr val="BED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Isosceles Triangle 4"/>
          <p:cNvSpPr/>
          <p:nvPr/>
        </p:nvSpPr>
        <p:spPr bwMode="auto">
          <a:xfrm rot="16489071" flipH="1">
            <a:off x="4046538" y="1260475"/>
            <a:ext cx="544512" cy="1030288"/>
          </a:xfrm>
          <a:prstGeom prst="triangle">
            <a:avLst>
              <a:gd name="adj" fmla="val 63095"/>
            </a:avLst>
          </a:prstGeom>
          <a:solidFill>
            <a:srgbClr val="BED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102" name="Rectangle 1"/>
          <p:cNvSpPr>
            <a:spLocks noChangeArrowheads="1"/>
          </p:cNvSpPr>
          <p:nvPr/>
        </p:nvSpPr>
        <p:spPr bwMode="auto">
          <a:xfrm>
            <a:off x="4411744" y="1149350"/>
            <a:ext cx="3938898" cy="1326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My name is Aiden Adverb. You’ll often find me </a:t>
            </a:r>
            <a:r>
              <a:rPr lang="en-GB" altLang="en-US" sz="1800" dirty="0">
                <a:latin typeface="Twinkl" pitchFamily="2" charset="0"/>
              </a:rPr>
              <a:t>close to </a:t>
            </a:r>
            <a:r>
              <a:rPr lang="en-GB" altLang="en-US" sz="1800" dirty="0" err="1">
                <a:latin typeface="Twinkl" pitchFamily="2" charset="0"/>
              </a:rPr>
              <a:t>Vafia</a:t>
            </a:r>
            <a:r>
              <a:rPr lang="en-GB" altLang="en-US" sz="1800" dirty="0">
                <a:latin typeface="Twinkl" pitchFamily="2" charset="0"/>
              </a:rPr>
              <a:t> Verb</a:t>
            </a: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. </a:t>
            </a:r>
            <a:b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</a:b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I love to describe her actions.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For example:</a:t>
            </a:r>
            <a:endParaRPr lang="en-GB" altLang="en-US" sz="1600" dirty="0">
              <a:solidFill>
                <a:srgbClr val="000000"/>
              </a:solidFill>
              <a:latin typeface="Twinkl" pitchFamily="2" charset="0"/>
            </a:endParaRPr>
          </a:p>
        </p:txBody>
      </p:sp>
      <p:sp>
        <p:nvSpPr>
          <p:cNvPr id="4103" name="Rectangle 8"/>
          <p:cNvSpPr>
            <a:spLocks noChangeArrowheads="1"/>
          </p:cNvSpPr>
          <p:nvPr/>
        </p:nvSpPr>
        <p:spPr bwMode="auto">
          <a:xfrm>
            <a:off x="4553146" y="4165502"/>
            <a:ext cx="36464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That’s my job - to tell </a:t>
            </a:r>
            <a:b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</a:b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you more about a verb.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 dirty="0">
              <a:solidFill>
                <a:srgbClr val="000000"/>
              </a:solidFill>
              <a:latin typeface="Twinkl" pitchFamily="2" charset="0"/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4764088" y="2678113"/>
            <a:ext cx="2849563" cy="13017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4108" name="Rectangle 5"/>
          <p:cNvSpPr>
            <a:spLocks noChangeArrowheads="1"/>
          </p:cNvSpPr>
          <p:nvPr/>
        </p:nvSpPr>
        <p:spPr bwMode="auto">
          <a:xfrm>
            <a:off x="4854984" y="2873803"/>
            <a:ext cx="2441361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 err="1">
                <a:latin typeface="Twinkl" pitchFamily="2" charset="0"/>
              </a:rPr>
              <a:t>Vafia</a:t>
            </a:r>
            <a:r>
              <a:rPr lang="en-GB" altLang="en-US" sz="1800" dirty="0">
                <a:latin typeface="Twinkl" pitchFamily="2" charset="0"/>
              </a:rPr>
              <a:t> Verb </a:t>
            </a: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always </a:t>
            </a:r>
            <a:r>
              <a:rPr lang="en-GB" altLang="en-US" sz="1800" dirty="0">
                <a:solidFill>
                  <a:srgbClr val="645793"/>
                </a:solidFill>
                <a:latin typeface="Twinkl" pitchFamily="2" charset="0"/>
              </a:rPr>
              <a:t>laughs</a:t>
            </a: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 </a:t>
            </a:r>
            <a:r>
              <a:rPr lang="en-GB" altLang="en-US" sz="1800" dirty="0">
                <a:solidFill>
                  <a:srgbClr val="52A2E0"/>
                </a:solidFill>
                <a:latin typeface="Twinkl" pitchFamily="2" charset="0"/>
              </a:rPr>
              <a:t>loudly</a:t>
            </a: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 and she </a:t>
            </a:r>
            <a:r>
              <a:rPr lang="en-GB" altLang="en-US" sz="1800" dirty="0">
                <a:solidFill>
                  <a:srgbClr val="645793"/>
                </a:solidFill>
                <a:latin typeface="Twinkl" pitchFamily="2" charset="0"/>
              </a:rPr>
              <a:t>runs</a:t>
            </a: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 </a:t>
            </a:r>
            <a:r>
              <a:rPr lang="en-GB" altLang="en-US" sz="1800" dirty="0">
                <a:solidFill>
                  <a:srgbClr val="52A2E0"/>
                </a:solidFill>
                <a:latin typeface="Twinkl" pitchFamily="2" charset="0"/>
              </a:rPr>
              <a:t>quickly</a:t>
            </a: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5345C0E-66FE-472A-B07C-A8AAF260AE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7137" y="2417159"/>
            <a:ext cx="1333027" cy="165735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1320C1F-4545-A5C5-D59B-EBE3BA2216E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34"/>
          <a:stretch/>
        </p:blipFill>
        <p:spPr>
          <a:xfrm>
            <a:off x="286946" y="549275"/>
            <a:ext cx="3624499" cy="57959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33333E-6 L -0.05313 -3.33333E-6 " pathEditMode="relative" rAng="0" ptsTypes="AA">
                                      <p:cBhvr>
                                        <p:cTn id="6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5B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6541DEB4-F9BE-4F86-8274-30152304843A}"/>
              </a:ext>
            </a:extLst>
          </p:cNvPr>
          <p:cNvSpPr/>
          <p:nvPr/>
        </p:nvSpPr>
        <p:spPr>
          <a:xfrm>
            <a:off x="436519" y="311150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37AE56BD-FF8F-4B66-B966-8298CDF7DF24}"/>
              </a:ext>
            </a:extLst>
          </p:cNvPr>
          <p:cNvSpPr/>
          <p:nvPr/>
        </p:nvSpPr>
        <p:spPr>
          <a:xfrm>
            <a:off x="2109253" y="2455281"/>
            <a:ext cx="2396029" cy="2396029"/>
          </a:xfrm>
          <a:prstGeom prst="ellipse">
            <a:avLst/>
          </a:prstGeom>
          <a:solidFill>
            <a:srgbClr val="0034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569956" y="432565"/>
            <a:ext cx="7632700" cy="1510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how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 These are called adverbs of manner.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quickly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loudly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sadly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E848E3F3-AD4A-4094-9BA0-A55C7796CAD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169"/>
          <a:stretch/>
        </p:blipFill>
        <p:spPr>
          <a:xfrm flipH="1">
            <a:off x="2190048" y="2265452"/>
            <a:ext cx="2227636" cy="2622490"/>
          </a:xfrm>
          <a:prstGeom prst="rect">
            <a:avLst/>
          </a:prstGeom>
        </p:spPr>
      </p:pic>
      <p:sp>
        <p:nvSpPr>
          <p:cNvPr id="19" name="Rounded Rectangle 9">
            <a:extLst>
              <a:ext uri="{FF2B5EF4-FFF2-40B4-BE49-F238E27FC236}">
                <a16:creationId xmlns:a16="http://schemas.microsoft.com/office/drawing/2014/main" id="{599B87DD-7583-4DEE-9F4B-CA63329A73F2}"/>
              </a:ext>
            </a:extLst>
          </p:cNvPr>
          <p:cNvSpPr/>
          <p:nvPr/>
        </p:nvSpPr>
        <p:spPr>
          <a:xfrm>
            <a:off x="1711590" y="2272664"/>
            <a:ext cx="3015700" cy="3147829"/>
          </a:xfrm>
          <a:prstGeom prst="roundRect">
            <a:avLst>
              <a:gd name="adj" fmla="val 3958"/>
            </a:avLst>
          </a:prstGeom>
          <a:solidFill>
            <a:srgbClr val="FFFFFF">
              <a:alpha val="40000"/>
            </a:srgb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1711591" y="4422859"/>
            <a:ext cx="3631351" cy="1265237"/>
            <a:chOff x="5408352" y="4122698"/>
            <a:chExt cx="3630935" cy="1265269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208BD753-3103-41BF-BEAB-F6B884AE2AF7}"/>
                </a:ext>
              </a:extLst>
            </p:cNvPr>
            <p:cNvSpPr/>
            <p:nvPr/>
          </p:nvSpPr>
          <p:spPr bwMode="auto">
            <a:xfrm>
              <a:off x="5408352" y="4122698"/>
              <a:ext cx="3630935" cy="1265269"/>
            </a:xfrm>
            <a:prstGeom prst="rect">
              <a:avLst/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742336" y="4285179"/>
              <a:ext cx="327954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‘nervously’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how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Helen laughed, which makes it an adverb.</a:t>
              </a:r>
            </a:p>
          </p:txBody>
        </p:sp>
      </p:grp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4066904" y="2092157"/>
            <a:ext cx="4573858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Helen laughed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nervously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9E9191-EC81-E8E5-7970-B493380F03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34"/>
          <a:stretch/>
        </p:blipFill>
        <p:spPr>
          <a:xfrm>
            <a:off x="799948" y="2661352"/>
            <a:ext cx="1286732" cy="3445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565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33333E-6 L -0.05313 -3.33333E-6 " pathEditMode="relative" rAng="0" ptsTypes="AA">
                                      <p:cBhvr>
                                        <p:cTn id="37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5B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B5624717-B766-4109-ABD6-CAF4F72FBB23}"/>
              </a:ext>
            </a:extLst>
          </p:cNvPr>
          <p:cNvSpPr/>
          <p:nvPr/>
        </p:nvSpPr>
        <p:spPr>
          <a:xfrm>
            <a:off x="2632463" y="2787745"/>
            <a:ext cx="2396029" cy="2396029"/>
          </a:xfrm>
          <a:prstGeom prst="ellipse">
            <a:avLst/>
          </a:prstGeom>
          <a:solidFill>
            <a:srgbClr val="0034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36F357AD-F49A-49B5-9BF7-614CC1C6E7A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08" t="-14566" r="4675" b="22661"/>
          <a:stretch/>
        </p:blipFill>
        <p:spPr>
          <a:xfrm rot="18370408">
            <a:off x="2568868" y="2337544"/>
            <a:ext cx="3022637" cy="2605460"/>
          </a:xfrm>
          <a:custGeom>
            <a:avLst/>
            <a:gdLst>
              <a:gd name="connsiteX0" fmla="*/ 2165175 w 2396193"/>
              <a:gd name="connsiteY0" fmla="*/ 160273 h 2065476"/>
              <a:gd name="connsiteX1" fmla="*/ 1905204 w 2396193"/>
              <a:gd name="connsiteY1" fmla="*/ 1834458 h 2065476"/>
              <a:gd name="connsiteX2" fmla="*/ 231019 w 2396193"/>
              <a:gd name="connsiteY2" fmla="*/ 1574487 h 2065476"/>
              <a:gd name="connsiteX3" fmla="*/ 310456 w 2396193"/>
              <a:gd name="connsiteY3" fmla="*/ 62456 h 2065476"/>
              <a:gd name="connsiteX4" fmla="*/ 373239 w 2396193"/>
              <a:gd name="connsiteY4" fmla="*/ 0 h 2065476"/>
              <a:gd name="connsiteX5" fmla="*/ 2023177 w 2396193"/>
              <a:gd name="connsiteY5" fmla="*/ 0 h 2065476"/>
              <a:gd name="connsiteX6" fmla="*/ 2087885 w 2396193"/>
              <a:gd name="connsiteY6" fmla="*/ 65046 h 2065476"/>
              <a:gd name="connsiteX7" fmla="*/ 2165175 w 2396193"/>
              <a:gd name="connsiteY7" fmla="*/ 160273 h 206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96193" h="2065476">
                <a:moveTo>
                  <a:pt x="2165175" y="160273"/>
                </a:moveTo>
                <a:cubicBezTo>
                  <a:pt x="2555699" y="694375"/>
                  <a:pt x="2439306" y="1443934"/>
                  <a:pt x="1905204" y="1834458"/>
                </a:cubicBezTo>
                <a:cubicBezTo>
                  <a:pt x="1371102" y="2224982"/>
                  <a:pt x="621543" y="2108589"/>
                  <a:pt x="231019" y="1574487"/>
                </a:cubicBezTo>
                <a:cubicBezTo>
                  <a:pt x="-110689" y="1107147"/>
                  <a:pt x="-64289" y="474849"/>
                  <a:pt x="310456" y="62456"/>
                </a:cubicBezTo>
                <a:lnTo>
                  <a:pt x="373239" y="0"/>
                </a:lnTo>
                <a:lnTo>
                  <a:pt x="2023177" y="0"/>
                </a:lnTo>
                <a:lnTo>
                  <a:pt x="2087885" y="65046"/>
                </a:lnTo>
                <a:cubicBezTo>
                  <a:pt x="2114957" y="95142"/>
                  <a:pt x="2140768" y="126892"/>
                  <a:pt x="2165175" y="160273"/>
                </a:cubicBezTo>
                <a:close/>
              </a:path>
            </a:pathLst>
          </a:custGeom>
        </p:spPr>
      </p:pic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941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how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 These are called adverbs of manner.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b="1" dirty="0">
              <a:latin typeface="Twinkl" pitchFamily="2" charset="0"/>
            </a:endParaRP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The lion roared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loudly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silently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sneakily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noisily</a:t>
            </a:r>
          </a:p>
        </p:txBody>
      </p:sp>
      <p:sp>
        <p:nvSpPr>
          <p:cNvPr id="18" name="Rounded Rectangle 9">
            <a:extLst>
              <a:ext uri="{FF2B5EF4-FFF2-40B4-BE49-F238E27FC236}">
                <a16:creationId xmlns:a16="http://schemas.microsoft.com/office/drawing/2014/main" id="{E98AB562-5D6B-4341-ACB9-BCF5BD5A071D}"/>
              </a:ext>
            </a:extLst>
          </p:cNvPr>
          <p:cNvSpPr/>
          <p:nvPr/>
        </p:nvSpPr>
        <p:spPr>
          <a:xfrm>
            <a:off x="2311652" y="2737109"/>
            <a:ext cx="3015700" cy="3147829"/>
          </a:xfrm>
          <a:prstGeom prst="roundRect">
            <a:avLst>
              <a:gd name="adj" fmla="val 3958"/>
            </a:avLst>
          </a:prstGeom>
          <a:solidFill>
            <a:srgbClr val="FFFFFF">
              <a:alpha val="40000"/>
            </a:srgb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1668266" y="4447944"/>
            <a:ext cx="3631351" cy="1265237"/>
            <a:chOff x="5408352" y="4122698"/>
            <a:chExt cx="3630935" cy="1265269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208BD753-3103-41BF-BEAB-F6B884AE2AF7}"/>
                </a:ext>
              </a:extLst>
            </p:cNvPr>
            <p:cNvSpPr/>
            <p:nvPr/>
          </p:nvSpPr>
          <p:spPr bwMode="auto">
            <a:xfrm>
              <a:off x="5408352" y="4122698"/>
              <a:ext cx="3630935" cy="1265269"/>
            </a:xfrm>
            <a:prstGeom prst="rect">
              <a:avLst/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742336" y="4285179"/>
              <a:ext cx="327954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‘loudly’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how 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the lion roars, which makes it an adverb.</a:t>
              </a: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3C6D6B7B-5681-0C67-24B2-52C0CCED69F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34"/>
          <a:stretch/>
        </p:blipFill>
        <p:spPr>
          <a:xfrm>
            <a:off x="825926" y="2353301"/>
            <a:ext cx="1286732" cy="3445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275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33333E-6 L -0.05313 -3.33333E-6 " pathEditMode="relative" rAng="0" ptsTypes="AA">
                                      <p:cBhvr>
                                        <p:cTn id="37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5B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6147" name="Rectangle 10"/>
          <p:cNvSpPr>
            <a:spLocks noChangeArrowheads="1"/>
          </p:cNvSpPr>
          <p:nvPr/>
        </p:nvSpPr>
        <p:spPr bwMode="auto">
          <a:xfrm>
            <a:off x="755650" y="750888"/>
            <a:ext cx="8137524" cy="1079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Many adverbs of manner are made by adding ‘</a:t>
            </a:r>
            <a:r>
              <a:rPr lang="en-GB" altLang="en-US" b="1" dirty="0" err="1">
                <a:latin typeface="Twinkl" pitchFamily="2" charset="0"/>
              </a:rPr>
              <a:t>ly</a:t>
            </a:r>
            <a:r>
              <a:rPr lang="en-GB" altLang="en-US" b="1" dirty="0">
                <a:latin typeface="Twinkl" pitchFamily="2" charset="0"/>
              </a:rPr>
              <a:t>’ onto the end of the word.</a:t>
            </a:r>
          </a:p>
        </p:txBody>
      </p:sp>
      <p:grpSp>
        <p:nvGrpSpPr>
          <p:cNvPr id="6148" name="Group 3"/>
          <p:cNvGrpSpPr>
            <a:grpSpLocks/>
          </p:cNvGrpSpPr>
          <p:nvPr/>
        </p:nvGrpSpPr>
        <p:grpSpPr bwMode="auto">
          <a:xfrm>
            <a:off x="755650" y="1906588"/>
            <a:ext cx="7632700" cy="400050"/>
            <a:chOff x="755648" y="1902865"/>
            <a:chExt cx="7632703" cy="400110"/>
          </a:xfrm>
        </p:grpSpPr>
        <p:sp>
          <p:nvSpPr>
            <p:cNvPr id="6158" name="Rectangle 25"/>
            <p:cNvSpPr>
              <a:spLocks noChangeArrowheads="1"/>
            </p:cNvSpPr>
            <p:nvPr/>
          </p:nvSpPr>
          <p:spPr bwMode="auto">
            <a:xfrm>
              <a:off x="755648" y="1902865"/>
              <a:ext cx="3722665" cy="4001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kind + </a:t>
              </a:r>
              <a:r>
                <a:rPr lang="en-GB" altLang="en-US" sz="2000" dirty="0" err="1">
                  <a:solidFill>
                    <a:srgbClr val="000000"/>
                  </a:solidFill>
                  <a:latin typeface="Twinkl" pitchFamily="2" charset="0"/>
                </a:rPr>
                <a:t>ly</a:t>
              </a: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 = kindly</a:t>
              </a:r>
            </a:p>
          </p:txBody>
        </p:sp>
        <p:sp>
          <p:nvSpPr>
            <p:cNvPr id="6159" name="Rectangle 27"/>
            <p:cNvSpPr>
              <a:spLocks noChangeArrowheads="1"/>
            </p:cNvSpPr>
            <p:nvPr/>
          </p:nvSpPr>
          <p:spPr bwMode="auto">
            <a:xfrm>
              <a:off x="4665686" y="1902865"/>
              <a:ext cx="3722665" cy="4001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careful + </a:t>
              </a:r>
              <a:r>
                <a:rPr lang="en-GB" altLang="en-US" sz="2000" dirty="0" err="1">
                  <a:solidFill>
                    <a:srgbClr val="000000"/>
                  </a:solidFill>
                  <a:latin typeface="Twinkl" pitchFamily="2" charset="0"/>
                </a:rPr>
                <a:t>ly</a:t>
              </a: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 = carefully</a:t>
              </a:r>
            </a:p>
          </p:txBody>
        </p:sp>
      </p:grpSp>
      <p:grpSp>
        <p:nvGrpSpPr>
          <p:cNvPr id="6149" name="Group 4"/>
          <p:cNvGrpSpPr>
            <a:grpSpLocks/>
          </p:cNvGrpSpPr>
          <p:nvPr/>
        </p:nvGrpSpPr>
        <p:grpSpPr bwMode="auto">
          <a:xfrm>
            <a:off x="755650" y="5238750"/>
            <a:ext cx="7632700" cy="708025"/>
            <a:chOff x="755649" y="5152856"/>
            <a:chExt cx="7632701" cy="707886"/>
          </a:xfrm>
        </p:grpSpPr>
        <p:sp>
          <p:nvSpPr>
            <p:cNvPr id="6156" name="Rectangle 26"/>
            <p:cNvSpPr>
              <a:spLocks noChangeArrowheads="1"/>
            </p:cNvSpPr>
            <p:nvPr/>
          </p:nvSpPr>
          <p:spPr bwMode="auto">
            <a:xfrm>
              <a:off x="755649" y="5337521"/>
              <a:ext cx="3722665" cy="4001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Leila smiled </a:t>
              </a:r>
              <a:r>
                <a:rPr lang="en-GB" altLang="en-US" sz="2000" dirty="0">
                  <a:solidFill>
                    <a:srgbClr val="3896DC"/>
                  </a:solidFill>
                  <a:latin typeface="Twinkl" pitchFamily="2" charset="0"/>
                </a:rPr>
                <a:t>kindly</a:t>
              </a: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.</a:t>
              </a:r>
            </a:p>
          </p:txBody>
        </p:sp>
        <p:sp>
          <p:nvSpPr>
            <p:cNvPr id="6157" name="Rectangle 28"/>
            <p:cNvSpPr>
              <a:spLocks noChangeArrowheads="1"/>
            </p:cNvSpPr>
            <p:nvPr/>
          </p:nvSpPr>
          <p:spPr bwMode="auto">
            <a:xfrm>
              <a:off x="4665685" y="5152856"/>
              <a:ext cx="3722665" cy="70788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Daren coloured his </a:t>
              </a:r>
              <a:b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</a:b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picture </a:t>
              </a:r>
              <a:r>
                <a:rPr lang="en-GB" altLang="en-US" sz="2000" dirty="0">
                  <a:solidFill>
                    <a:srgbClr val="3896DC"/>
                  </a:solidFill>
                  <a:latin typeface="Twinkl" pitchFamily="2" charset="0"/>
                </a:rPr>
                <a:t>carefully</a:t>
              </a:r>
              <a:r>
                <a:rPr lang="en-GB" altLang="en-US" sz="2000" dirty="0">
                  <a:latin typeface="Twinkl" pitchFamily="2" charset="0"/>
                </a:rPr>
                <a:t>.</a:t>
              </a:r>
            </a:p>
          </p:txBody>
        </p:sp>
      </p:grpSp>
      <p:pic>
        <p:nvPicPr>
          <p:cNvPr id="33" name="Picture 32">
            <a:extLst>
              <a:ext uri="{FF2B5EF4-FFF2-40B4-BE49-F238E27FC236}">
                <a16:creationId xmlns:a16="http://schemas.microsoft.com/office/drawing/2014/main" id="{436B7B05-E940-430F-9FC9-C599CC32AE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88" t="11474" r="24047" b="32127"/>
          <a:stretch/>
        </p:blipFill>
        <p:spPr>
          <a:xfrm>
            <a:off x="4642802" y="2494253"/>
            <a:ext cx="3722688" cy="2641600"/>
          </a:xfrm>
          <a:custGeom>
            <a:avLst/>
            <a:gdLst>
              <a:gd name="connsiteX0" fmla="*/ 233517 w 3722688"/>
              <a:gd name="connsiteY0" fmla="*/ 0 h 2641600"/>
              <a:gd name="connsiteX1" fmla="*/ 3489171 w 3722688"/>
              <a:gd name="connsiteY1" fmla="*/ 0 h 2641600"/>
              <a:gd name="connsiteX2" fmla="*/ 3722688 w 3722688"/>
              <a:gd name="connsiteY2" fmla="*/ 233517 h 2641600"/>
              <a:gd name="connsiteX3" fmla="*/ 3722688 w 3722688"/>
              <a:gd name="connsiteY3" fmla="*/ 2408083 h 2641600"/>
              <a:gd name="connsiteX4" fmla="*/ 3489171 w 3722688"/>
              <a:gd name="connsiteY4" fmla="*/ 2641600 h 2641600"/>
              <a:gd name="connsiteX5" fmla="*/ 233517 w 3722688"/>
              <a:gd name="connsiteY5" fmla="*/ 2641600 h 2641600"/>
              <a:gd name="connsiteX6" fmla="*/ 0 w 3722688"/>
              <a:gd name="connsiteY6" fmla="*/ 2408083 h 2641600"/>
              <a:gd name="connsiteX7" fmla="*/ 0 w 3722688"/>
              <a:gd name="connsiteY7" fmla="*/ 233517 h 2641600"/>
              <a:gd name="connsiteX8" fmla="*/ 233517 w 3722688"/>
              <a:gd name="connsiteY8" fmla="*/ 0 h 264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22688" h="2641600">
                <a:moveTo>
                  <a:pt x="233517" y="0"/>
                </a:moveTo>
                <a:lnTo>
                  <a:pt x="3489171" y="0"/>
                </a:lnTo>
                <a:cubicBezTo>
                  <a:pt x="3618139" y="0"/>
                  <a:pt x="3722688" y="104549"/>
                  <a:pt x="3722688" y="233517"/>
                </a:cubicBezTo>
                <a:lnTo>
                  <a:pt x="3722688" y="2408083"/>
                </a:lnTo>
                <a:cubicBezTo>
                  <a:pt x="3722688" y="2537051"/>
                  <a:pt x="3618139" y="2641600"/>
                  <a:pt x="3489171" y="2641600"/>
                </a:cubicBezTo>
                <a:lnTo>
                  <a:pt x="233517" y="2641600"/>
                </a:lnTo>
                <a:cubicBezTo>
                  <a:pt x="104549" y="2641600"/>
                  <a:pt x="0" y="2537051"/>
                  <a:pt x="0" y="2408083"/>
                </a:cubicBezTo>
                <a:lnTo>
                  <a:pt x="0" y="233517"/>
                </a:lnTo>
                <a:cubicBezTo>
                  <a:pt x="0" y="104549"/>
                  <a:pt x="104549" y="0"/>
                  <a:pt x="233517" y="0"/>
                </a:cubicBezTo>
                <a:close/>
              </a:path>
            </a:pathLst>
          </a:custGeom>
          <a:solidFill>
            <a:srgbClr val="BEDFF4"/>
          </a:solidFill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077FF5A-4929-4F87-AA24-AF09DB1035C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21" t="8250" r="9466" b="50805"/>
          <a:stretch/>
        </p:blipFill>
        <p:spPr>
          <a:xfrm>
            <a:off x="778510" y="2494253"/>
            <a:ext cx="3722688" cy="2641600"/>
          </a:xfrm>
          <a:custGeom>
            <a:avLst/>
            <a:gdLst>
              <a:gd name="connsiteX0" fmla="*/ 233517 w 3722688"/>
              <a:gd name="connsiteY0" fmla="*/ 0 h 2641600"/>
              <a:gd name="connsiteX1" fmla="*/ 3489171 w 3722688"/>
              <a:gd name="connsiteY1" fmla="*/ 0 h 2641600"/>
              <a:gd name="connsiteX2" fmla="*/ 3722688 w 3722688"/>
              <a:gd name="connsiteY2" fmla="*/ 233517 h 2641600"/>
              <a:gd name="connsiteX3" fmla="*/ 3722688 w 3722688"/>
              <a:gd name="connsiteY3" fmla="*/ 2408083 h 2641600"/>
              <a:gd name="connsiteX4" fmla="*/ 3489171 w 3722688"/>
              <a:gd name="connsiteY4" fmla="*/ 2641600 h 2641600"/>
              <a:gd name="connsiteX5" fmla="*/ 233517 w 3722688"/>
              <a:gd name="connsiteY5" fmla="*/ 2641600 h 2641600"/>
              <a:gd name="connsiteX6" fmla="*/ 0 w 3722688"/>
              <a:gd name="connsiteY6" fmla="*/ 2408083 h 2641600"/>
              <a:gd name="connsiteX7" fmla="*/ 0 w 3722688"/>
              <a:gd name="connsiteY7" fmla="*/ 233517 h 2641600"/>
              <a:gd name="connsiteX8" fmla="*/ 233517 w 3722688"/>
              <a:gd name="connsiteY8" fmla="*/ 0 h 264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22688" h="2641600">
                <a:moveTo>
                  <a:pt x="233517" y="0"/>
                </a:moveTo>
                <a:lnTo>
                  <a:pt x="3489171" y="0"/>
                </a:lnTo>
                <a:cubicBezTo>
                  <a:pt x="3618139" y="0"/>
                  <a:pt x="3722688" y="104549"/>
                  <a:pt x="3722688" y="233517"/>
                </a:cubicBezTo>
                <a:lnTo>
                  <a:pt x="3722688" y="2408083"/>
                </a:lnTo>
                <a:cubicBezTo>
                  <a:pt x="3722688" y="2537051"/>
                  <a:pt x="3618139" y="2641600"/>
                  <a:pt x="3489171" y="2641600"/>
                </a:cubicBezTo>
                <a:lnTo>
                  <a:pt x="233517" y="2641600"/>
                </a:lnTo>
                <a:cubicBezTo>
                  <a:pt x="104549" y="2641600"/>
                  <a:pt x="0" y="2537051"/>
                  <a:pt x="0" y="2408083"/>
                </a:cubicBezTo>
                <a:lnTo>
                  <a:pt x="0" y="233517"/>
                </a:lnTo>
                <a:cubicBezTo>
                  <a:pt x="0" y="104549"/>
                  <a:pt x="104549" y="0"/>
                  <a:pt x="233517" y="0"/>
                </a:cubicBezTo>
                <a:close/>
              </a:path>
            </a:pathLst>
          </a:custGeom>
          <a:solidFill>
            <a:srgbClr val="BEDFF4"/>
          </a:solidFill>
        </p:spPr>
      </p:pic>
      <p:sp>
        <p:nvSpPr>
          <p:cNvPr id="12" name="Rounded Rectangle 9">
            <a:extLst>
              <a:ext uri="{FF2B5EF4-FFF2-40B4-BE49-F238E27FC236}">
                <a16:creationId xmlns:a16="http://schemas.microsoft.com/office/drawing/2014/main" id="{42189A26-70D6-4A89-893D-E6B77B977E93}"/>
              </a:ext>
            </a:extLst>
          </p:cNvPr>
          <p:cNvSpPr/>
          <p:nvPr/>
        </p:nvSpPr>
        <p:spPr>
          <a:xfrm>
            <a:off x="636906" y="2406676"/>
            <a:ext cx="7751444" cy="2916736"/>
          </a:xfrm>
          <a:prstGeom prst="roundRect">
            <a:avLst>
              <a:gd name="adj" fmla="val 3958"/>
            </a:avLst>
          </a:prstGeom>
          <a:solidFill>
            <a:srgbClr val="FFFFFF">
              <a:alpha val="40000"/>
            </a:srgb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CC3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7C4A7D67-0170-4063-89CD-382A6BE44E9F}"/>
              </a:ext>
            </a:extLst>
          </p:cNvPr>
          <p:cNvGrpSpPr/>
          <p:nvPr/>
        </p:nvGrpSpPr>
        <p:grpSpPr>
          <a:xfrm>
            <a:off x="5992321" y="1605349"/>
            <a:ext cx="2396029" cy="2445789"/>
            <a:chOff x="525893" y="1708200"/>
            <a:chExt cx="1956905" cy="1997545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8A6F6891-186F-4C05-AB76-33B2C3E09C67}"/>
                </a:ext>
              </a:extLst>
            </p:cNvPr>
            <p:cNvSpPr/>
            <p:nvPr/>
          </p:nvSpPr>
          <p:spPr>
            <a:xfrm>
              <a:off x="525893" y="1708200"/>
              <a:ext cx="1956905" cy="1956905"/>
            </a:xfrm>
            <a:prstGeom prst="ellipse">
              <a:avLst/>
            </a:prstGeom>
            <a:solidFill>
              <a:srgbClr val="0034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8081A5E4-8B65-492B-84E2-FC07E7EF8F1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954"/>
            <a:stretch/>
          </p:blipFill>
          <p:spPr>
            <a:xfrm>
              <a:off x="645900" y="1824693"/>
              <a:ext cx="1716890" cy="1881052"/>
            </a:xfrm>
            <a:prstGeom prst="rect">
              <a:avLst/>
            </a:prstGeom>
            <a:ln>
              <a:noFill/>
            </a:ln>
          </p:spPr>
        </p:pic>
      </p:grpSp>
      <p:sp>
        <p:nvSpPr>
          <p:cNvPr id="5123" name="Rectangle 10"/>
          <p:cNvSpPr>
            <a:spLocks noChangeArrowheads="1"/>
          </p:cNvSpPr>
          <p:nvPr/>
        </p:nvSpPr>
        <p:spPr bwMode="auto">
          <a:xfrm>
            <a:off x="2139518" y="1747983"/>
            <a:ext cx="38528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err="1">
                <a:solidFill>
                  <a:srgbClr val="000000"/>
                </a:solidFill>
                <a:latin typeface="Twinkl" pitchFamily="2" charset="0"/>
              </a:rPr>
              <a:t>Jaamil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 </a:t>
            </a:r>
            <a:r>
              <a:rPr lang="en-GB" altLang="en-US" dirty="0">
                <a:solidFill>
                  <a:srgbClr val="645793"/>
                </a:solidFill>
                <a:latin typeface="Twinkl" pitchFamily="2" charset="0"/>
              </a:rPr>
              <a:t>shouted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loudly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755649" y="4040188"/>
            <a:ext cx="2659063" cy="1265237"/>
            <a:chOff x="4583838" y="4147911"/>
            <a:chExt cx="2659463" cy="1265374"/>
          </a:xfrm>
        </p:grpSpPr>
        <p:sp>
          <p:nvSpPr>
            <p:cNvPr id="13" name="Rectangle 12"/>
            <p:cNvSpPr/>
            <p:nvPr/>
          </p:nvSpPr>
          <p:spPr>
            <a:xfrm>
              <a:off x="4583838" y="4147911"/>
              <a:ext cx="2659463" cy="1265374"/>
            </a:xfrm>
            <a:prstGeom prst="rect">
              <a:avLst/>
            </a:prstGeom>
            <a:solidFill>
              <a:srgbClr val="C39E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133" name="Rectangle 6"/>
            <p:cNvSpPr>
              <a:spLocks noChangeArrowheads="1"/>
            </p:cNvSpPr>
            <p:nvPr/>
          </p:nvSpPr>
          <p:spPr bwMode="auto">
            <a:xfrm>
              <a:off x="4583838" y="4432475"/>
              <a:ext cx="233324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verb (the </a:t>
              </a:r>
              <a:b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</a:b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action) is in purple. </a:t>
              </a:r>
            </a:p>
          </p:txBody>
        </p:sp>
      </p:grpSp>
      <p:sp>
        <p:nvSpPr>
          <p:cNvPr id="5125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Can you spot the adverb of manner  in this sentence?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39062B76-6E21-4A72-AAED-9AD8DD5D8D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7366" y="3310853"/>
            <a:ext cx="2124055" cy="2640843"/>
          </a:xfrm>
          <a:prstGeom prst="rect">
            <a:avLst/>
          </a:prstGeom>
        </p:spPr>
      </p:pic>
      <p:sp>
        <p:nvSpPr>
          <p:cNvPr id="23" name="Rounded Rectangle 9">
            <a:extLst>
              <a:ext uri="{FF2B5EF4-FFF2-40B4-BE49-F238E27FC236}">
                <a16:creationId xmlns:a16="http://schemas.microsoft.com/office/drawing/2014/main" id="{8B0E056B-D5D4-4DAB-9BB5-E0B698FA089F}"/>
              </a:ext>
            </a:extLst>
          </p:cNvPr>
          <p:cNvSpPr/>
          <p:nvPr/>
        </p:nvSpPr>
        <p:spPr>
          <a:xfrm>
            <a:off x="5925321" y="1552576"/>
            <a:ext cx="2530025" cy="2916736"/>
          </a:xfrm>
          <a:prstGeom prst="roundRect">
            <a:avLst>
              <a:gd name="adj" fmla="val 3958"/>
            </a:avLst>
          </a:prstGeom>
          <a:solidFill>
            <a:srgbClr val="FFFFFF">
              <a:alpha val="40000"/>
            </a:srgb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5543551" y="4040187"/>
            <a:ext cx="2844800" cy="1265237"/>
            <a:chOff x="5408355" y="4122698"/>
            <a:chExt cx="2844474" cy="1265269"/>
          </a:xfrm>
        </p:grpSpPr>
        <p:sp>
          <p:nvSpPr>
            <p:cNvPr id="24" name="Rectangle 23"/>
            <p:cNvSpPr/>
            <p:nvPr/>
          </p:nvSpPr>
          <p:spPr bwMode="auto">
            <a:xfrm>
              <a:off x="5408355" y="4122698"/>
              <a:ext cx="2844474" cy="1265269"/>
            </a:xfrm>
            <a:prstGeom prst="rect">
              <a:avLst/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129" name="Rectangle 17"/>
            <p:cNvSpPr>
              <a:spLocks noChangeArrowheads="1"/>
            </p:cNvSpPr>
            <p:nvPr/>
          </p:nvSpPr>
          <p:spPr bwMode="auto">
            <a:xfrm>
              <a:off x="5722065" y="4163541"/>
              <a:ext cx="2530763" cy="12003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adverb in blue tells us how </a:t>
              </a:r>
              <a:r>
                <a:rPr lang="en-GB" altLang="en-US" sz="1800" dirty="0" err="1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Jaamil</a:t>
              </a: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 shouted: he </a:t>
              </a:r>
              <a:b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</a:b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shouted loudly. </a:t>
              </a:r>
            </a:p>
          </p:txBody>
        </p: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2CC84443-A8BA-4792-ACA6-CDD95EC396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6561" y="3098297"/>
            <a:ext cx="1004262" cy="28317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5B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584575" y="1770063"/>
            <a:ext cx="4822825" cy="3482975"/>
          </a:xfrm>
          <a:prstGeom prst="roundRect">
            <a:avLst>
              <a:gd name="adj" fmla="val 5156"/>
            </a:avLst>
          </a:prstGeom>
          <a:solidFill>
            <a:srgbClr val="BED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56" name="2-"/>
          <p:cNvSpPr/>
          <p:nvPr/>
        </p:nvSpPr>
        <p:spPr>
          <a:xfrm>
            <a:off x="3608388" y="2578100"/>
            <a:ext cx="4624387" cy="468313"/>
          </a:xfrm>
          <a:prstGeom prst="roundRect">
            <a:avLst>
              <a:gd name="adj" fmla="val 16953"/>
            </a:avLst>
          </a:prstGeom>
          <a:solidFill>
            <a:srgbClr val="BEDFF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Sarah 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quickly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 brushed her hair.</a:t>
            </a:r>
          </a:p>
        </p:txBody>
      </p:sp>
      <p:sp>
        <p:nvSpPr>
          <p:cNvPr id="57" name="3-"/>
          <p:cNvSpPr/>
          <p:nvPr/>
        </p:nvSpPr>
        <p:spPr>
          <a:xfrm>
            <a:off x="3608388" y="3281363"/>
            <a:ext cx="4618037" cy="469900"/>
          </a:xfrm>
          <a:prstGeom prst="roundRect">
            <a:avLst>
              <a:gd name="adj" fmla="val 16953"/>
            </a:avLst>
          </a:prstGeom>
          <a:solidFill>
            <a:srgbClr val="BEDFF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Adam  read his books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quietly 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 in the library.</a:t>
            </a:r>
          </a:p>
        </p:txBody>
      </p:sp>
      <p:sp>
        <p:nvSpPr>
          <p:cNvPr id="58" name="4-"/>
          <p:cNvSpPr/>
          <p:nvPr/>
        </p:nvSpPr>
        <p:spPr>
          <a:xfrm>
            <a:off x="3608388" y="3986213"/>
            <a:ext cx="4779962" cy="469900"/>
          </a:xfrm>
          <a:prstGeom prst="roundRect">
            <a:avLst>
              <a:gd name="adj" fmla="val 16953"/>
            </a:avLst>
          </a:prstGeom>
          <a:solidFill>
            <a:srgbClr val="BEDFF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Marie 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swam swiftly without 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arm bands.</a:t>
            </a:r>
          </a:p>
        </p:txBody>
      </p:sp>
      <p:sp>
        <p:nvSpPr>
          <p:cNvPr id="59" name="5-"/>
          <p:cNvSpPr/>
          <p:nvPr/>
        </p:nvSpPr>
        <p:spPr>
          <a:xfrm>
            <a:off x="3608388" y="4691063"/>
            <a:ext cx="4624387" cy="469900"/>
          </a:xfrm>
          <a:prstGeom prst="roundRect">
            <a:avLst>
              <a:gd name="adj" fmla="val 16953"/>
            </a:avLst>
          </a:prstGeom>
          <a:solidFill>
            <a:srgbClr val="BEDFF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Ted  always rides his bike carefully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to school.</a:t>
            </a:r>
          </a:p>
        </p:txBody>
      </p:sp>
      <p:sp>
        <p:nvSpPr>
          <p:cNvPr id="7177" name="Rectangle 10"/>
          <p:cNvSpPr>
            <a:spLocks noChangeArrowheads="1"/>
          </p:cNvSpPr>
          <p:nvPr/>
        </p:nvSpPr>
        <p:spPr bwMode="auto">
          <a:xfrm>
            <a:off x="1666875" y="620713"/>
            <a:ext cx="5810250" cy="83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Find the adverbs</a:t>
            </a:r>
          </a:p>
        </p:txBody>
      </p:sp>
      <p:sp>
        <p:nvSpPr>
          <p:cNvPr id="4" name="Rectangle 3"/>
          <p:cNvSpPr/>
          <p:nvPr/>
        </p:nvSpPr>
        <p:spPr>
          <a:xfrm>
            <a:off x="6333689" y="1929467"/>
            <a:ext cx="1590952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ounded Rectangle 33"/>
          <p:cNvSpPr/>
          <p:nvPr/>
        </p:nvSpPr>
        <p:spPr>
          <a:xfrm>
            <a:off x="755650" y="1770063"/>
            <a:ext cx="2693987" cy="3482975"/>
          </a:xfrm>
          <a:prstGeom prst="roundRect">
            <a:avLst>
              <a:gd name="adj" fmla="val 5156"/>
            </a:avLst>
          </a:prstGeom>
          <a:solidFill>
            <a:srgbClr val="BED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5" name="1-"/>
          <p:cNvSpPr/>
          <p:nvPr/>
        </p:nvSpPr>
        <p:spPr>
          <a:xfrm>
            <a:off x="3608388" y="1873250"/>
            <a:ext cx="4624387" cy="469900"/>
          </a:xfrm>
          <a:prstGeom prst="roundRect">
            <a:avLst>
              <a:gd name="adj" fmla="val 16953"/>
            </a:avLst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Eve painted his picture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beautifully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527544" y="2634776"/>
            <a:ext cx="887836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6250536" y="3216486"/>
            <a:ext cx="878629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5206608" y="3905323"/>
            <a:ext cx="858632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6633871" y="4559300"/>
            <a:ext cx="1075612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F0A1A7E-5D27-1CC0-2308-BA393D230A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34"/>
          <a:stretch/>
        </p:blipFill>
        <p:spPr>
          <a:xfrm>
            <a:off x="1033503" y="1665207"/>
            <a:ext cx="2070147" cy="38201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33333E-6 L -0.05313 -3.33333E-6 " pathEditMode="relative" rAng="0" ptsTypes="AA">
                                      <p:cBhvr>
                                        <p:cTn id="29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72"/>
          <p:cNvSpPr txBox="1">
            <a:spLocks noGrp="1"/>
          </p:cNvSpPr>
          <p:nvPr>
            <p:ph type="title"/>
          </p:nvPr>
        </p:nvSpPr>
        <p:spPr>
          <a:xfrm>
            <a:off x="208722" y="1057013"/>
            <a:ext cx="6865131" cy="52682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>
            <a:solidFill>
              <a:srgbClr val="97B853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vert="horz" wrap="square" lIns="68569" tIns="34275" rIns="68569" bIns="34275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Can you think of adverbs of manner to complete the following sentences?</a:t>
            </a:r>
            <a:b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It was raining so I ____________ put on my coat.</a:t>
            </a:r>
            <a:b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I made sure that I wrote the letter ____________.</a:t>
            </a:r>
            <a:b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The diver had to travel ___________ to the bottom of the ocean.</a:t>
            </a:r>
            <a:b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I danced ____________ to the music.</a:t>
            </a:r>
            <a:b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I ____________ fell over my bag which was on the floor.</a:t>
            </a:r>
            <a:b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</a:br>
            <a:endParaRPr sz="24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97" name="Google Shape;397;p72"/>
          <p:cNvSpPr txBox="1"/>
          <p:nvPr/>
        </p:nvSpPr>
        <p:spPr>
          <a:xfrm>
            <a:off x="861467" y="347923"/>
            <a:ext cx="6881572" cy="4847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GB" sz="2700" b="1" u="sng" dirty="0">
                <a:solidFill>
                  <a:schemeClr val="dk1"/>
                </a:solidFill>
                <a:latin typeface="Comic Sans MS"/>
                <a:sym typeface="Comic Sans MS"/>
              </a:rPr>
              <a:t>Using adverbs of manner in sentences.</a:t>
            </a:r>
            <a:endParaRPr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F1E43ED-438A-2C75-132C-E05DBCA1CC6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34"/>
          <a:stretch/>
        </p:blipFill>
        <p:spPr>
          <a:xfrm>
            <a:off x="7073853" y="1871261"/>
            <a:ext cx="2070147" cy="38201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33333E-6 L -0.05313 -3.33333E-6 " pathEditMode="relative" rAng="0" ptsTypes="AA">
                                      <p:cBhvr>
                                        <p:cTn id="6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6AE4AE-0680-C8F4-4DD3-EE3C07C9B4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815" y="1056656"/>
            <a:ext cx="3817515" cy="1325563"/>
          </a:xfrm>
        </p:spPr>
        <p:txBody>
          <a:bodyPr/>
          <a:lstStyle/>
          <a:p>
            <a:r>
              <a:rPr lang="en-GB" sz="3200" dirty="0">
                <a:latin typeface="Comic Sans MS" panose="030F0702030302020204" pitchFamily="66" charset="0"/>
              </a:rPr>
              <a:t>Now complete the activity sheet selecting  adverbs of manner to complete the sentences </a:t>
            </a:r>
            <a:r>
              <a:rPr lang="en-GB" sz="3600" dirty="0"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819D570-D722-24AA-5603-FBA52B099C8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34"/>
          <a:stretch/>
        </p:blipFill>
        <p:spPr>
          <a:xfrm>
            <a:off x="933113" y="3078760"/>
            <a:ext cx="2388928" cy="356532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13C7368-83A1-3140-44C5-8C5C8CCDAE4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447" t="15137" r="32498" b="3966"/>
          <a:stretch/>
        </p:blipFill>
        <p:spPr>
          <a:xfrm>
            <a:off x="4133840" y="578840"/>
            <a:ext cx="4077047" cy="5553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075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33333E-6 L -0.05313 -3.33333E-6 " pathEditMode="relative" rAng="0" ptsTypes="AA">
                                      <p:cBhvr>
                                        <p:cTn id="6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E5A79606BA4941B55CF310484141FC" ma:contentTypeVersion="18" ma:contentTypeDescription="Create a new document." ma:contentTypeScope="" ma:versionID="2bfa27c23e188fa7868779d56e967449">
  <xsd:schema xmlns:xsd="http://www.w3.org/2001/XMLSchema" xmlns:xs="http://www.w3.org/2001/XMLSchema" xmlns:p="http://schemas.microsoft.com/office/2006/metadata/properties" xmlns:ns3="f19baec3-9ec2-49a2-bb33-d6e4b9cda05c" xmlns:ns4="059198d1-2f7f-443e-b695-fb9a67fbdffd" targetNamespace="http://schemas.microsoft.com/office/2006/metadata/properties" ma:root="true" ma:fieldsID="fc8e775add535e153ac508c14b371278" ns3:_="" ns4:_="">
    <xsd:import namespace="f19baec3-9ec2-49a2-bb33-d6e4b9cda05c"/>
    <xsd:import namespace="059198d1-2f7f-443e-b695-fb9a67fbdffd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DateTaken" minOccurs="0"/>
                <xsd:element ref="ns4:MediaServiceGenerationTime" minOccurs="0"/>
                <xsd:element ref="ns4:MediaServiceEventHashCode" minOccurs="0"/>
                <xsd:element ref="ns4:MediaServiceLocation" minOccurs="0"/>
                <xsd:element ref="ns4:MediaServiceAutoKeyPoints" minOccurs="0"/>
                <xsd:element ref="ns4:MediaServiceKeyPoints" minOccurs="0"/>
                <xsd:element ref="ns4:MediaLengthInSeconds" minOccurs="0"/>
                <xsd:element ref="ns4:_activity" minOccurs="0"/>
                <xsd:element ref="ns4:MediaServiceObjectDetectorVersions" minOccurs="0"/>
                <xsd:element ref="ns4:MediaServiceSystemTags" minOccurs="0"/>
                <xsd:element ref="ns4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19baec3-9ec2-49a2-bb33-d6e4b9cda05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59198d1-2f7f-443e-b695-fb9a67fbdff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059198d1-2f7f-443e-b695-fb9a67fbdffd" xsi:nil="true"/>
  </documentManagement>
</p:properties>
</file>

<file path=customXml/itemProps1.xml><?xml version="1.0" encoding="utf-8"?>
<ds:datastoreItem xmlns:ds="http://schemas.openxmlformats.org/officeDocument/2006/customXml" ds:itemID="{C31A375D-3B95-4AD0-A5DF-8F59F1E5450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19baec3-9ec2-49a2-bb33-d6e4b9cda05c"/>
    <ds:schemaRef ds:uri="059198d1-2f7f-443e-b695-fb9a67fbdff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D4F01F1-E1AF-4DE0-B978-3B57DF9A588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232725B-6216-4F36-B458-867A214E7D21}">
  <ds:schemaRefs>
    <ds:schemaRef ds:uri="http://schemas.microsoft.com/office/2006/documentManagement/types"/>
    <ds:schemaRef ds:uri="http://purl.org/dc/elements/1.1/"/>
    <ds:schemaRef ds:uri="http://purl.org/dc/terms/"/>
    <ds:schemaRef ds:uri="http://schemas.microsoft.com/office/infopath/2007/PartnerControls"/>
    <ds:schemaRef ds:uri="http://purl.org/dc/dcmitype/"/>
    <ds:schemaRef ds:uri="059198d1-2f7f-443e-b695-fb9a67fbdffd"/>
    <ds:schemaRef ds:uri="http://schemas.openxmlformats.org/package/2006/metadata/core-properties"/>
    <ds:schemaRef ds:uri="f19baec3-9ec2-49a2-bb33-d6e4b9cda05c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2542</TotalTime>
  <Words>415</Words>
  <Application>Microsoft Office PowerPoint</Application>
  <PresentationFormat>On-screen Show (4:3)</PresentationFormat>
  <Paragraphs>41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Aptos</vt:lpstr>
      <vt:lpstr>Comic Sans MS</vt:lpstr>
      <vt:lpstr>Twinkl</vt:lpstr>
      <vt:lpstr>Calibri Light</vt:lpstr>
      <vt:lpstr>Sassoon Infant Rg</vt:lpstr>
      <vt:lpstr>Calibri</vt:lpstr>
      <vt:lpstr>Arial</vt:lpstr>
      <vt:lpstr>1_Office Theme</vt:lpstr>
      <vt:lpstr>WALT: Identify and use  adverbs of manner.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Can you think of adverbs of manner to complete the following sentences?  It was raining so I ____________ put on my coat.  I made sure that I wrote the letter ____________.  The diver had to travel ___________ to the bottom of the ocean.  I danced ____________ to the music.  I ____________ fell over my bag which was on the floor.    </vt:lpstr>
      <vt:lpstr>Now complete the activity sheet selecting  adverbs of manner to complete the sentences 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Mrs J Phillips</cp:lastModifiedBy>
  <cp:revision>204</cp:revision>
  <dcterms:created xsi:type="dcterms:W3CDTF">2014-10-01T16:09:27Z</dcterms:created>
  <dcterms:modified xsi:type="dcterms:W3CDTF">2024-04-23T15:19:52Z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0x010100DCE5A79606BA4941B55CF310484141FC</vt:lpwstr>
  </property>
</Properties>
</file>